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58" r:id="rId4"/>
    <p:sldId id="260" r:id="rId5"/>
    <p:sldId id="282" r:id="rId6"/>
    <p:sldId id="261" r:id="rId7"/>
    <p:sldId id="283" r:id="rId8"/>
    <p:sldId id="263" r:id="rId9"/>
    <p:sldId id="264" r:id="rId10"/>
    <p:sldId id="265" r:id="rId11"/>
    <p:sldId id="266" r:id="rId12"/>
    <p:sldId id="267" r:id="rId13"/>
    <p:sldId id="268" r:id="rId14"/>
    <p:sldId id="269" r:id="rId15"/>
    <p:sldId id="270" r:id="rId16"/>
    <p:sldId id="271" r:id="rId17"/>
    <p:sldId id="272" r:id="rId18"/>
    <p:sldId id="300" r:id="rId19"/>
    <p:sldId id="273" r:id="rId20"/>
    <p:sldId id="274" r:id="rId21"/>
    <p:sldId id="275" r:id="rId22"/>
    <p:sldId id="276" r:id="rId23"/>
    <p:sldId id="280" r:id="rId24"/>
    <p:sldId id="277" r:id="rId25"/>
    <p:sldId id="278" r:id="rId26"/>
    <p:sldId id="279" r:id="rId27"/>
    <p:sldId id="281" r:id="rId28"/>
    <p:sldId id="284" r:id="rId29"/>
    <p:sldId id="285" r:id="rId30"/>
    <p:sldId id="286" r:id="rId31"/>
    <p:sldId id="287" r:id="rId32"/>
    <p:sldId id="288" r:id="rId33"/>
    <p:sldId id="289" r:id="rId34"/>
    <p:sldId id="290" r:id="rId35"/>
    <p:sldId id="291" r:id="rId36"/>
    <p:sldId id="301" r:id="rId37"/>
    <p:sldId id="292" r:id="rId38"/>
    <p:sldId id="293" r:id="rId39"/>
    <p:sldId id="294" r:id="rId40"/>
    <p:sldId id="295" r:id="rId41"/>
    <p:sldId id="297" r:id="rId42"/>
    <p:sldId id="298" r:id="rId43"/>
    <p:sldId id="299" r:id="rId44"/>
    <p:sldId id="302" r:id="rId45"/>
    <p:sldId id="296" r:id="rId46"/>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zh-CN" altLang="en-US" smtClean="0"/>
              <a:t>单击此处编辑母版标题样式</a:t>
            </a:r>
            <a:endParaRPr lang="en-US"/>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7AD94F0C-05BF-4569-9379-EB7255F8E9D6}"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845D1ED-E752-461E-A4FB-93C5203F54B6}"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E25A1329-B1F0-49C6-92F5-F396DBC3E3B2}"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7AD94F0C-05BF-4569-9379-EB7255F8E9D6}" type="slidenum">
              <a:rPr lang="en-US" altLang="zh-CN" smtClean="0"/>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accent3">
                    <a:shade val="75000"/>
                  </a:schemeClr>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8" name="内容占位符 7"/>
          <p:cNvSpPr>
            <a:spLocks noGrp="1"/>
          </p:cNvSpPr>
          <p:nvPr>
            <p:ph sz="quarter" idx="1"/>
          </p:nvPr>
        </p:nvSpPr>
        <p:spPr>
          <a:xfrm>
            <a:off x="301752" y="1527048"/>
            <a:ext cx="8503920" cy="4572000"/>
          </a:xfrm>
        </p:spPr>
        <p:txBody>
          <a:bodyPr/>
          <a:lstStyle>
            <a:lvl1pPr>
              <a:defRPr sz="2800" b="1">
                <a:latin typeface="宋体" pitchFamily="2" charset="-122"/>
                <a:ea typeface="宋体" pitchFamily="2"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2FA96CD8-EF2E-48BF-8210-8658B2F0CA51}"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8F779503-2846-4242-904A-7A2D2AE0AC1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67532B88-7585-49A0-88BC-29685649CF9D}"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1F744F7B-A54A-4C59-ADA4-BF64A5C86C76}"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B17A65EE-8B22-408F-B4F4-4036784AE0B0}"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B3C4B1A1-47C8-464C-92FB-E3E7115A68B3}"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0E0EE927-0173-4031-8FD8-C870DC49174B}"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9B4ED2B4-1D95-4FF3-AABD-DC085EFD24E2}"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7AD94F0C-05BF-4569-9379-EB7255F8E9D6}"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kern="1200">
          <a:solidFill>
            <a:srgbClr val="7B9899"/>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方正舒体"/>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7.png"/><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zh-CN" altLang="en-US" sz="3200"/>
              <a:t>第</a:t>
            </a:r>
            <a:r>
              <a:rPr lang="en-US" altLang="zh-CN" sz="3200"/>
              <a:t>3</a:t>
            </a:r>
            <a:r>
              <a:rPr lang="zh-CN" altLang="en-US" sz="3200"/>
              <a:t>章  简单程序设计</a:t>
            </a:r>
            <a:r>
              <a:rPr lang="zh-CN" altLang="en-US"/>
              <a:t> </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zh-CN"/>
              <a:t>3.3  </a:t>
            </a:r>
            <a:r>
              <a:rPr lang="zh-CN" altLang="en-US"/>
              <a:t>赋值语句</a:t>
            </a:r>
          </a:p>
        </p:txBody>
      </p:sp>
      <p:sp>
        <p:nvSpPr>
          <p:cNvPr id="13315" name="Rectangle 3"/>
          <p:cNvSpPr>
            <a:spLocks noGrp="1" noChangeArrowheads="1"/>
          </p:cNvSpPr>
          <p:nvPr>
            <p:ph sz="quarter" idx="1"/>
          </p:nvPr>
        </p:nvSpPr>
        <p:spPr/>
        <p:txBody>
          <a:bodyPr/>
          <a:lstStyle/>
          <a:p>
            <a:r>
              <a:rPr lang="en-US" altLang="zh-CN">
                <a:ea typeface="宋体" pitchFamily="2" charset="-122"/>
              </a:rPr>
              <a:t>3.3.2  </a:t>
            </a:r>
            <a:r>
              <a:rPr lang="zh-CN" altLang="en-US">
                <a:ea typeface="宋体" pitchFamily="2" charset="-122"/>
              </a:rPr>
              <a:t>复合赋值语句 </a:t>
            </a:r>
          </a:p>
          <a:p>
            <a:pPr lvl="2"/>
            <a:r>
              <a:rPr lang="en-US" altLang="zh-CN" sz="2400">
                <a:ea typeface="宋体" pitchFamily="2" charset="-122"/>
              </a:rPr>
              <a:t>a+=3;   /*</a:t>
            </a:r>
            <a:r>
              <a:rPr lang="zh-CN" altLang="en-US" sz="2400">
                <a:ea typeface="宋体" pitchFamily="2" charset="-122"/>
              </a:rPr>
              <a:t>相当于</a:t>
            </a:r>
            <a:r>
              <a:rPr lang="en-US" altLang="zh-CN" sz="2400">
                <a:ea typeface="宋体" pitchFamily="2" charset="-122"/>
              </a:rPr>
              <a:t>a=a+3 */</a:t>
            </a:r>
          </a:p>
          <a:p>
            <a:pPr lvl="2"/>
            <a:r>
              <a:rPr lang="en-US" altLang="zh-CN" sz="2400">
                <a:ea typeface="宋体" pitchFamily="2" charset="-122"/>
              </a:rPr>
              <a:t>b-=6;   /*</a:t>
            </a:r>
            <a:r>
              <a:rPr lang="zh-CN" altLang="en-US" sz="2400">
                <a:ea typeface="宋体" pitchFamily="2" charset="-122"/>
              </a:rPr>
              <a:t>相当于</a:t>
            </a:r>
            <a:r>
              <a:rPr lang="en-US" altLang="zh-CN" sz="2400">
                <a:ea typeface="宋体" pitchFamily="2" charset="-122"/>
              </a:rPr>
              <a:t>b=b-6 */</a:t>
            </a:r>
          </a:p>
          <a:p>
            <a:pPr lvl="2"/>
            <a:r>
              <a:rPr lang="en-US" altLang="zh-CN" sz="2400">
                <a:ea typeface="宋体" pitchFamily="2" charset="-122"/>
              </a:rPr>
              <a:t>c/=2;   /*</a:t>
            </a:r>
            <a:r>
              <a:rPr lang="zh-CN" altLang="en-US" sz="2400">
                <a:ea typeface="宋体" pitchFamily="2" charset="-122"/>
              </a:rPr>
              <a:t>相当于</a:t>
            </a:r>
            <a:r>
              <a:rPr lang="en-US" altLang="zh-CN" sz="2400">
                <a:ea typeface="宋体" pitchFamily="2" charset="-122"/>
              </a:rPr>
              <a:t>c=c/2 */</a:t>
            </a:r>
          </a:p>
          <a:p>
            <a:pPr lvl="1"/>
            <a:r>
              <a:rPr lang="zh-CN" altLang="en-US" sz="2400">
                <a:ea typeface="宋体" pitchFamily="2" charset="-122"/>
              </a:rPr>
              <a:t>在构造以上赋值语句之前，变量必须已经初始化或赋值。下面的程序是错误的：</a:t>
            </a:r>
          </a:p>
          <a:p>
            <a:pPr lvl="2"/>
            <a:r>
              <a:rPr lang="en-US" altLang="zh-CN" sz="2400">
                <a:ea typeface="宋体" pitchFamily="2" charset="-122"/>
              </a:rPr>
              <a:t>int a;</a:t>
            </a:r>
          </a:p>
          <a:p>
            <a:pPr lvl="2"/>
            <a:r>
              <a:rPr lang="en-US" altLang="zh-CN" sz="2400">
                <a:ea typeface="宋体" pitchFamily="2" charset="-122"/>
              </a:rPr>
              <a:t>a+=10; </a:t>
            </a:r>
          </a:p>
          <a:p>
            <a:pPr lvl="2"/>
            <a:r>
              <a:rPr lang="zh-CN" altLang="en-US" sz="2400">
                <a:ea typeface="宋体" pitchFamily="2" charset="-122"/>
              </a:rPr>
              <a:t>因为</a:t>
            </a:r>
            <a:r>
              <a:rPr lang="en-US" altLang="zh-CN" sz="2400">
                <a:ea typeface="宋体" pitchFamily="2" charset="-122"/>
              </a:rPr>
              <a:t>a+=10</a:t>
            </a:r>
            <a:r>
              <a:rPr lang="zh-CN" altLang="en-US" sz="2400">
                <a:ea typeface="宋体" pitchFamily="2" charset="-122"/>
              </a:rPr>
              <a:t>相当于</a:t>
            </a:r>
            <a:r>
              <a:rPr lang="en-US" altLang="zh-CN" sz="2400">
                <a:ea typeface="宋体" pitchFamily="2" charset="-122"/>
              </a:rPr>
              <a:t>a=a+10</a:t>
            </a:r>
            <a:r>
              <a:rPr lang="zh-CN" altLang="en-US" sz="2400">
                <a:ea typeface="宋体" pitchFamily="2" charset="-122"/>
              </a:rPr>
              <a:t>，而右边表达式中的</a:t>
            </a:r>
            <a:r>
              <a:rPr lang="en-US" altLang="zh-CN" sz="2400">
                <a:ea typeface="宋体" pitchFamily="2" charset="-122"/>
              </a:rPr>
              <a:t>a</a:t>
            </a:r>
            <a:r>
              <a:rPr lang="zh-CN" altLang="en-US" sz="2400">
                <a:ea typeface="宋体" pitchFamily="2" charset="-122"/>
              </a:rPr>
              <a:t>是刚刚定义的，还没有具体的值。</a:t>
            </a:r>
            <a:r>
              <a:rPr lang="zh-CN" altLang="en-US">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3.4  </a:t>
            </a:r>
            <a:r>
              <a:rPr lang="zh-CN" altLang="en-US"/>
              <a:t>数据输入与输出</a:t>
            </a:r>
          </a:p>
        </p:txBody>
      </p:sp>
      <p:sp>
        <p:nvSpPr>
          <p:cNvPr id="14342" name="Rectangle 6"/>
          <p:cNvSpPr>
            <a:spLocks noGrp="1" noChangeArrowheads="1"/>
          </p:cNvSpPr>
          <p:nvPr>
            <p:ph sz="quarter" idx="1"/>
          </p:nvPr>
        </p:nvSpPr>
        <p:spPr>
          <a:xfrm>
            <a:off x="381000" y="1600200"/>
            <a:ext cx="8534400" cy="4313238"/>
          </a:xfrm>
          <a:noFill/>
          <a:ln/>
        </p:spPr>
        <p:txBody>
          <a:bodyPr/>
          <a:lstStyle/>
          <a:p>
            <a:pPr>
              <a:lnSpc>
                <a:spcPct val="90000"/>
              </a:lnSpc>
            </a:pPr>
            <a:r>
              <a:rPr lang="zh-CN" altLang="en-US" sz="2400" dirty="0">
                <a:solidFill>
                  <a:srgbClr val="FF0000"/>
                </a:solidFill>
                <a:ea typeface="宋体" pitchFamily="2" charset="-122"/>
              </a:rPr>
              <a:t>数据输入</a:t>
            </a:r>
            <a:r>
              <a:rPr lang="zh-CN" altLang="en-US" sz="2400" dirty="0">
                <a:ea typeface="宋体" pitchFamily="2" charset="-122"/>
              </a:rPr>
              <a:t>	指从输入设备（例如键盘、磁盘、光盘、扫描仪等）向计算机输送。</a:t>
            </a:r>
          </a:p>
          <a:p>
            <a:pPr>
              <a:lnSpc>
                <a:spcPct val="90000"/>
              </a:lnSpc>
            </a:pPr>
            <a:r>
              <a:rPr lang="zh-CN" altLang="en-US" sz="2400" dirty="0">
                <a:solidFill>
                  <a:srgbClr val="FF0000"/>
                </a:solidFill>
                <a:ea typeface="宋体" pitchFamily="2" charset="-122"/>
              </a:rPr>
              <a:t>数据输出</a:t>
            </a:r>
            <a:r>
              <a:rPr lang="zh-CN" altLang="en-US" sz="2400" dirty="0">
                <a:ea typeface="宋体" pitchFamily="2" charset="-122"/>
              </a:rPr>
              <a:t>	指从计算机向外部输出设备（例如显示器、打印机、磁盘等）输送数据。</a:t>
            </a:r>
          </a:p>
          <a:p>
            <a:pPr>
              <a:lnSpc>
                <a:spcPct val="90000"/>
              </a:lnSpc>
            </a:pPr>
            <a:r>
              <a:rPr lang="en-US" altLang="zh-CN" sz="2400" dirty="0">
                <a:ea typeface="宋体" pitchFamily="2" charset="-122"/>
              </a:rPr>
              <a:t>C</a:t>
            </a:r>
            <a:r>
              <a:rPr lang="zh-CN" altLang="en-US" sz="2400" dirty="0">
                <a:ea typeface="宋体" pitchFamily="2" charset="-122"/>
              </a:rPr>
              <a:t>语言本身不提供输入输出语句，其数据的输入和输出功能是由函数来实现的 </a:t>
            </a:r>
            <a:r>
              <a:rPr lang="zh-CN" altLang="en-US" sz="2400" dirty="0" smtClean="0">
                <a:ea typeface="宋体" pitchFamily="2" charset="-122"/>
              </a:rPr>
              <a:t>。</a:t>
            </a:r>
            <a:endParaRPr lang="zh-CN" altLang="en-US" sz="2400" dirty="0">
              <a:ea typeface="宋体" pitchFamily="2" charset="-122"/>
            </a:endParaRPr>
          </a:p>
          <a:p>
            <a:pPr lvl="1">
              <a:lnSpc>
                <a:spcPct val="90000"/>
              </a:lnSpc>
            </a:pPr>
            <a:r>
              <a:rPr lang="en-US" altLang="zh-CN" sz="2600" dirty="0">
                <a:solidFill>
                  <a:srgbClr val="FF0000"/>
                </a:solidFill>
                <a:ea typeface="宋体" pitchFamily="2" charset="-122"/>
              </a:rPr>
              <a:t>#include&lt;</a:t>
            </a:r>
            <a:r>
              <a:rPr lang="en-US" altLang="zh-CN" sz="2600" dirty="0" err="1">
                <a:solidFill>
                  <a:srgbClr val="FF0000"/>
                </a:solidFill>
                <a:ea typeface="宋体" pitchFamily="2" charset="-122"/>
              </a:rPr>
              <a:t>stdio.h</a:t>
            </a:r>
            <a:r>
              <a:rPr lang="en-US" altLang="zh-CN" sz="2600" dirty="0">
                <a:solidFill>
                  <a:srgbClr val="FF0000"/>
                </a:solidFill>
                <a:ea typeface="宋体" pitchFamily="2" charset="-122"/>
              </a:rPr>
              <a:t>&gt;</a:t>
            </a:r>
            <a:r>
              <a:rPr lang="en-US" altLang="zh-CN" sz="2400" dirty="0">
                <a:ea typeface="宋体" pitchFamily="2" charset="-122"/>
              </a:rPr>
              <a:t> </a:t>
            </a:r>
          </a:p>
          <a:p>
            <a:pPr>
              <a:lnSpc>
                <a:spcPct val="90000"/>
              </a:lnSpc>
            </a:pPr>
            <a:r>
              <a:rPr lang="en-US" altLang="zh-CN" sz="2400" dirty="0" err="1">
                <a:solidFill>
                  <a:srgbClr val="FF0000"/>
                </a:solidFill>
                <a:ea typeface="宋体" pitchFamily="2" charset="-122"/>
              </a:rPr>
              <a:t>printf</a:t>
            </a:r>
            <a:r>
              <a:rPr lang="zh-CN" altLang="en-US" sz="2400" dirty="0">
                <a:ea typeface="宋体" pitchFamily="2" charset="-122"/>
              </a:rPr>
              <a:t>（格式输出）、</a:t>
            </a:r>
            <a:r>
              <a:rPr lang="en-US" altLang="zh-CN" sz="2400" dirty="0" err="1">
                <a:solidFill>
                  <a:srgbClr val="FF0000"/>
                </a:solidFill>
                <a:ea typeface="宋体" pitchFamily="2" charset="-122"/>
              </a:rPr>
              <a:t>scanf</a:t>
            </a:r>
            <a:r>
              <a:rPr lang="zh-CN" altLang="en-US" sz="2400" dirty="0">
                <a:ea typeface="宋体" pitchFamily="2" charset="-122"/>
              </a:rPr>
              <a:t>（格式输入）、</a:t>
            </a:r>
            <a:r>
              <a:rPr lang="en-US" altLang="zh-CN" sz="2400" dirty="0" err="1">
                <a:solidFill>
                  <a:srgbClr val="FF0000"/>
                </a:solidFill>
                <a:ea typeface="宋体" pitchFamily="2" charset="-122"/>
              </a:rPr>
              <a:t>putchar</a:t>
            </a:r>
            <a:r>
              <a:rPr lang="zh-CN" altLang="en-US" sz="2400" dirty="0">
                <a:ea typeface="宋体" pitchFamily="2" charset="-122"/>
              </a:rPr>
              <a:t>（输出字符），</a:t>
            </a:r>
            <a:r>
              <a:rPr lang="en-US" altLang="zh-CN" sz="2400" dirty="0" err="1">
                <a:solidFill>
                  <a:srgbClr val="FF0000"/>
                </a:solidFill>
                <a:ea typeface="宋体" pitchFamily="2" charset="-122"/>
              </a:rPr>
              <a:t>getchar</a:t>
            </a:r>
            <a:r>
              <a:rPr lang="zh-CN" altLang="en-US" sz="2400" dirty="0">
                <a:ea typeface="宋体" pitchFamily="2" charset="-122"/>
              </a:rPr>
              <a:t>（输入字符）</a:t>
            </a:r>
          </a:p>
          <a:p>
            <a:pPr>
              <a:lnSpc>
                <a:spcPct val="90000"/>
              </a:lnSpc>
            </a:pPr>
            <a:r>
              <a:rPr lang="en-US" altLang="zh-CN" sz="2400" dirty="0">
                <a:solidFill>
                  <a:srgbClr val="FF0000"/>
                </a:solidFill>
                <a:ea typeface="宋体" pitchFamily="2" charset="-122"/>
              </a:rPr>
              <a:t>Turbo</a:t>
            </a:r>
            <a:r>
              <a:rPr lang="en-US" altLang="zh-CN" sz="2400" dirty="0">
                <a:ea typeface="宋体" pitchFamily="2" charset="-122"/>
              </a:rPr>
              <a:t> </a:t>
            </a:r>
            <a:r>
              <a:rPr lang="en-US" altLang="zh-CN" sz="2400" dirty="0">
                <a:solidFill>
                  <a:srgbClr val="FF0000"/>
                </a:solidFill>
                <a:ea typeface="宋体" pitchFamily="2" charset="-122"/>
              </a:rPr>
              <a:t>C</a:t>
            </a:r>
            <a:r>
              <a:rPr lang="zh-CN" altLang="en-US" sz="2400" dirty="0">
                <a:ea typeface="宋体" pitchFamily="2" charset="-122"/>
              </a:rPr>
              <a:t>中允许在使用这两个函数时不用</a:t>
            </a:r>
            <a:r>
              <a:rPr lang="en-US" altLang="zh-CN" sz="2400" dirty="0">
                <a:solidFill>
                  <a:srgbClr val="FF0000"/>
                </a:solidFill>
                <a:ea typeface="宋体" pitchFamily="2" charset="-122"/>
              </a:rPr>
              <a:t>#include</a:t>
            </a:r>
            <a:r>
              <a:rPr lang="zh-CN" altLang="en-US" sz="2400" dirty="0">
                <a:ea typeface="宋体" pitchFamily="2" charset="-122"/>
              </a:rPr>
              <a:t>命令 </a:t>
            </a:r>
          </a:p>
          <a:p>
            <a:pPr>
              <a:lnSpc>
                <a:spcPct val="90000"/>
              </a:lnSpc>
            </a:pPr>
            <a:r>
              <a:rPr lang="zh-CN" altLang="en-US" sz="2400" dirty="0">
                <a:ea typeface="宋体" pitchFamily="2" charset="-122"/>
              </a:rPr>
              <a:t>使用数学函数库时，要用到</a:t>
            </a:r>
            <a:r>
              <a:rPr lang="en-US" altLang="zh-CN" sz="2400" dirty="0" err="1">
                <a:solidFill>
                  <a:srgbClr val="FF0000"/>
                </a:solidFill>
                <a:ea typeface="宋体" pitchFamily="2" charset="-122"/>
              </a:rPr>
              <a:t>math.h</a:t>
            </a:r>
            <a:r>
              <a:rPr lang="zh-CN" altLang="en-US" sz="2400" dirty="0">
                <a:ea typeface="宋体" pitchFamily="2" charset="-122"/>
              </a:rPr>
              <a:t>文件 </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3.4  </a:t>
            </a:r>
            <a:r>
              <a:rPr lang="zh-CN" altLang="en-US"/>
              <a:t>数据输入与输出</a:t>
            </a:r>
          </a:p>
        </p:txBody>
      </p:sp>
      <p:sp>
        <p:nvSpPr>
          <p:cNvPr id="15363" name="Rectangle 3"/>
          <p:cNvSpPr>
            <a:spLocks noGrp="1" noChangeArrowheads="1"/>
          </p:cNvSpPr>
          <p:nvPr>
            <p:ph sz="quarter" idx="1"/>
          </p:nvPr>
        </p:nvSpPr>
        <p:spPr>
          <a:xfrm>
            <a:off x="381000" y="1600200"/>
            <a:ext cx="8534400" cy="4179888"/>
          </a:xfrm>
        </p:spPr>
        <p:txBody>
          <a:bodyPr/>
          <a:lstStyle/>
          <a:p>
            <a:pPr>
              <a:lnSpc>
                <a:spcPct val="90000"/>
              </a:lnSpc>
            </a:pPr>
            <a:r>
              <a:rPr lang="en-US" altLang="zh-CN">
                <a:ea typeface="宋体" pitchFamily="2" charset="-122"/>
              </a:rPr>
              <a:t>3.4.1  </a:t>
            </a:r>
            <a:r>
              <a:rPr lang="zh-CN" altLang="en-US">
                <a:ea typeface="宋体" pitchFamily="2" charset="-122"/>
              </a:rPr>
              <a:t>格式化输出函数</a:t>
            </a:r>
            <a:r>
              <a:rPr lang="en-US" altLang="zh-CN">
                <a:solidFill>
                  <a:srgbClr val="FF0000"/>
                </a:solidFill>
                <a:ea typeface="宋体" pitchFamily="2" charset="-122"/>
              </a:rPr>
              <a:t>printf</a:t>
            </a:r>
          </a:p>
          <a:p>
            <a:pPr lvl="1">
              <a:lnSpc>
                <a:spcPct val="90000"/>
              </a:lnSpc>
            </a:pPr>
            <a:r>
              <a:rPr lang="zh-CN" altLang="en-US" sz="2400">
                <a:ea typeface="宋体" pitchFamily="2" charset="-122"/>
              </a:rPr>
              <a:t>功能是向系统指定的设备输出若干个任意类型的数据   </a:t>
            </a:r>
          </a:p>
          <a:p>
            <a:pPr lvl="1">
              <a:lnSpc>
                <a:spcPct val="90000"/>
              </a:lnSpc>
            </a:pPr>
            <a:r>
              <a:rPr lang="zh-CN" altLang="en-US" sz="2400">
                <a:ea typeface="宋体" pitchFamily="2" charset="-122"/>
              </a:rPr>
              <a:t>调用形式 </a:t>
            </a:r>
          </a:p>
          <a:p>
            <a:pPr lvl="2">
              <a:lnSpc>
                <a:spcPct val="90000"/>
              </a:lnSpc>
            </a:pPr>
            <a:r>
              <a:rPr lang="en-US" altLang="zh-CN" sz="2400">
                <a:solidFill>
                  <a:srgbClr val="FF0000"/>
                </a:solidFill>
                <a:ea typeface="宋体" pitchFamily="2" charset="-122"/>
              </a:rPr>
              <a:t>printf</a:t>
            </a:r>
            <a:r>
              <a:rPr lang="en-US" altLang="zh-CN" sz="2400">
                <a:ea typeface="宋体" pitchFamily="2" charset="-122"/>
              </a:rPr>
              <a:t>(</a:t>
            </a:r>
            <a:r>
              <a:rPr lang="zh-CN" altLang="en-US" sz="2400">
                <a:ea typeface="宋体" pitchFamily="2" charset="-122"/>
              </a:rPr>
              <a:t>格式控制字符串</a:t>
            </a:r>
            <a:r>
              <a:rPr lang="en-US" altLang="zh-CN" sz="2400">
                <a:ea typeface="宋体" pitchFamily="2" charset="-122"/>
              </a:rPr>
              <a:t>,</a:t>
            </a:r>
            <a:r>
              <a:rPr lang="zh-CN" altLang="en-US" sz="2400">
                <a:ea typeface="宋体" pitchFamily="2" charset="-122"/>
              </a:rPr>
              <a:t>输出列表</a:t>
            </a:r>
            <a:r>
              <a:rPr lang="en-US" altLang="zh-CN" sz="2400">
                <a:ea typeface="宋体" pitchFamily="2" charset="-122"/>
              </a:rPr>
              <a:t>); </a:t>
            </a:r>
          </a:p>
          <a:p>
            <a:pPr lvl="1">
              <a:lnSpc>
                <a:spcPct val="90000"/>
              </a:lnSpc>
            </a:pPr>
            <a:r>
              <a:rPr lang="zh-CN" altLang="en-US" sz="2400">
                <a:ea typeface="宋体" pitchFamily="2" charset="-122"/>
              </a:rPr>
              <a:t>格式控制字符串是用双引号括起来的字符串，它包括两个信息： </a:t>
            </a:r>
          </a:p>
          <a:p>
            <a:pPr lvl="2">
              <a:lnSpc>
                <a:spcPct val="90000"/>
              </a:lnSpc>
            </a:pPr>
            <a:r>
              <a:rPr lang="zh-CN" altLang="en-US" sz="2400">
                <a:ea typeface="宋体" pitchFamily="2" charset="-122"/>
              </a:rPr>
              <a:t>格式说明。由“</a:t>
            </a:r>
            <a:r>
              <a:rPr lang="en-US" altLang="zh-CN" sz="2400">
                <a:ea typeface="宋体" pitchFamily="2" charset="-122"/>
              </a:rPr>
              <a:t>%”</a:t>
            </a:r>
            <a:r>
              <a:rPr lang="zh-CN" altLang="en-US" sz="2400">
                <a:ea typeface="宋体" pitchFamily="2" charset="-122"/>
              </a:rPr>
              <a:t>和格式字符组成，如</a:t>
            </a:r>
            <a:r>
              <a:rPr lang="en-US" altLang="zh-CN" sz="2400">
                <a:ea typeface="宋体" pitchFamily="2" charset="-122"/>
              </a:rPr>
              <a:t>%d</a:t>
            </a:r>
            <a:r>
              <a:rPr lang="zh-CN" altLang="en-US" sz="2400">
                <a:ea typeface="宋体" pitchFamily="2" charset="-122"/>
              </a:rPr>
              <a:t>、</a:t>
            </a:r>
            <a:r>
              <a:rPr lang="en-US" altLang="zh-CN" sz="2400">
                <a:ea typeface="宋体" pitchFamily="2" charset="-122"/>
              </a:rPr>
              <a:t>%c</a:t>
            </a:r>
            <a:r>
              <a:rPr lang="zh-CN" altLang="en-US" sz="2400">
                <a:ea typeface="宋体" pitchFamily="2" charset="-122"/>
              </a:rPr>
              <a:t>、</a:t>
            </a:r>
            <a:r>
              <a:rPr lang="en-US" altLang="zh-CN" sz="2400">
                <a:ea typeface="宋体" pitchFamily="2" charset="-122"/>
              </a:rPr>
              <a:t>%f</a:t>
            </a:r>
            <a:r>
              <a:rPr lang="zh-CN" altLang="en-US" sz="2400">
                <a:ea typeface="宋体" pitchFamily="2" charset="-122"/>
              </a:rPr>
              <a:t>等。它的作用是将要输出的数据转化成指定的格式输出，格式说明都是由“</a:t>
            </a:r>
            <a:r>
              <a:rPr lang="en-US" altLang="zh-CN" sz="2400">
                <a:ea typeface="宋体" pitchFamily="2" charset="-122"/>
              </a:rPr>
              <a:t>%”</a:t>
            </a:r>
            <a:r>
              <a:rPr lang="zh-CN" altLang="en-US" sz="2400">
                <a:ea typeface="宋体" pitchFamily="2" charset="-122"/>
              </a:rPr>
              <a:t>字符开始的。</a:t>
            </a:r>
          </a:p>
          <a:p>
            <a:pPr lvl="2">
              <a:lnSpc>
                <a:spcPct val="90000"/>
              </a:lnSpc>
            </a:pPr>
            <a:r>
              <a:rPr lang="zh-CN" altLang="en-US" sz="2400">
                <a:ea typeface="宋体" pitchFamily="2" charset="-122"/>
              </a:rPr>
              <a:t>一般字符。或者称为非格式说明符，即按原样输出的字符。</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zh-CN"/>
              <a:t>3.4  </a:t>
            </a:r>
            <a:r>
              <a:rPr lang="zh-CN" altLang="en-US"/>
              <a:t>数据输入与输出</a:t>
            </a:r>
          </a:p>
        </p:txBody>
      </p:sp>
      <p:sp>
        <p:nvSpPr>
          <p:cNvPr id="16387" name="Rectangle 3"/>
          <p:cNvSpPr>
            <a:spLocks noGrp="1" noChangeArrowheads="1"/>
          </p:cNvSpPr>
          <p:nvPr>
            <p:ph sz="quarter" idx="1"/>
          </p:nvPr>
        </p:nvSpPr>
        <p:spPr/>
        <p:txBody>
          <a:bodyPr/>
          <a:lstStyle/>
          <a:p>
            <a:r>
              <a:rPr lang="en-US" altLang="zh-CN">
                <a:ea typeface="宋体" pitchFamily="2" charset="-122"/>
              </a:rPr>
              <a:t>3.4.1  </a:t>
            </a:r>
            <a:r>
              <a:rPr lang="zh-CN" altLang="en-US">
                <a:ea typeface="宋体" pitchFamily="2" charset="-122"/>
              </a:rPr>
              <a:t>格式化输出函数</a:t>
            </a:r>
            <a:r>
              <a:rPr lang="en-US" altLang="zh-CN">
                <a:solidFill>
                  <a:srgbClr val="FF0000"/>
                </a:solidFill>
                <a:ea typeface="宋体" pitchFamily="2" charset="-122"/>
              </a:rPr>
              <a:t>printf</a:t>
            </a:r>
          </a:p>
          <a:p>
            <a:pPr lvl="1"/>
            <a:r>
              <a:rPr lang="zh-CN" altLang="en-US" sz="2400">
                <a:ea typeface="宋体" pitchFamily="2" charset="-122"/>
              </a:rPr>
              <a:t>输出列表是需要输出的变量、函数、表达式。</a:t>
            </a:r>
            <a:br>
              <a:rPr lang="zh-CN" altLang="en-US" sz="2400">
                <a:ea typeface="宋体" pitchFamily="2" charset="-122"/>
              </a:rPr>
            </a:br>
            <a:r>
              <a:rPr lang="zh-CN" altLang="en-US" sz="2400">
                <a:ea typeface="宋体" pitchFamily="2" charset="-122"/>
              </a:rPr>
              <a:t>例如：</a:t>
            </a:r>
          </a:p>
          <a:p>
            <a:pPr lvl="2"/>
            <a:r>
              <a:rPr lang="en-US" altLang="zh-CN" sz="2400">
                <a:solidFill>
                  <a:srgbClr val="FF0000"/>
                </a:solidFill>
                <a:ea typeface="宋体" pitchFamily="2" charset="-122"/>
              </a:rPr>
              <a:t>printf</a:t>
            </a:r>
            <a:r>
              <a:rPr lang="en-US" altLang="zh-CN" sz="2400">
                <a:ea typeface="宋体" pitchFamily="2" charset="-122"/>
              </a:rPr>
              <a:t>("a+b=%d\n",c);</a:t>
            </a:r>
          </a:p>
          <a:p>
            <a:pPr lvl="2"/>
            <a:r>
              <a:rPr lang="en-US" altLang="zh-CN" sz="2400">
                <a:ea typeface="宋体" pitchFamily="2" charset="-122"/>
              </a:rPr>
              <a:t>“%d”</a:t>
            </a:r>
            <a:r>
              <a:rPr lang="zh-CN" altLang="en-US" sz="2400">
                <a:ea typeface="宋体" pitchFamily="2" charset="-122"/>
              </a:rPr>
              <a:t>是格式说明，用来控制输出项</a:t>
            </a:r>
            <a:r>
              <a:rPr lang="en-US" altLang="zh-CN" sz="2400">
                <a:ea typeface="宋体" pitchFamily="2" charset="-122"/>
              </a:rPr>
              <a:t>c</a:t>
            </a:r>
            <a:r>
              <a:rPr lang="zh-CN" altLang="en-US" sz="2400">
                <a:ea typeface="宋体" pitchFamily="2" charset="-122"/>
              </a:rPr>
              <a:t>的输出格式。</a:t>
            </a:r>
          </a:p>
          <a:p>
            <a:pPr lvl="2"/>
            <a:r>
              <a:rPr lang="zh-CN" altLang="en-US" sz="2400">
                <a:ea typeface="宋体" pitchFamily="2" charset="-122"/>
              </a:rPr>
              <a:t>“</a:t>
            </a:r>
            <a:r>
              <a:rPr lang="en-US" altLang="zh-CN" sz="2400">
                <a:ea typeface="宋体" pitchFamily="2" charset="-122"/>
              </a:rPr>
              <a:t>a+b=”</a:t>
            </a:r>
            <a:r>
              <a:rPr lang="zh-CN" altLang="en-US" sz="2400">
                <a:ea typeface="宋体" pitchFamily="2" charset="-122"/>
              </a:rPr>
              <a:t>和“</a:t>
            </a:r>
            <a:r>
              <a:rPr lang="en-US" altLang="zh-CN" sz="2400">
                <a:ea typeface="宋体" pitchFamily="2" charset="-122"/>
              </a:rPr>
              <a:t>\n”</a:t>
            </a:r>
            <a:r>
              <a:rPr lang="zh-CN" altLang="en-US" sz="2400">
                <a:ea typeface="宋体" pitchFamily="2" charset="-122"/>
              </a:rPr>
              <a:t>都是一般字符，原样输出，“</a:t>
            </a:r>
            <a:r>
              <a:rPr lang="en-US" altLang="zh-CN" sz="2400">
                <a:ea typeface="宋体" pitchFamily="2" charset="-122"/>
              </a:rPr>
              <a:t>\n”</a:t>
            </a:r>
            <a:r>
              <a:rPr lang="zh-CN" altLang="en-US" sz="2400">
                <a:ea typeface="宋体" pitchFamily="2" charset="-122"/>
              </a:rPr>
              <a:t>是转义字符，代表换行符。</a:t>
            </a:r>
          </a:p>
          <a:p>
            <a:pPr lvl="2">
              <a:buFontTx/>
              <a:buNone/>
            </a:pPr>
            <a:r>
              <a:rPr lang="zh-CN" altLang="en-US" sz="2400">
                <a:ea typeface="宋体" pitchFamily="2" charset="-122"/>
              </a:rPr>
              <a:t>假设</a:t>
            </a:r>
            <a:r>
              <a:rPr lang="en-US" altLang="zh-CN" sz="2400">
                <a:ea typeface="宋体" pitchFamily="2" charset="-122"/>
              </a:rPr>
              <a:t>c</a:t>
            </a:r>
            <a:r>
              <a:rPr lang="zh-CN" altLang="en-US" sz="2400">
                <a:ea typeface="宋体" pitchFamily="2" charset="-122"/>
              </a:rPr>
              <a:t>为</a:t>
            </a:r>
            <a:r>
              <a:rPr lang="en-US" altLang="zh-CN" sz="2400">
                <a:ea typeface="宋体" pitchFamily="2" charset="-122"/>
              </a:rPr>
              <a:t>300</a:t>
            </a:r>
            <a:r>
              <a:rPr lang="zh-CN" altLang="en-US" sz="2400">
                <a:ea typeface="宋体" pitchFamily="2" charset="-122"/>
              </a:rPr>
              <a:t>，则输出结果为：</a:t>
            </a:r>
          </a:p>
          <a:p>
            <a:pPr lvl="2"/>
            <a:r>
              <a:rPr lang="en-US" altLang="zh-CN" sz="2400">
                <a:ea typeface="宋体" pitchFamily="2" charset="-122"/>
              </a:rPr>
              <a:t>a+b=300 </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a:t>3.4  </a:t>
            </a:r>
            <a:r>
              <a:rPr lang="zh-CN" altLang="en-US"/>
              <a:t>数据输入与输出</a:t>
            </a:r>
          </a:p>
        </p:txBody>
      </p:sp>
      <p:sp>
        <p:nvSpPr>
          <p:cNvPr id="17411" name="Rectangle 3"/>
          <p:cNvSpPr>
            <a:spLocks noGrp="1" noChangeArrowheads="1"/>
          </p:cNvSpPr>
          <p:nvPr>
            <p:ph sz="quarter" idx="1"/>
          </p:nvPr>
        </p:nvSpPr>
        <p:spPr>
          <a:xfrm>
            <a:off x="381000" y="1600200"/>
            <a:ext cx="8534400" cy="2433638"/>
          </a:xfrm>
        </p:spPr>
        <p:txBody>
          <a:bodyPr/>
          <a:lstStyle/>
          <a:p>
            <a:r>
              <a:rPr lang="en-US" altLang="zh-CN">
                <a:ea typeface="宋体" pitchFamily="2" charset="-122"/>
              </a:rPr>
              <a:t>3.4.1  </a:t>
            </a:r>
            <a:r>
              <a:rPr lang="zh-CN" altLang="en-US">
                <a:ea typeface="宋体" pitchFamily="2" charset="-122"/>
              </a:rPr>
              <a:t>格式化输出函数</a:t>
            </a:r>
            <a:r>
              <a:rPr lang="en-US" altLang="zh-CN">
                <a:solidFill>
                  <a:srgbClr val="FF0000"/>
                </a:solidFill>
                <a:ea typeface="宋体" pitchFamily="2" charset="-122"/>
              </a:rPr>
              <a:t>printf</a:t>
            </a:r>
          </a:p>
          <a:p>
            <a:pPr lvl="1"/>
            <a:r>
              <a:rPr lang="zh-CN" altLang="en-US" sz="2400">
                <a:ea typeface="宋体" pitchFamily="2" charset="-122"/>
              </a:rPr>
              <a:t>格式说明 </a:t>
            </a:r>
          </a:p>
          <a:p>
            <a:pPr lvl="2"/>
            <a:r>
              <a:rPr lang="en-US" altLang="zh-CN" sz="2700">
                <a:ea typeface="宋体" pitchFamily="2" charset="-122"/>
              </a:rPr>
              <a:t>%[</a:t>
            </a:r>
            <a:r>
              <a:rPr lang="zh-CN" altLang="en-US" sz="2700">
                <a:ea typeface="宋体" pitchFamily="2" charset="-122"/>
              </a:rPr>
              <a:t>标志</a:t>
            </a:r>
            <a:r>
              <a:rPr lang="en-US" altLang="zh-CN" sz="2700">
                <a:ea typeface="宋体" pitchFamily="2" charset="-122"/>
              </a:rPr>
              <a:t>][</a:t>
            </a:r>
            <a:r>
              <a:rPr lang="zh-CN" altLang="en-US" sz="2700">
                <a:ea typeface="宋体" pitchFamily="2" charset="-122"/>
              </a:rPr>
              <a:t>最小宽度</a:t>
            </a:r>
            <a:r>
              <a:rPr lang="en-US" altLang="zh-CN" sz="2700">
                <a:ea typeface="宋体" pitchFamily="2" charset="-122"/>
              </a:rPr>
              <a:t>][.</a:t>
            </a:r>
            <a:r>
              <a:rPr lang="zh-CN" altLang="en-US" sz="2700">
                <a:ea typeface="宋体" pitchFamily="2" charset="-122"/>
              </a:rPr>
              <a:t>精度</a:t>
            </a:r>
            <a:r>
              <a:rPr lang="en-US" altLang="zh-CN" sz="2700">
                <a:ea typeface="宋体" pitchFamily="2" charset="-122"/>
              </a:rPr>
              <a:t>][</a:t>
            </a:r>
            <a:r>
              <a:rPr lang="zh-CN" altLang="en-US" sz="2700">
                <a:ea typeface="宋体" pitchFamily="2" charset="-122"/>
              </a:rPr>
              <a:t>长度</a:t>
            </a:r>
            <a:r>
              <a:rPr lang="en-US" altLang="zh-CN" sz="2700">
                <a:ea typeface="宋体" pitchFamily="2" charset="-122"/>
              </a:rPr>
              <a:t>] </a:t>
            </a:r>
            <a:r>
              <a:rPr lang="zh-CN" altLang="en-US" sz="2700">
                <a:ea typeface="宋体" pitchFamily="2" charset="-122"/>
              </a:rPr>
              <a:t>类型</a:t>
            </a:r>
          </a:p>
          <a:p>
            <a:pPr lvl="2"/>
            <a:r>
              <a:rPr lang="en-US" altLang="zh-CN" sz="2400">
                <a:ea typeface="宋体" pitchFamily="2" charset="-122"/>
              </a:rPr>
              <a:t>[ ]		</a:t>
            </a:r>
            <a:r>
              <a:rPr lang="zh-CN" altLang="en-US" sz="2400">
                <a:ea typeface="宋体" pitchFamily="2" charset="-122"/>
              </a:rPr>
              <a:t>表示可选项 </a:t>
            </a:r>
          </a:p>
          <a:p>
            <a:pPr lvl="2"/>
            <a:r>
              <a:rPr lang="en-US" altLang="zh-CN" sz="2400">
                <a:ea typeface="宋体" pitchFamily="2" charset="-122"/>
              </a:rPr>
              <a:t>[</a:t>
            </a:r>
            <a:r>
              <a:rPr lang="zh-CN" altLang="en-US" sz="2400">
                <a:ea typeface="宋体" pitchFamily="2" charset="-122"/>
              </a:rPr>
              <a:t>标志</a:t>
            </a:r>
            <a:r>
              <a:rPr lang="en-US" altLang="zh-CN" sz="2400">
                <a:ea typeface="宋体" pitchFamily="2" charset="-122"/>
              </a:rPr>
              <a:t>] 	</a:t>
            </a:r>
            <a:r>
              <a:rPr lang="zh-CN" altLang="en-US" sz="2400">
                <a:ea typeface="宋体" pitchFamily="2" charset="-122"/>
              </a:rPr>
              <a:t>可以是</a:t>
            </a:r>
            <a:r>
              <a:rPr lang="en-US" altLang="zh-CN" sz="2400">
                <a:ea typeface="宋体" pitchFamily="2" charset="-122"/>
              </a:rPr>
              <a:t>-</a:t>
            </a:r>
            <a:r>
              <a:rPr lang="zh-CN" altLang="en-US" sz="2400">
                <a:ea typeface="宋体" pitchFamily="2" charset="-122"/>
              </a:rPr>
              <a:t>、</a:t>
            </a:r>
            <a:r>
              <a:rPr lang="en-US" altLang="zh-CN" sz="2400">
                <a:ea typeface="宋体" pitchFamily="2" charset="-122"/>
              </a:rPr>
              <a:t>+</a:t>
            </a:r>
            <a:r>
              <a:rPr lang="zh-CN" altLang="en-US" sz="2400">
                <a:ea typeface="宋体" pitchFamily="2" charset="-122"/>
              </a:rPr>
              <a:t>、</a:t>
            </a:r>
            <a:r>
              <a:rPr lang="en-US" altLang="zh-CN" sz="2400">
                <a:ea typeface="宋体" pitchFamily="2" charset="-122"/>
              </a:rPr>
              <a:t>0 </a:t>
            </a:r>
            <a:endParaRPr lang="en-US" altLang="zh-CN" sz="2700">
              <a:ea typeface="宋体" pitchFamily="2" charset="-122"/>
            </a:endParaRPr>
          </a:p>
          <a:p>
            <a:pPr lvl="2">
              <a:buFontTx/>
              <a:buNone/>
            </a:pPr>
            <a:endParaRPr lang="en-US" altLang="zh-CN" sz="2700">
              <a:ea typeface="宋体" pitchFamily="2" charset="-122"/>
            </a:endParaRPr>
          </a:p>
        </p:txBody>
      </p:sp>
      <p:pic>
        <p:nvPicPr>
          <p:cNvPr id="17412" name="Picture 4"/>
          <p:cNvPicPr>
            <a:picLocks noChangeAspect="1" noChangeArrowheads="1"/>
          </p:cNvPicPr>
          <p:nvPr/>
        </p:nvPicPr>
        <p:blipFill>
          <a:blip r:embed="rId2" cstate="print"/>
          <a:srcRect/>
          <a:stretch>
            <a:fillRect/>
          </a:stretch>
        </p:blipFill>
        <p:spPr bwMode="auto">
          <a:xfrm>
            <a:off x="1676400" y="4038600"/>
            <a:ext cx="5029200" cy="1852613"/>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3.4  </a:t>
            </a:r>
            <a:r>
              <a:rPr lang="zh-CN" altLang="en-US"/>
              <a:t>数据输入与输出</a:t>
            </a:r>
          </a:p>
        </p:txBody>
      </p:sp>
      <p:sp>
        <p:nvSpPr>
          <p:cNvPr id="18435" name="Rectangle 3"/>
          <p:cNvSpPr>
            <a:spLocks noGrp="1" noChangeArrowheads="1"/>
          </p:cNvSpPr>
          <p:nvPr>
            <p:ph sz="quarter" idx="1"/>
          </p:nvPr>
        </p:nvSpPr>
        <p:spPr/>
        <p:txBody>
          <a:bodyPr/>
          <a:lstStyle/>
          <a:p>
            <a:r>
              <a:rPr lang="en-US" altLang="zh-CN">
                <a:ea typeface="宋体" pitchFamily="2" charset="-122"/>
              </a:rPr>
              <a:t>3.4.1  </a:t>
            </a:r>
            <a:r>
              <a:rPr lang="zh-CN" altLang="en-US">
                <a:ea typeface="宋体" pitchFamily="2" charset="-122"/>
              </a:rPr>
              <a:t>格式化输出函数</a:t>
            </a:r>
            <a:r>
              <a:rPr lang="en-US" altLang="zh-CN">
                <a:solidFill>
                  <a:srgbClr val="FF0000"/>
                </a:solidFill>
                <a:ea typeface="宋体" pitchFamily="2" charset="-122"/>
              </a:rPr>
              <a:t>printf</a:t>
            </a:r>
          </a:p>
          <a:p>
            <a:pPr lvl="1"/>
            <a:r>
              <a:rPr lang="en-US" altLang="zh-CN" sz="2400">
                <a:ea typeface="宋体" pitchFamily="2" charset="-122"/>
              </a:rPr>
              <a:t>[</a:t>
            </a:r>
            <a:r>
              <a:rPr lang="zh-CN" altLang="en-US" sz="2400">
                <a:ea typeface="宋体" pitchFamily="2" charset="-122"/>
              </a:rPr>
              <a:t>最小宽度</a:t>
            </a:r>
            <a:r>
              <a:rPr lang="en-US" altLang="zh-CN" sz="2400">
                <a:ea typeface="宋体" pitchFamily="2" charset="-122"/>
              </a:rPr>
              <a:t>]</a:t>
            </a:r>
            <a:r>
              <a:rPr lang="zh-CN" altLang="en-US" sz="2400">
                <a:ea typeface="宋体" pitchFamily="2" charset="-122"/>
              </a:rPr>
              <a:t>：十进制整数，表示输出的最少位数。 </a:t>
            </a:r>
          </a:p>
          <a:p>
            <a:pPr lvl="1"/>
            <a:r>
              <a:rPr lang="en-US" altLang="zh-CN" sz="2400">
                <a:ea typeface="宋体" pitchFamily="2" charset="-122"/>
              </a:rPr>
              <a:t>[.</a:t>
            </a:r>
            <a:r>
              <a:rPr lang="zh-CN" altLang="en-US" sz="2400">
                <a:ea typeface="宋体" pitchFamily="2" charset="-122"/>
              </a:rPr>
              <a:t>精度</a:t>
            </a:r>
            <a:r>
              <a:rPr lang="en-US" altLang="zh-CN" sz="2400">
                <a:ea typeface="宋体" pitchFamily="2" charset="-122"/>
              </a:rPr>
              <a:t>]</a:t>
            </a:r>
            <a:r>
              <a:rPr lang="zh-CN" altLang="en-US" sz="2400">
                <a:ea typeface="宋体" pitchFamily="2" charset="-122"/>
              </a:rPr>
              <a:t>：“</a:t>
            </a:r>
            <a:r>
              <a:rPr lang="en-US" altLang="zh-CN" sz="2400">
                <a:ea typeface="宋体" pitchFamily="2" charset="-122"/>
              </a:rPr>
              <a:t>.”</a:t>
            </a:r>
            <a:r>
              <a:rPr lang="zh-CN" altLang="en-US" sz="2400">
                <a:ea typeface="宋体" pitchFamily="2" charset="-122"/>
              </a:rPr>
              <a:t>加上十进制整数</a:t>
            </a:r>
            <a:r>
              <a:rPr lang="en-US" altLang="zh-CN" sz="2400">
                <a:ea typeface="宋体" pitchFamily="2" charset="-122"/>
              </a:rPr>
              <a:t>n</a:t>
            </a:r>
            <a:r>
              <a:rPr lang="zh-CN" altLang="en-US" sz="2400">
                <a:ea typeface="宋体" pitchFamily="2" charset="-122"/>
              </a:rPr>
              <a:t>，其含义是：如果输出的是数值，则该数表示小数位数，若实际小数位数大于该值，则超出部分四舍五入；如果输出的是字符，则表示输出字符的个数。</a:t>
            </a:r>
          </a:p>
          <a:p>
            <a:pPr lvl="1"/>
            <a:r>
              <a:rPr lang="en-US" altLang="zh-CN" sz="2400">
                <a:ea typeface="宋体" pitchFamily="2" charset="-122"/>
              </a:rPr>
              <a:t>[</a:t>
            </a:r>
            <a:r>
              <a:rPr lang="zh-CN" altLang="en-US" sz="2400">
                <a:ea typeface="宋体" pitchFamily="2" charset="-122"/>
              </a:rPr>
              <a:t>长度</a:t>
            </a:r>
            <a:r>
              <a:rPr lang="en-US" altLang="zh-CN" sz="2400">
                <a:ea typeface="宋体" pitchFamily="2" charset="-122"/>
              </a:rPr>
              <a:t>]</a:t>
            </a:r>
            <a:r>
              <a:rPr lang="zh-CN" altLang="en-US" sz="2400">
                <a:ea typeface="宋体" pitchFamily="2" charset="-122"/>
              </a:rPr>
              <a:t>：可以是</a:t>
            </a:r>
            <a:r>
              <a:rPr lang="en-US" altLang="zh-CN" sz="2400">
                <a:ea typeface="宋体" pitchFamily="2" charset="-122"/>
              </a:rPr>
              <a:t>h</a:t>
            </a:r>
            <a:r>
              <a:rPr lang="zh-CN" altLang="en-US" sz="2400">
                <a:ea typeface="宋体" pitchFamily="2" charset="-122"/>
              </a:rPr>
              <a:t>、</a:t>
            </a:r>
            <a:r>
              <a:rPr lang="en-US" altLang="zh-CN" sz="2400">
                <a:ea typeface="宋体" pitchFamily="2" charset="-122"/>
              </a:rPr>
              <a:t>l</a:t>
            </a:r>
            <a:r>
              <a:rPr lang="zh-CN" altLang="en-US" sz="2400">
                <a:ea typeface="宋体" pitchFamily="2" charset="-122"/>
              </a:rPr>
              <a:t>。</a:t>
            </a:r>
            <a:r>
              <a:rPr lang="en-US" altLang="zh-CN" sz="2400">
                <a:ea typeface="宋体" pitchFamily="2" charset="-122"/>
              </a:rPr>
              <a:t>h</a:t>
            </a:r>
            <a:r>
              <a:rPr lang="zh-CN" altLang="en-US" sz="2400">
                <a:ea typeface="宋体" pitchFamily="2" charset="-122"/>
              </a:rPr>
              <a:t>表示按短整型量输出，</a:t>
            </a:r>
            <a:r>
              <a:rPr lang="en-US" altLang="zh-CN" sz="2400">
                <a:ea typeface="宋体" pitchFamily="2" charset="-122"/>
              </a:rPr>
              <a:t>l</a:t>
            </a:r>
            <a:r>
              <a:rPr lang="zh-CN" altLang="en-US" sz="2400">
                <a:ea typeface="宋体" pitchFamily="2" charset="-122"/>
              </a:rPr>
              <a:t>表示按长整型量或双精度量输出。 </a:t>
            </a: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3.4  </a:t>
            </a:r>
            <a:r>
              <a:rPr lang="zh-CN" altLang="en-US"/>
              <a:t>数据输入与输出</a:t>
            </a:r>
          </a:p>
        </p:txBody>
      </p:sp>
      <p:sp>
        <p:nvSpPr>
          <p:cNvPr id="19459" name="Rectangle 3"/>
          <p:cNvSpPr>
            <a:spLocks noGrp="1" noChangeArrowheads="1"/>
          </p:cNvSpPr>
          <p:nvPr>
            <p:ph sz="quarter" idx="1"/>
          </p:nvPr>
        </p:nvSpPr>
        <p:spPr>
          <a:xfrm>
            <a:off x="381000" y="1600200"/>
            <a:ext cx="8534400" cy="1457325"/>
          </a:xfrm>
        </p:spPr>
        <p:txBody>
          <a:bodyPr/>
          <a:lstStyle/>
          <a:p>
            <a:r>
              <a:rPr lang="en-US" altLang="zh-CN">
                <a:ea typeface="宋体" pitchFamily="2" charset="-122"/>
              </a:rPr>
              <a:t>3.4.1  </a:t>
            </a:r>
            <a:r>
              <a:rPr lang="zh-CN" altLang="en-US">
                <a:ea typeface="宋体" pitchFamily="2" charset="-122"/>
              </a:rPr>
              <a:t>格式化输出函数</a:t>
            </a:r>
            <a:r>
              <a:rPr lang="en-US" altLang="zh-CN">
                <a:solidFill>
                  <a:srgbClr val="FF0000"/>
                </a:solidFill>
                <a:ea typeface="宋体" pitchFamily="2" charset="-122"/>
              </a:rPr>
              <a:t>printf</a:t>
            </a:r>
          </a:p>
          <a:p>
            <a:pPr lvl="1"/>
            <a:r>
              <a:rPr lang="zh-CN" altLang="en-US" sz="2400">
                <a:ea typeface="宋体" pitchFamily="2" charset="-122"/>
              </a:rPr>
              <a:t>类型：格式说明符中必须要有的，它表示输出列表里要输出的数据类型 </a:t>
            </a:r>
          </a:p>
        </p:txBody>
      </p:sp>
      <p:pic>
        <p:nvPicPr>
          <p:cNvPr id="19460" name="Picture 4"/>
          <p:cNvPicPr>
            <a:picLocks noChangeAspect="1" noChangeArrowheads="1"/>
          </p:cNvPicPr>
          <p:nvPr/>
        </p:nvPicPr>
        <p:blipFill>
          <a:blip r:embed="rId2" cstate="print"/>
          <a:srcRect/>
          <a:stretch>
            <a:fillRect/>
          </a:stretch>
        </p:blipFill>
        <p:spPr bwMode="auto">
          <a:xfrm>
            <a:off x="1295400" y="2971800"/>
            <a:ext cx="6553200" cy="321627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a:t>
            </a:r>
            <a:r>
              <a:rPr lang="zh-CN" altLang="en-US"/>
              <a:t>例</a:t>
            </a:r>
            <a:r>
              <a:rPr lang="en-US" altLang="zh-CN"/>
              <a:t>3-4】</a:t>
            </a:r>
            <a:r>
              <a:rPr lang="zh-CN" altLang="en-US"/>
              <a:t>分析下面程序运行结果</a:t>
            </a:r>
          </a:p>
        </p:txBody>
      </p:sp>
      <p:sp>
        <p:nvSpPr>
          <p:cNvPr id="20483" name="Rectangle 3"/>
          <p:cNvSpPr>
            <a:spLocks noGrp="1" noChangeArrowheads="1"/>
          </p:cNvSpPr>
          <p:nvPr>
            <p:ph sz="quarter" idx="1"/>
          </p:nvPr>
        </p:nvSpPr>
        <p:spPr>
          <a:xfrm>
            <a:off x="457200" y="1719263"/>
            <a:ext cx="8458200" cy="4986337"/>
          </a:xfrm>
        </p:spPr>
        <p:txBody>
          <a:bodyPr/>
          <a:lstStyle/>
          <a:p>
            <a:pPr>
              <a:lnSpc>
                <a:spcPct val="80000"/>
              </a:lnSpc>
              <a:buFontTx/>
              <a:buNone/>
            </a:pPr>
            <a:r>
              <a:rPr lang="en-US" altLang="zh-CN" sz="1800" dirty="0">
                <a:ea typeface="宋体" pitchFamily="2" charset="-122"/>
              </a:rPr>
              <a:t>#include &lt;</a:t>
            </a:r>
            <a:r>
              <a:rPr lang="en-US" altLang="zh-CN" sz="1800" dirty="0" err="1">
                <a:ea typeface="宋体" pitchFamily="2" charset="-122"/>
              </a:rPr>
              <a:t>stdio.h</a:t>
            </a:r>
            <a:r>
              <a:rPr lang="en-US" altLang="zh-CN" sz="1800" dirty="0">
                <a:ea typeface="宋体" pitchFamily="2" charset="-122"/>
              </a:rPr>
              <a:t>&gt;</a:t>
            </a:r>
          </a:p>
          <a:p>
            <a:pPr>
              <a:lnSpc>
                <a:spcPct val="80000"/>
              </a:lnSpc>
              <a:buFontTx/>
              <a:buNone/>
            </a:pPr>
            <a:r>
              <a:rPr lang="en-US" altLang="zh-CN" sz="1800" dirty="0">
                <a:ea typeface="宋体" pitchFamily="2" charset="-122"/>
              </a:rPr>
              <a:t>void main()</a:t>
            </a:r>
          </a:p>
          <a:p>
            <a:pPr>
              <a:lnSpc>
                <a:spcPct val="80000"/>
              </a:lnSpc>
              <a:buFontTx/>
              <a:buNone/>
            </a:pPr>
            <a:r>
              <a:rPr lang="en-US" altLang="zh-CN" sz="1800" dirty="0">
                <a:ea typeface="宋体" pitchFamily="2" charset="-122"/>
              </a:rPr>
              <a:t>{</a:t>
            </a:r>
          </a:p>
          <a:p>
            <a:pPr>
              <a:lnSpc>
                <a:spcPct val="80000"/>
              </a:lnSpc>
              <a:buFontTx/>
              <a:buNone/>
            </a:pPr>
            <a:r>
              <a:rPr lang="en-US" altLang="zh-CN" sz="1800" dirty="0">
                <a:ea typeface="宋体" pitchFamily="2" charset="-122"/>
              </a:rPr>
              <a:t>	char c</a:t>
            </a:r>
            <a:r>
              <a:rPr lang="en-US" altLang="zh-CN" sz="1800" dirty="0" smtClean="0"/>
              <a:t>= </a:t>
            </a:r>
            <a:r>
              <a:rPr lang="en-US" altLang="zh-CN" sz="1800" dirty="0" smtClean="0">
                <a:latin typeface="Georgia" pitchFamily="18" charset="0"/>
              </a:rPr>
              <a:t>'</a:t>
            </a:r>
            <a:r>
              <a:rPr lang="en-US" altLang="zh-CN" sz="1800" dirty="0" smtClean="0"/>
              <a:t> </a:t>
            </a:r>
            <a:r>
              <a:rPr lang="en-US" altLang="zh-CN" sz="1800" dirty="0" smtClean="0"/>
              <a:t>A</a:t>
            </a:r>
            <a:r>
              <a:rPr lang="en-US" altLang="zh-CN" sz="1800" dirty="0" smtClean="0">
                <a:latin typeface="Georgia" pitchFamily="18" charset="0"/>
              </a:rPr>
              <a:t> '</a:t>
            </a:r>
            <a:r>
              <a:rPr lang="en-US" altLang="zh-CN" sz="1800" dirty="0" smtClean="0">
                <a:ea typeface="宋体" pitchFamily="2" charset="-122"/>
              </a:rPr>
              <a:t>;</a:t>
            </a:r>
            <a:r>
              <a:rPr lang="en-US" altLang="zh-CN" sz="1800" dirty="0">
                <a:ea typeface="宋体" pitchFamily="2" charset="-122"/>
              </a:rPr>
              <a:t>	</a:t>
            </a:r>
            <a:r>
              <a:rPr lang="en-US" altLang="zh-CN" sz="1800" dirty="0" err="1">
                <a:ea typeface="宋体" pitchFamily="2" charset="-122"/>
              </a:rPr>
              <a:t>int</a:t>
            </a:r>
            <a:r>
              <a:rPr lang="en-US" altLang="zh-CN" sz="1800" dirty="0">
                <a:ea typeface="宋体" pitchFamily="2" charset="-122"/>
              </a:rPr>
              <a:t> a = 65 , b = -100;	long d = 100 ;</a:t>
            </a:r>
          </a:p>
          <a:p>
            <a:pPr>
              <a:lnSpc>
                <a:spcPct val="80000"/>
              </a:lnSpc>
              <a:buFontTx/>
              <a:buNone/>
            </a:pPr>
            <a:r>
              <a:rPr lang="en-US" altLang="zh-CN" sz="1800" b="0" dirty="0">
                <a:latin typeface="+mn-lt"/>
                <a:ea typeface="宋体" pitchFamily="2" charset="-122"/>
              </a:rPr>
              <a:t>	float  x = 3.141592631415,y = -3141592631.415;</a:t>
            </a:r>
          </a:p>
          <a:p>
            <a:pPr>
              <a:lnSpc>
                <a:spcPct val="80000"/>
              </a:lnSpc>
              <a:buFontTx/>
              <a:buNone/>
            </a:pPr>
            <a:r>
              <a:rPr lang="en-US" altLang="zh-CN" sz="1800" b="0" dirty="0">
                <a:latin typeface="+mn-lt"/>
                <a:ea typeface="宋体" pitchFamily="2" charset="-122"/>
              </a:rPr>
              <a:t>	double </a:t>
            </a:r>
            <a:r>
              <a:rPr lang="en-US" altLang="zh-CN" sz="1800" b="0" dirty="0" err="1">
                <a:latin typeface="+mn-lt"/>
                <a:ea typeface="宋体" pitchFamily="2" charset="-122"/>
              </a:rPr>
              <a:t>dx</a:t>
            </a:r>
            <a:r>
              <a:rPr lang="en-US" altLang="zh-CN" sz="1800" b="0" dirty="0">
                <a:latin typeface="+mn-lt"/>
                <a:ea typeface="宋体" pitchFamily="2" charset="-122"/>
              </a:rPr>
              <a:t> = 3.141592631415;</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("c=%d, c=%c, c=%x\</a:t>
            </a:r>
            <a:r>
              <a:rPr lang="en-US" altLang="zh-CN" sz="1800" b="0" dirty="0" err="1">
                <a:latin typeface="+mn-lt"/>
                <a:ea typeface="宋体" pitchFamily="2" charset="-122"/>
              </a:rPr>
              <a:t>n",c,c,c</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("a=%d, a=%x, a=%</a:t>
            </a:r>
            <a:r>
              <a:rPr lang="en-US" altLang="zh-CN" sz="1800" b="0" dirty="0" err="1">
                <a:latin typeface="+mn-lt"/>
                <a:ea typeface="宋体" pitchFamily="2" charset="-122"/>
              </a:rPr>
              <a:t>o,a</a:t>
            </a:r>
            <a:r>
              <a:rPr lang="en-US" altLang="zh-CN" sz="1800" b="0" dirty="0">
                <a:latin typeface="+mn-lt"/>
                <a:ea typeface="宋体" pitchFamily="2" charset="-122"/>
              </a:rPr>
              <a:t>=%c\</a:t>
            </a:r>
            <a:r>
              <a:rPr lang="en-US" altLang="zh-CN" sz="1800" b="0" dirty="0" err="1">
                <a:latin typeface="+mn-lt"/>
                <a:ea typeface="宋体" pitchFamily="2" charset="-122"/>
              </a:rPr>
              <a:t>n",a,a,a,a</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("a=%d, a=%10d,a=%-10d, a=%+d\</a:t>
            </a:r>
            <a:r>
              <a:rPr lang="en-US" altLang="zh-CN" sz="1800" b="0" dirty="0" err="1">
                <a:latin typeface="+mn-lt"/>
                <a:ea typeface="宋体" pitchFamily="2" charset="-122"/>
              </a:rPr>
              <a:t>n",a,a,a,a</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("b=%d, b=%10d,b=%-10d, b=%+d\</a:t>
            </a:r>
            <a:r>
              <a:rPr lang="en-US" altLang="zh-CN" sz="1800" b="0" dirty="0" err="1">
                <a:latin typeface="+mn-lt"/>
                <a:ea typeface="宋体" pitchFamily="2" charset="-122"/>
              </a:rPr>
              <a:t>n",b,b,b,b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("d=%d, d=%</a:t>
            </a:r>
            <a:r>
              <a:rPr lang="en-US" altLang="zh-CN" sz="1800" b="0" dirty="0" err="1">
                <a:latin typeface="+mn-lt"/>
                <a:ea typeface="宋体" pitchFamily="2" charset="-122"/>
              </a:rPr>
              <a:t>ld,d</a:t>
            </a:r>
            <a:r>
              <a:rPr lang="en-US" altLang="zh-CN" sz="1800" b="0" dirty="0">
                <a:latin typeface="+mn-lt"/>
                <a:ea typeface="宋体" pitchFamily="2" charset="-122"/>
              </a:rPr>
              <a:t>=%x, d=%lx\</a:t>
            </a:r>
            <a:r>
              <a:rPr lang="en-US" altLang="zh-CN" sz="1800" b="0" dirty="0" err="1">
                <a:latin typeface="+mn-lt"/>
                <a:ea typeface="宋体" pitchFamily="2" charset="-122"/>
              </a:rPr>
              <a:t>n",d,d,d,d</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("x=%</a:t>
            </a:r>
            <a:r>
              <a:rPr lang="en-US" altLang="zh-CN" sz="1800" b="0" dirty="0" err="1">
                <a:latin typeface="+mn-lt"/>
                <a:ea typeface="宋体" pitchFamily="2" charset="-122"/>
              </a:rPr>
              <a:t>f,x</a:t>
            </a:r>
            <a:r>
              <a:rPr lang="en-US" altLang="zh-CN" sz="1800" b="0" dirty="0">
                <a:latin typeface="+mn-lt"/>
                <a:ea typeface="宋体" pitchFamily="2" charset="-122"/>
              </a:rPr>
              <a:t>=%6.f,x=%.3f,x=%6.3f,x=%10.3f\</a:t>
            </a:r>
            <a:r>
              <a:rPr lang="en-US" altLang="zh-CN" sz="1800" b="0" dirty="0" err="1">
                <a:latin typeface="+mn-lt"/>
                <a:ea typeface="宋体" pitchFamily="2" charset="-122"/>
              </a:rPr>
              <a:t>n",x,x,x,x,x</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("y=%</a:t>
            </a:r>
            <a:r>
              <a:rPr lang="en-US" altLang="zh-CN" sz="1800" b="0" dirty="0" err="1">
                <a:latin typeface="+mn-lt"/>
                <a:ea typeface="宋体" pitchFamily="2" charset="-122"/>
              </a:rPr>
              <a:t>f,y</a:t>
            </a:r>
            <a:r>
              <a:rPr lang="en-US" altLang="zh-CN" sz="1800" b="0" dirty="0">
                <a:latin typeface="+mn-lt"/>
                <a:ea typeface="宋体" pitchFamily="2" charset="-122"/>
              </a:rPr>
              <a:t>=%6.f,y=%10.f\</a:t>
            </a:r>
            <a:r>
              <a:rPr lang="en-US" altLang="zh-CN" sz="1800" b="0" dirty="0" err="1">
                <a:latin typeface="+mn-lt"/>
                <a:ea typeface="宋体" pitchFamily="2" charset="-122"/>
              </a:rPr>
              <a:t>n",y,y,y</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a:t>
            </a:r>
            <a:r>
              <a:rPr lang="en-US" altLang="zh-CN" sz="1800" b="0" dirty="0" err="1">
                <a:latin typeface="+mn-lt"/>
                <a:ea typeface="宋体" pitchFamily="2" charset="-122"/>
              </a:rPr>
              <a:t>dx</a:t>
            </a:r>
            <a:r>
              <a:rPr lang="en-US" altLang="zh-CN" sz="1800" b="0" dirty="0">
                <a:latin typeface="+mn-lt"/>
                <a:ea typeface="宋体" pitchFamily="2" charset="-122"/>
              </a:rPr>
              <a:t>=%</a:t>
            </a:r>
            <a:r>
              <a:rPr lang="en-US" altLang="zh-CN" sz="1800" b="0" dirty="0" err="1">
                <a:latin typeface="+mn-lt"/>
                <a:ea typeface="宋体" pitchFamily="2" charset="-122"/>
              </a:rPr>
              <a:t>f,dx</a:t>
            </a:r>
            <a:r>
              <a:rPr lang="en-US" altLang="zh-CN" sz="1800" b="0" dirty="0">
                <a:latin typeface="+mn-lt"/>
                <a:ea typeface="宋体" pitchFamily="2" charset="-122"/>
              </a:rPr>
              <a:t>=%6.f,dx=%.3f,dx=%6.3f,dx=%10.3f\</a:t>
            </a:r>
            <a:r>
              <a:rPr lang="en-US" altLang="zh-CN" sz="1800" b="0" dirty="0" err="1">
                <a:latin typeface="+mn-lt"/>
                <a:ea typeface="宋体" pitchFamily="2" charset="-122"/>
              </a:rPr>
              <a:t>n",dx,dx,dx,dx,dx</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("x=%.8f,dx=%.8f\</a:t>
            </a:r>
            <a:r>
              <a:rPr lang="en-US" altLang="zh-CN" sz="1800" b="0" dirty="0" err="1">
                <a:latin typeface="+mn-lt"/>
                <a:ea typeface="宋体" pitchFamily="2" charset="-122"/>
              </a:rPr>
              <a:t>n",x,dx</a:t>
            </a:r>
            <a:r>
              <a:rPr lang="en-US" altLang="zh-CN" sz="1800" b="0" dirty="0">
                <a:latin typeface="+mn-lt"/>
                <a:ea typeface="宋体" pitchFamily="2" charset="-122"/>
              </a:rPr>
              <a:t>);</a:t>
            </a:r>
          </a:p>
          <a:p>
            <a:pPr>
              <a:lnSpc>
                <a:spcPct val="80000"/>
              </a:lnSpc>
              <a:buFontTx/>
              <a:buNone/>
            </a:pPr>
            <a:r>
              <a:rPr lang="en-US" altLang="zh-CN" sz="1800" dirty="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ltLang="zh-CN"/>
              <a:t>【</a:t>
            </a:r>
            <a:r>
              <a:rPr lang="zh-CN" altLang="en-US"/>
              <a:t>例</a:t>
            </a:r>
            <a:r>
              <a:rPr lang="en-US" altLang="zh-CN"/>
              <a:t>3-4】</a:t>
            </a:r>
            <a:r>
              <a:rPr lang="zh-CN" altLang="en-US"/>
              <a:t>分析下面程序运行结果</a:t>
            </a:r>
          </a:p>
        </p:txBody>
      </p:sp>
      <p:pic>
        <p:nvPicPr>
          <p:cNvPr id="88068" name="Picture 4"/>
          <p:cNvPicPr>
            <a:picLocks noChangeAspect="1" noChangeArrowheads="1"/>
          </p:cNvPicPr>
          <p:nvPr/>
        </p:nvPicPr>
        <p:blipFill>
          <a:blip r:embed="rId2" cstate="print"/>
          <a:srcRect/>
          <a:stretch>
            <a:fillRect/>
          </a:stretch>
        </p:blipFill>
        <p:spPr bwMode="auto">
          <a:xfrm>
            <a:off x="914400" y="1436397"/>
            <a:ext cx="7010400" cy="4848449"/>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a:t>
            </a:r>
            <a:r>
              <a:rPr lang="zh-CN" altLang="en-US"/>
              <a:t>例</a:t>
            </a:r>
            <a:r>
              <a:rPr lang="en-US" altLang="zh-CN"/>
              <a:t>3-4】</a:t>
            </a:r>
            <a:r>
              <a:rPr lang="zh-CN" altLang="en-US"/>
              <a:t>分析下面程序运行结果</a:t>
            </a:r>
          </a:p>
        </p:txBody>
      </p:sp>
      <p:sp>
        <p:nvSpPr>
          <p:cNvPr id="21509" name="Rectangle 5"/>
          <p:cNvSpPr>
            <a:spLocks noGrp="1" noChangeArrowheads="1"/>
          </p:cNvSpPr>
          <p:nvPr>
            <p:ph sz="quarter" idx="1"/>
          </p:nvPr>
        </p:nvSpPr>
        <p:spPr/>
        <p:txBody>
          <a:bodyPr/>
          <a:lstStyle/>
          <a:p>
            <a:pPr>
              <a:lnSpc>
                <a:spcPct val="80000"/>
              </a:lnSpc>
            </a:pPr>
            <a:r>
              <a:rPr lang="zh-CN" altLang="en-US" sz="2400" dirty="0">
                <a:ea typeface="宋体" pitchFamily="2" charset="-122"/>
              </a:rPr>
              <a:t>分析</a:t>
            </a:r>
          </a:p>
          <a:p>
            <a:pPr lvl="1">
              <a:lnSpc>
                <a:spcPct val="80000"/>
              </a:lnSpc>
            </a:pPr>
            <a:r>
              <a:rPr lang="en-US" altLang="zh-CN" sz="2000" dirty="0">
                <a:ea typeface="宋体" pitchFamily="2" charset="-122"/>
              </a:rPr>
              <a:t>char</a:t>
            </a:r>
            <a:r>
              <a:rPr lang="zh-CN" altLang="en-US" sz="2000" dirty="0">
                <a:ea typeface="宋体" pitchFamily="2" charset="-122"/>
              </a:rPr>
              <a:t>型变量</a:t>
            </a:r>
            <a:r>
              <a:rPr lang="en-US" altLang="zh-CN" sz="2000" dirty="0">
                <a:ea typeface="宋体" pitchFamily="2" charset="-122"/>
              </a:rPr>
              <a:t>c</a:t>
            </a:r>
            <a:r>
              <a:rPr lang="zh-CN" altLang="en-US" sz="2000" dirty="0">
                <a:ea typeface="宋体" pitchFamily="2" charset="-122"/>
              </a:rPr>
              <a:t>分别用</a:t>
            </a:r>
            <a:r>
              <a:rPr lang="en-US" altLang="zh-CN" sz="2000" dirty="0">
                <a:ea typeface="宋体" pitchFamily="2" charset="-122"/>
              </a:rPr>
              <a:t>%d</a:t>
            </a:r>
            <a:r>
              <a:rPr lang="zh-CN" altLang="en-US" sz="2000" dirty="0">
                <a:ea typeface="宋体" pitchFamily="2" charset="-122"/>
              </a:rPr>
              <a:t>、</a:t>
            </a:r>
            <a:r>
              <a:rPr lang="en-US" altLang="zh-CN" sz="2000" dirty="0">
                <a:ea typeface="宋体" pitchFamily="2" charset="-122"/>
              </a:rPr>
              <a:t>%c</a:t>
            </a:r>
            <a:r>
              <a:rPr lang="zh-CN" altLang="en-US" sz="2000" dirty="0">
                <a:ea typeface="宋体" pitchFamily="2" charset="-122"/>
              </a:rPr>
              <a:t>、</a:t>
            </a:r>
            <a:r>
              <a:rPr lang="en-US" altLang="zh-CN" sz="2000" dirty="0">
                <a:ea typeface="宋体" pitchFamily="2" charset="-122"/>
              </a:rPr>
              <a:t>%x</a:t>
            </a:r>
            <a:r>
              <a:rPr lang="zh-CN" altLang="en-US" sz="2000" dirty="0">
                <a:ea typeface="宋体" pitchFamily="2" charset="-122"/>
              </a:rPr>
              <a:t>输出，结果分别为</a:t>
            </a:r>
            <a:r>
              <a:rPr lang="en-US" altLang="zh-CN" sz="2000" dirty="0">
                <a:ea typeface="宋体" pitchFamily="2" charset="-122"/>
              </a:rPr>
              <a:t>65</a:t>
            </a:r>
            <a:r>
              <a:rPr lang="zh-CN" altLang="en-US" sz="2000" dirty="0">
                <a:ea typeface="宋体" pitchFamily="2" charset="-122"/>
              </a:rPr>
              <a:t>、</a:t>
            </a:r>
            <a:r>
              <a:rPr lang="en-US" altLang="zh-CN" sz="2000" dirty="0">
                <a:ea typeface="宋体" pitchFamily="2" charset="-122"/>
              </a:rPr>
              <a:t>A</a:t>
            </a:r>
            <a:r>
              <a:rPr lang="zh-CN" altLang="en-US" sz="2000" dirty="0">
                <a:ea typeface="宋体" pitchFamily="2" charset="-122"/>
              </a:rPr>
              <a:t>、</a:t>
            </a:r>
            <a:r>
              <a:rPr lang="en-US" altLang="zh-CN" sz="2000" dirty="0">
                <a:ea typeface="宋体" pitchFamily="2" charset="-122"/>
              </a:rPr>
              <a:t>41</a:t>
            </a:r>
            <a:r>
              <a:rPr lang="zh-CN" altLang="en-US" sz="2000" dirty="0">
                <a:ea typeface="宋体" pitchFamily="2" charset="-122"/>
              </a:rPr>
              <a:t>。</a:t>
            </a:r>
          </a:p>
          <a:p>
            <a:pPr lvl="1">
              <a:lnSpc>
                <a:spcPct val="80000"/>
              </a:lnSpc>
            </a:pPr>
            <a:r>
              <a:rPr lang="en-US" altLang="zh-CN" sz="2000" dirty="0" err="1">
                <a:ea typeface="宋体" pitchFamily="2" charset="-122"/>
              </a:rPr>
              <a:t>int</a:t>
            </a:r>
            <a:r>
              <a:rPr lang="zh-CN" altLang="en-US" sz="2000" dirty="0">
                <a:ea typeface="宋体" pitchFamily="2" charset="-122"/>
              </a:rPr>
              <a:t>型变量</a:t>
            </a:r>
            <a:r>
              <a:rPr lang="en-US" altLang="zh-CN" sz="2000" dirty="0">
                <a:ea typeface="宋体" pitchFamily="2" charset="-122"/>
              </a:rPr>
              <a:t>a</a:t>
            </a:r>
            <a:r>
              <a:rPr lang="zh-CN" altLang="en-US" sz="2000" dirty="0">
                <a:ea typeface="宋体" pitchFamily="2" charset="-122"/>
              </a:rPr>
              <a:t>当输出宽度大于其自身宽度</a:t>
            </a:r>
            <a:r>
              <a:rPr lang="en-US" altLang="zh-CN" sz="2000" dirty="0">
                <a:ea typeface="宋体" pitchFamily="2" charset="-122"/>
              </a:rPr>
              <a:t>2</a:t>
            </a:r>
            <a:r>
              <a:rPr lang="zh-CN" altLang="en-US" sz="2000" dirty="0">
                <a:ea typeface="宋体" pitchFamily="2" charset="-122"/>
              </a:rPr>
              <a:t>时，空余部分填充空格，附加字符“</a:t>
            </a:r>
            <a:r>
              <a:rPr lang="en-US" altLang="zh-CN" sz="2000" dirty="0">
                <a:ea typeface="宋体" pitchFamily="2" charset="-122"/>
              </a:rPr>
              <a:t>-”</a:t>
            </a:r>
            <a:r>
              <a:rPr lang="zh-CN" altLang="en-US" sz="2000" dirty="0">
                <a:ea typeface="宋体" pitchFamily="2" charset="-122"/>
              </a:rPr>
              <a:t>可以将默认的右对齐格式改成左对齐格式，附加字符“</a:t>
            </a:r>
            <a:r>
              <a:rPr lang="en-US" altLang="zh-CN" sz="2000" dirty="0">
                <a:ea typeface="宋体" pitchFamily="2" charset="-122"/>
              </a:rPr>
              <a:t>+”</a:t>
            </a:r>
            <a:r>
              <a:rPr lang="zh-CN" altLang="en-US" sz="2000" dirty="0">
                <a:ea typeface="宋体" pitchFamily="2" charset="-122"/>
              </a:rPr>
              <a:t>在正数</a:t>
            </a:r>
            <a:r>
              <a:rPr lang="en-US" altLang="zh-CN" sz="2000" dirty="0">
                <a:ea typeface="宋体" pitchFamily="2" charset="-122"/>
              </a:rPr>
              <a:t>65</a:t>
            </a:r>
            <a:r>
              <a:rPr lang="zh-CN" altLang="en-US" sz="2000" dirty="0">
                <a:ea typeface="宋体" pitchFamily="2" charset="-122"/>
              </a:rPr>
              <a:t>前加上符号“</a:t>
            </a:r>
            <a:r>
              <a:rPr lang="en-US" altLang="zh-CN" sz="2000" dirty="0">
                <a:ea typeface="宋体" pitchFamily="2" charset="-122"/>
              </a:rPr>
              <a:t>+”</a:t>
            </a:r>
            <a:r>
              <a:rPr lang="zh-CN" altLang="en-US" sz="2000" dirty="0">
                <a:ea typeface="宋体" pitchFamily="2" charset="-122"/>
              </a:rPr>
              <a:t>。</a:t>
            </a:r>
          </a:p>
          <a:p>
            <a:pPr lvl="1">
              <a:lnSpc>
                <a:spcPct val="80000"/>
              </a:lnSpc>
            </a:pPr>
            <a:r>
              <a:rPr lang="zh-CN" altLang="en-US" sz="2000" dirty="0">
                <a:ea typeface="宋体" pitchFamily="2" charset="-122"/>
              </a:rPr>
              <a:t>负数</a:t>
            </a:r>
            <a:r>
              <a:rPr lang="en-US" altLang="zh-CN" sz="2000" dirty="0">
                <a:ea typeface="宋体" pitchFamily="2" charset="-122"/>
              </a:rPr>
              <a:t>b</a:t>
            </a:r>
            <a:r>
              <a:rPr lang="zh-CN" altLang="en-US" sz="2000" dirty="0">
                <a:ea typeface="宋体" pitchFamily="2" charset="-122"/>
              </a:rPr>
              <a:t>的符号位必须存在，默认比正数多出一个字符位置。</a:t>
            </a:r>
          </a:p>
          <a:p>
            <a:pPr lvl="1">
              <a:lnSpc>
                <a:spcPct val="80000"/>
              </a:lnSpc>
            </a:pPr>
            <a:r>
              <a:rPr lang="en-US" altLang="zh-CN" sz="2000" dirty="0">
                <a:ea typeface="宋体" pitchFamily="2" charset="-122"/>
              </a:rPr>
              <a:t>long</a:t>
            </a:r>
            <a:r>
              <a:rPr lang="zh-CN" altLang="en-US" sz="2000" dirty="0">
                <a:ea typeface="宋体" pitchFamily="2" charset="-122"/>
              </a:rPr>
              <a:t>型变量</a:t>
            </a:r>
            <a:r>
              <a:rPr lang="en-US" altLang="zh-CN" sz="2000" dirty="0">
                <a:ea typeface="宋体" pitchFamily="2" charset="-122"/>
              </a:rPr>
              <a:t>d</a:t>
            </a:r>
            <a:r>
              <a:rPr lang="zh-CN" altLang="en-US" sz="2000" dirty="0">
                <a:ea typeface="宋体" pitchFamily="2" charset="-122"/>
              </a:rPr>
              <a:t>在</a:t>
            </a:r>
            <a:r>
              <a:rPr lang="en-US" altLang="zh-CN" sz="2000" dirty="0">
                <a:ea typeface="宋体" pitchFamily="2" charset="-122"/>
              </a:rPr>
              <a:t>16</a:t>
            </a:r>
            <a:r>
              <a:rPr lang="zh-CN" altLang="en-US" sz="2000" dirty="0">
                <a:ea typeface="宋体" pitchFamily="2" charset="-122"/>
              </a:rPr>
              <a:t>位机上的输出必须加</a:t>
            </a:r>
            <a:r>
              <a:rPr lang="en-US" altLang="zh-CN" sz="2000" dirty="0">
                <a:ea typeface="宋体" pitchFamily="2" charset="-122"/>
              </a:rPr>
              <a:t>l</a:t>
            </a:r>
            <a:r>
              <a:rPr lang="zh-CN" altLang="en-US" sz="2000" dirty="0">
                <a:ea typeface="宋体" pitchFamily="2" charset="-122"/>
              </a:rPr>
              <a:t>修饰，否则输出错误，但在</a:t>
            </a:r>
            <a:r>
              <a:rPr lang="en-US" altLang="zh-CN" sz="2000" dirty="0">
                <a:ea typeface="宋体" pitchFamily="2" charset="-122"/>
              </a:rPr>
              <a:t>VC</a:t>
            </a:r>
            <a:r>
              <a:rPr lang="zh-CN" altLang="en-US" sz="2000" dirty="0">
                <a:ea typeface="宋体" pitchFamily="2" charset="-122"/>
              </a:rPr>
              <a:t>下却可以忽略。</a:t>
            </a:r>
          </a:p>
          <a:p>
            <a:pPr lvl="1">
              <a:lnSpc>
                <a:spcPct val="80000"/>
              </a:lnSpc>
            </a:pPr>
            <a:r>
              <a:rPr lang="en-US" altLang="zh-CN" sz="2000" dirty="0">
                <a:ea typeface="宋体" pitchFamily="2" charset="-122"/>
              </a:rPr>
              <a:t>TC</a:t>
            </a:r>
            <a:r>
              <a:rPr lang="zh-CN" altLang="en-US" sz="2000" dirty="0">
                <a:ea typeface="宋体" pitchFamily="2" charset="-122"/>
              </a:rPr>
              <a:t>下“</a:t>
            </a:r>
            <a:r>
              <a:rPr lang="en-US" altLang="zh-CN" sz="2000" dirty="0">
                <a:ea typeface="宋体" pitchFamily="2" charset="-122"/>
              </a:rPr>
              <a:t>%f”</a:t>
            </a:r>
            <a:r>
              <a:rPr lang="zh-CN" altLang="en-US" sz="2000" dirty="0">
                <a:ea typeface="宋体" pitchFamily="2" charset="-122"/>
              </a:rPr>
              <a:t>和“</a:t>
            </a:r>
            <a:r>
              <a:rPr lang="en-US" altLang="zh-CN" sz="2000" dirty="0">
                <a:ea typeface="宋体" pitchFamily="2" charset="-122"/>
              </a:rPr>
              <a:t>%6.f”</a:t>
            </a:r>
            <a:r>
              <a:rPr lang="zh-CN" altLang="en-US" sz="2000" dirty="0">
                <a:ea typeface="宋体" pitchFamily="2" charset="-122"/>
              </a:rPr>
              <a:t>输出</a:t>
            </a:r>
            <a:r>
              <a:rPr lang="en-US" altLang="zh-CN" sz="2000" dirty="0">
                <a:ea typeface="宋体" pitchFamily="2" charset="-122"/>
              </a:rPr>
              <a:t>float</a:t>
            </a:r>
            <a:r>
              <a:rPr lang="zh-CN" altLang="en-US" sz="2000" dirty="0">
                <a:ea typeface="宋体" pitchFamily="2" charset="-122"/>
              </a:rPr>
              <a:t>型变量</a:t>
            </a:r>
            <a:r>
              <a:rPr lang="en-US" altLang="zh-CN" sz="2000" dirty="0">
                <a:ea typeface="宋体" pitchFamily="2" charset="-122"/>
              </a:rPr>
              <a:t>x</a:t>
            </a:r>
            <a:r>
              <a:rPr lang="zh-CN" altLang="en-US" sz="2000" dirty="0">
                <a:ea typeface="宋体" pitchFamily="2" charset="-122"/>
              </a:rPr>
              <a:t>时意义相同，但在</a:t>
            </a:r>
            <a:r>
              <a:rPr lang="en-US" altLang="zh-CN" sz="2000" dirty="0">
                <a:ea typeface="宋体" pitchFamily="2" charset="-122"/>
              </a:rPr>
              <a:t>VC</a:t>
            </a:r>
            <a:r>
              <a:rPr lang="zh-CN" altLang="en-US" sz="2000" dirty="0">
                <a:ea typeface="宋体" pitchFamily="2" charset="-122"/>
              </a:rPr>
              <a:t>下</a:t>
            </a:r>
            <a:r>
              <a:rPr lang="en-US" altLang="zh-CN" sz="2000" dirty="0">
                <a:ea typeface="宋体" pitchFamily="2" charset="-122"/>
              </a:rPr>
              <a:t>, “%6.f”</a:t>
            </a:r>
            <a:r>
              <a:rPr lang="zh-CN" altLang="en-US" sz="2000" dirty="0">
                <a:ea typeface="宋体" pitchFamily="2" charset="-122"/>
              </a:rPr>
              <a:t>相当于“</a:t>
            </a:r>
            <a:r>
              <a:rPr lang="en-US" altLang="zh-CN" sz="2000" dirty="0">
                <a:ea typeface="宋体" pitchFamily="2" charset="-122"/>
              </a:rPr>
              <a:t>%6.0f”</a:t>
            </a:r>
            <a:r>
              <a:rPr lang="zh-CN" altLang="en-US" sz="2000" dirty="0">
                <a:ea typeface="宋体" pitchFamily="2" charset="-122"/>
              </a:rPr>
              <a:t>。</a:t>
            </a:r>
          </a:p>
          <a:p>
            <a:pPr lvl="1">
              <a:lnSpc>
                <a:spcPct val="80000"/>
              </a:lnSpc>
            </a:pPr>
            <a:r>
              <a:rPr lang="en-US" altLang="zh-CN" sz="2000" dirty="0">
                <a:ea typeface="宋体" pitchFamily="2" charset="-122"/>
              </a:rPr>
              <a:t>float</a:t>
            </a:r>
            <a:r>
              <a:rPr lang="zh-CN" altLang="en-US" sz="2000" dirty="0">
                <a:ea typeface="宋体" pitchFamily="2" charset="-122"/>
              </a:rPr>
              <a:t>类型变量</a:t>
            </a:r>
            <a:r>
              <a:rPr lang="en-US" altLang="zh-CN" sz="2000" dirty="0">
                <a:ea typeface="宋体" pitchFamily="2" charset="-122"/>
              </a:rPr>
              <a:t>x</a:t>
            </a:r>
            <a:r>
              <a:rPr lang="zh-CN" altLang="en-US" sz="2000" dirty="0">
                <a:ea typeface="宋体" pitchFamily="2" charset="-122"/>
              </a:rPr>
              <a:t>和</a:t>
            </a:r>
            <a:r>
              <a:rPr lang="en-US" altLang="zh-CN" sz="2000" dirty="0">
                <a:ea typeface="宋体" pitchFamily="2" charset="-122"/>
              </a:rPr>
              <a:t>double</a:t>
            </a:r>
            <a:r>
              <a:rPr lang="zh-CN" altLang="en-US" sz="2000" dirty="0">
                <a:ea typeface="宋体" pitchFamily="2" charset="-122"/>
              </a:rPr>
              <a:t>类型变量</a:t>
            </a:r>
            <a:r>
              <a:rPr lang="en-US" altLang="zh-CN" sz="2000" dirty="0" err="1">
                <a:ea typeface="宋体" pitchFamily="2" charset="-122"/>
              </a:rPr>
              <a:t>dx</a:t>
            </a:r>
            <a:r>
              <a:rPr lang="zh-CN" altLang="en-US" sz="2000" dirty="0">
                <a:ea typeface="宋体" pitchFamily="2" charset="-122"/>
              </a:rPr>
              <a:t>的精度可以从输出结果中看出，用“</a:t>
            </a:r>
            <a:r>
              <a:rPr lang="en-US" altLang="zh-CN" sz="2000" dirty="0">
                <a:ea typeface="宋体" pitchFamily="2" charset="-122"/>
              </a:rPr>
              <a:t>%.8f”</a:t>
            </a:r>
            <a:r>
              <a:rPr lang="zh-CN" altLang="en-US" sz="2000" dirty="0">
                <a:ea typeface="宋体" pitchFamily="2" charset="-122"/>
              </a:rPr>
              <a:t>输出</a:t>
            </a:r>
            <a:r>
              <a:rPr lang="en-US" altLang="zh-CN" sz="2000" dirty="0">
                <a:ea typeface="宋体" pitchFamily="2" charset="-122"/>
              </a:rPr>
              <a:t>x</a:t>
            </a:r>
            <a:r>
              <a:rPr lang="zh-CN" altLang="en-US" sz="2000" dirty="0">
                <a:ea typeface="宋体" pitchFamily="2" charset="-122"/>
              </a:rPr>
              <a:t>时，其精度只能达到</a:t>
            </a:r>
            <a:r>
              <a:rPr lang="en-US" altLang="zh-CN" sz="2000" dirty="0">
                <a:ea typeface="宋体" pitchFamily="2" charset="-122"/>
              </a:rPr>
              <a:t>3.141592</a:t>
            </a:r>
            <a:r>
              <a:rPr lang="zh-CN" altLang="en-US" sz="2000" dirty="0">
                <a:ea typeface="宋体" pitchFamily="2" charset="-122"/>
              </a:rPr>
              <a:t>，后面的数字是不可知的。 </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a:xfrm>
            <a:off x="381000" y="2209800"/>
            <a:ext cx="8534400" cy="3733800"/>
          </a:xfrm>
        </p:spPr>
        <p:txBody>
          <a:bodyPr/>
          <a:lstStyle/>
          <a:p>
            <a:r>
              <a:rPr lang="zh-CN" altLang="en-US" dirty="0">
                <a:ea typeface="宋体" pitchFamily="2" charset="-122"/>
              </a:rPr>
              <a:t>掌握</a:t>
            </a:r>
            <a:r>
              <a:rPr lang="en-US" altLang="zh-CN" dirty="0">
                <a:ea typeface="宋体" pitchFamily="2" charset="-122"/>
              </a:rPr>
              <a:t>C</a:t>
            </a:r>
            <a:r>
              <a:rPr lang="zh-CN" altLang="en-US" dirty="0">
                <a:ea typeface="宋体" pitchFamily="2" charset="-122"/>
              </a:rPr>
              <a:t>语言中的语句类型、程序结构</a:t>
            </a:r>
          </a:p>
          <a:p>
            <a:r>
              <a:rPr lang="zh-CN" altLang="en-US" dirty="0">
                <a:ea typeface="宋体" pitchFamily="2" charset="-122"/>
              </a:rPr>
              <a:t>掌握赋值语句和基本输入</a:t>
            </a:r>
            <a:r>
              <a:rPr lang="en-US" altLang="zh-CN" dirty="0">
                <a:ea typeface="宋体" pitchFamily="2" charset="-122"/>
              </a:rPr>
              <a:t>/</a:t>
            </a:r>
            <a:r>
              <a:rPr lang="zh-CN" altLang="en-US" dirty="0">
                <a:ea typeface="宋体" pitchFamily="2" charset="-122"/>
              </a:rPr>
              <a:t>输出函数的使用</a:t>
            </a:r>
          </a:p>
          <a:p>
            <a:r>
              <a:rPr lang="zh-CN" altLang="en-US" dirty="0">
                <a:ea typeface="宋体" pitchFamily="2" charset="-122"/>
              </a:rPr>
              <a:t>学会用正确的格式进行简单的输入输出程序设计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3.4.1  </a:t>
            </a:r>
            <a:r>
              <a:rPr lang="zh-CN" altLang="en-US"/>
              <a:t>格式化输出函数</a:t>
            </a:r>
            <a:r>
              <a:rPr lang="en-US" altLang="zh-CN"/>
              <a:t>printf</a:t>
            </a:r>
          </a:p>
        </p:txBody>
      </p:sp>
      <p:sp>
        <p:nvSpPr>
          <p:cNvPr id="22531" name="Rectangle 3"/>
          <p:cNvSpPr>
            <a:spLocks noGrp="1" noChangeArrowheads="1"/>
          </p:cNvSpPr>
          <p:nvPr>
            <p:ph sz="quarter" idx="1"/>
          </p:nvPr>
        </p:nvSpPr>
        <p:spPr/>
        <p:txBody>
          <a:bodyPr/>
          <a:lstStyle/>
          <a:p>
            <a:r>
              <a:rPr lang="zh-CN" altLang="en-US" sz="2000">
                <a:ea typeface="宋体" pitchFamily="2" charset="-122"/>
              </a:rPr>
              <a:t>注意</a:t>
            </a:r>
            <a:r>
              <a:rPr lang="en-US" altLang="zh-CN" sz="2000">
                <a:ea typeface="宋体" pitchFamily="2" charset="-122"/>
              </a:rPr>
              <a:t>: </a:t>
            </a:r>
          </a:p>
          <a:p>
            <a:pPr lvl="1"/>
            <a:r>
              <a:rPr lang="zh-CN" altLang="en-US" sz="2000">
                <a:ea typeface="宋体" pitchFamily="2" charset="-122"/>
              </a:rPr>
              <a:t>可以在格式控制字符串中包含前面所讲的“转义字符”，如</a:t>
            </a:r>
            <a:r>
              <a:rPr lang="en-US" altLang="zh-CN" sz="2000">
                <a:ea typeface="宋体" pitchFamily="2" charset="-122"/>
              </a:rPr>
              <a:t>'\n'</a:t>
            </a:r>
            <a:r>
              <a:rPr lang="zh-CN" altLang="en-US" sz="2000">
                <a:ea typeface="宋体" pitchFamily="2" charset="-122"/>
              </a:rPr>
              <a:t>、</a:t>
            </a:r>
            <a:r>
              <a:rPr lang="en-US" altLang="zh-CN" sz="2000">
                <a:ea typeface="宋体" pitchFamily="2" charset="-122"/>
              </a:rPr>
              <a:t>'\t'</a:t>
            </a:r>
            <a:r>
              <a:rPr lang="zh-CN" altLang="en-US" sz="2000">
                <a:ea typeface="宋体" pitchFamily="2" charset="-122"/>
              </a:rPr>
              <a:t>、</a:t>
            </a:r>
            <a:r>
              <a:rPr lang="en-US" altLang="zh-CN" sz="2000">
                <a:ea typeface="宋体" pitchFamily="2" charset="-122"/>
              </a:rPr>
              <a:t>'\r'</a:t>
            </a:r>
            <a:r>
              <a:rPr lang="zh-CN" altLang="en-US" sz="2000">
                <a:ea typeface="宋体" pitchFamily="2" charset="-122"/>
              </a:rPr>
              <a:t>、</a:t>
            </a:r>
            <a:r>
              <a:rPr lang="en-US" altLang="zh-CN" sz="2000">
                <a:ea typeface="宋体" pitchFamily="2" charset="-122"/>
              </a:rPr>
              <a:t>'\b'</a:t>
            </a:r>
            <a:r>
              <a:rPr lang="zh-CN" altLang="en-US" sz="2000">
                <a:ea typeface="宋体" pitchFamily="2" charset="-122"/>
              </a:rPr>
              <a:t>、</a:t>
            </a:r>
            <a:r>
              <a:rPr lang="en-US" altLang="zh-CN" sz="2000">
                <a:ea typeface="宋体" pitchFamily="2" charset="-122"/>
              </a:rPr>
              <a:t>'\377'</a:t>
            </a:r>
            <a:r>
              <a:rPr lang="zh-CN" altLang="en-US" sz="2000">
                <a:ea typeface="宋体" pitchFamily="2" charset="-122"/>
              </a:rPr>
              <a:t>等。</a:t>
            </a:r>
          </a:p>
          <a:p>
            <a:pPr lvl="1"/>
            <a:r>
              <a:rPr lang="zh-CN" altLang="en-US" sz="2000">
                <a:ea typeface="宋体" pitchFamily="2" charset="-122"/>
              </a:rPr>
              <a:t>跟在</a:t>
            </a:r>
            <a:r>
              <a:rPr lang="en-US" altLang="zh-CN" sz="2000">
                <a:ea typeface="宋体" pitchFamily="2" charset="-122"/>
              </a:rPr>
              <a:t>%</a:t>
            </a:r>
            <a:r>
              <a:rPr lang="zh-CN" altLang="en-US" sz="2000">
                <a:ea typeface="宋体" pitchFamily="2" charset="-122"/>
              </a:rPr>
              <a:t>后面的格式符除</a:t>
            </a:r>
            <a:r>
              <a:rPr lang="en-US" altLang="zh-CN" sz="2000">
                <a:ea typeface="宋体" pitchFamily="2" charset="-122"/>
              </a:rPr>
              <a:t>X</a:t>
            </a:r>
            <a:r>
              <a:rPr lang="zh-CN" altLang="en-US" sz="2000">
                <a:ea typeface="宋体" pitchFamily="2" charset="-122"/>
              </a:rPr>
              <a:t>（表示输出的十六进制数用大写字母输出）、</a:t>
            </a:r>
            <a:r>
              <a:rPr lang="en-US" altLang="zh-CN" sz="2000">
                <a:ea typeface="宋体" pitchFamily="2" charset="-122"/>
              </a:rPr>
              <a:t>E</a:t>
            </a:r>
            <a:r>
              <a:rPr lang="zh-CN" altLang="en-US" sz="2000">
                <a:ea typeface="宋体" pitchFamily="2" charset="-122"/>
              </a:rPr>
              <a:t>（表示输出的指数</a:t>
            </a:r>
            <a:r>
              <a:rPr lang="en-US" altLang="zh-CN" sz="2000">
                <a:ea typeface="宋体" pitchFamily="2" charset="-122"/>
              </a:rPr>
              <a:t>e</a:t>
            </a:r>
            <a:r>
              <a:rPr lang="zh-CN" altLang="en-US" sz="2000">
                <a:ea typeface="宋体" pitchFamily="2" charset="-122"/>
              </a:rPr>
              <a:t>用大写字母</a:t>
            </a:r>
            <a:r>
              <a:rPr lang="en-US" altLang="zh-CN" sz="2000">
                <a:ea typeface="宋体" pitchFamily="2" charset="-122"/>
              </a:rPr>
              <a:t>E</a:t>
            </a:r>
            <a:r>
              <a:rPr lang="zh-CN" altLang="en-US" sz="2000">
                <a:ea typeface="宋体" pitchFamily="2" charset="-122"/>
              </a:rPr>
              <a:t>输出）、</a:t>
            </a:r>
            <a:r>
              <a:rPr lang="en-US" altLang="zh-CN" sz="2000">
                <a:ea typeface="宋体" pitchFamily="2" charset="-122"/>
              </a:rPr>
              <a:t>G</a:t>
            </a:r>
            <a:r>
              <a:rPr lang="zh-CN" altLang="en-US" sz="2000">
                <a:ea typeface="宋体" pitchFamily="2" charset="-122"/>
              </a:rPr>
              <a:t>（表示若选用指数形式输出，则用大写字母</a:t>
            </a:r>
            <a:r>
              <a:rPr lang="en-US" altLang="zh-CN" sz="2000">
                <a:ea typeface="宋体" pitchFamily="2" charset="-122"/>
              </a:rPr>
              <a:t>E</a:t>
            </a:r>
            <a:r>
              <a:rPr lang="zh-CN" altLang="en-US" sz="2000">
                <a:ea typeface="宋体" pitchFamily="2" charset="-122"/>
              </a:rPr>
              <a:t>输出）外，其余必须是小写字母。如</a:t>
            </a:r>
            <a:r>
              <a:rPr lang="en-US" altLang="zh-CN" sz="2000">
                <a:ea typeface="宋体" pitchFamily="2" charset="-122"/>
              </a:rPr>
              <a:t>%d</a:t>
            </a:r>
            <a:r>
              <a:rPr lang="zh-CN" altLang="en-US" sz="2000">
                <a:ea typeface="宋体" pitchFamily="2" charset="-122"/>
              </a:rPr>
              <a:t>不能写成</a:t>
            </a:r>
            <a:r>
              <a:rPr lang="en-US" altLang="zh-CN" sz="2000">
                <a:ea typeface="宋体" pitchFamily="2" charset="-122"/>
              </a:rPr>
              <a:t>%D</a:t>
            </a:r>
            <a:r>
              <a:rPr lang="zh-CN" altLang="en-US" sz="2000">
                <a:ea typeface="宋体" pitchFamily="2" charset="-122"/>
              </a:rPr>
              <a:t>。</a:t>
            </a:r>
          </a:p>
          <a:p>
            <a:pPr lvl="1"/>
            <a:r>
              <a:rPr lang="zh-CN" altLang="en-US" sz="2000">
                <a:ea typeface="宋体" pitchFamily="2" charset="-122"/>
              </a:rPr>
              <a:t>若想输出字符“</a:t>
            </a:r>
            <a:r>
              <a:rPr lang="en-US" altLang="zh-CN" sz="2000">
                <a:ea typeface="宋体" pitchFamily="2" charset="-122"/>
              </a:rPr>
              <a:t>%”</a:t>
            </a:r>
            <a:r>
              <a:rPr lang="zh-CN" altLang="en-US" sz="2000">
                <a:ea typeface="宋体" pitchFamily="2" charset="-122"/>
              </a:rPr>
              <a:t>，则在格式字符串中用连续两个</a:t>
            </a:r>
            <a:r>
              <a:rPr lang="en-US" altLang="zh-CN" sz="2000">
                <a:ea typeface="宋体" pitchFamily="2" charset="-122"/>
              </a:rPr>
              <a:t>%</a:t>
            </a:r>
            <a:r>
              <a:rPr lang="zh-CN" altLang="en-US" sz="2000">
                <a:ea typeface="宋体" pitchFamily="2" charset="-122"/>
              </a:rPr>
              <a:t>表示。如：</a:t>
            </a:r>
          </a:p>
          <a:p>
            <a:pPr lvl="2"/>
            <a:r>
              <a:rPr lang="en-US" altLang="zh-CN" sz="2200">
                <a:ea typeface="宋体" pitchFamily="2" charset="-122"/>
              </a:rPr>
              <a:t>printf("%f%%",1.0/4);</a:t>
            </a:r>
            <a:br>
              <a:rPr lang="en-US" altLang="zh-CN" sz="2200">
                <a:ea typeface="宋体" pitchFamily="2" charset="-122"/>
              </a:rPr>
            </a:br>
            <a:r>
              <a:rPr lang="zh-CN" altLang="en-US" sz="2200">
                <a:ea typeface="宋体" pitchFamily="2" charset="-122"/>
              </a:rPr>
              <a:t>输出：</a:t>
            </a:r>
            <a:r>
              <a:rPr lang="en-US" altLang="zh-CN" sz="2200">
                <a:ea typeface="宋体" pitchFamily="2" charset="-122"/>
              </a:rPr>
              <a:t>0.250000%</a:t>
            </a:r>
            <a:r>
              <a:rPr lang="zh-CN" altLang="en-US" sz="2200">
                <a:ea typeface="宋体" pitchFamily="2" charset="-122"/>
              </a:rPr>
              <a:t>。 </a:t>
            </a:r>
          </a:p>
          <a:p>
            <a:pPr lvl="1"/>
            <a:endParaRPr lang="en-US" altLang="zh-CN" sz="2000">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a:t>3.4  </a:t>
            </a:r>
            <a:r>
              <a:rPr lang="zh-CN" altLang="en-US"/>
              <a:t>数据输入与输出</a:t>
            </a:r>
          </a:p>
        </p:txBody>
      </p:sp>
      <p:sp>
        <p:nvSpPr>
          <p:cNvPr id="23555" name="Rectangle 3"/>
          <p:cNvSpPr>
            <a:spLocks noGrp="1" noChangeArrowheads="1"/>
          </p:cNvSpPr>
          <p:nvPr>
            <p:ph sz="quarter" idx="1"/>
          </p:nvPr>
        </p:nvSpPr>
        <p:spPr>
          <a:xfrm>
            <a:off x="381000" y="1600200"/>
            <a:ext cx="8534400" cy="4313238"/>
          </a:xfrm>
        </p:spPr>
        <p:txBody>
          <a:bodyPr/>
          <a:lstStyle/>
          <a:p>
            <a:r>
              <a:rPr lang="en-US" altLang="zh-CN">
                <a:ea typeface="宋体" pitchFamily="2" charset="-122"/>
              </a:rPr>
              <a:t>3.4.2  </a:t>
            </a:r>
            <a:r>
              <a:rPr lang="zh-CN" altLang="en-US">
                <a:ea typeface="宋体" pitchFamily="2" charset="-122"/>
              </a:rPr>
              <a:t>格式化输入函数</a:t>
            </a:r>
            <a:r>
              <a:rPr lang="en-US" altLang="zh-CN">
                <a:solidFill>
                  <a:srgbClr val="FF0000"/>
                </a:solidFill>
                <a:ea typeface="宋体" pitchFamily="2" charset="-122"/>
              </a:rPr>
              <a:t>scanf</a:t>
            </a:r>
            <a:r>
              <a:rPr lang="en-US" altLang="zh-CN">
                <a:ea typeface="宋体" pitchFamily="2" charset="-122"/>
              </a:rPr>
              <a:t>  </a:t>
            </a:r>
          </a:p>
          <a:p>
            <a:pPr lvl="1"/>
            <a:r>
              <a:rPr lang="en-US" altLang="zh-CN" sz="2400">
                <a:solidFill>
                  <a:srgbClr val="FF0000"/>
                </a:solidFill>
                <a:ea typeface="宋体" pitchFamily="2" charset="-122"/>
              </a:rPr>
              <a:t>scanf</a:t>
            </a:r>
            <a:r>
              <a:rPr lang="zh-CN" altLang="en-US" sz="2400">
                <a:ea typeface="宋体" pitchFamily="2" charset="-122"/>
              </a:rPr>
              <a:t>函数的功能是从键盘上将数据按用户指定的格式输入并赋给指定的变量</a:t>
            </a:r>
          </a:p>
          <a:p>
            <a:pPr lvl="1"/>
            <a:r>
              <a:rPr lang="zh-CN" altLang="en-US" sz="2400">
                <a:ea typeface="宋体" pitchFamily="2" charset="-122"/>
              </a:rPr>
              <a:t>调用的一般形式为：</a:t>
            </a:r>
          </a:p>
          <a:p>
            <a:pPr lvl="2"/>
            <a:r>
              <a:rPr lang="en-US" altLang="zh-CN" sz="2600">
                <a:solidFill>
                  <a:srgbClr val="FF0000"/>
                </a:solidFill>
                <a:ea typeface="宋体" pitchFamily="2" charset="-122"/>
              </a:rPr>
              <a:t>scanf</a:t>
            </a:r>
            <a:r>
              <a:rPr lang="en-US" altLang="zh-CN" sz="2400">
                <a:ea typeface="宋体" pitchFamily="2" charset="-122"/>
              </a:rPr>
              <a:t>(</a:t>
            </a:r>
            <a:r>
              <a:rPr lang="zh-CN" altLang="en-US" sz="2400">
                <a:ea typeface="宋体" pitchFamily="2" charset="-122"/>
              </a:rPr>
              <a:t>格式控制字符串</a:t>
            </a:r>
            <a:r>
              <a:rPr lang="en-US" altLang="zh-CN" sz="2400">
                <a:ea typeface="宋体" pitchFamily="2" charset="-122"/>
              </a:rPr>
              <a:t>,</a:t>
            </a:r>
            <a:r>
              <a:rPr lang="zh-CN" altLang="en-US" sz="2400">
                <a:ea typeface="宋体" pitchFamily="2" charset="-122"/>
              </a:rPr>
              <a:t>地址列表</a:t>
            </a:r>
            <a:r>
              <a:rPr lang="en-US" altLang="zh-CN" sz="2400">
                <a:ea typeface="宋体" pitchFamily="2" charset="-122"/>
              </a:rPr>
              <a:t>);  </a:t>
            </a:r>
          </a:p>
          <a:p>
            <a:pPr lvl="1"/>
            <a:r>
              <a:rPr lang="zh-CN" altLang="en-US" sz="2400">
                <a:ea typeface="宋体" pitchFamily="2" charset="-122"/>
              </a:rPr>
              <a:t>其中格式控制字符串的定义与使用方法和</a:t>
            </a:r>
            <a:r>
              <a:rPr lang="en-US" altLang="zh-CN" sz="2400">
                <a:ea typeface="宋体" pitchFamily="2" charset="-122"/>
              </a:rPr>
              <a:t>printf</a:t>
            </a:r>
            <a:r>
              <a:rPr lang="zh-CN" altLang="en-US" sz="2400">
                <a:ea typeface="宋体" pitchFamily="2" charset="-122"/>
              </a:rPr>
              <a:t>函数相同，但不能显示非格式字符。地址列表是要赋值的各变量地址。地址是由地址运算符“</a:t>
            </a:r>
            <a:r>
              <a:rPr lang="en-US" altLang="zh-CN" sz="2400">
                <a:ea typeface="宋体" pitchFamily="2" charset="-122"/>
              </a:rPr>
              <a:t>&amp;”</a:t>
            </a:r>
            <a:r>
              <a:rPr lang="zh-CN" altLang="en-US" sz="2400">
                <a:ea typeface="宋体" pitchFamily="2" charset="-122"/>
              </a:rPr>
              <a:t>后跟变量名组成，如</a:t>
            </a:r>
            <a:r>
              <a:rPr lang="en-US" altLang="zh-CN" sz="2400">
                <a:ea typeface="宋体" pitchFamily="2" charset="-122"/>
              </a:rPr>
              <a:t>&amp;x</a:t>
            </a:r>
            <a:r>
              <a:rPr lang="zh-CN" altLang="en-US" sz="2400">
                <a:ea typeface="宋体" pitchFamily="2" charset="-122"/>
              </a:rPr>
              <a:t>表示变量</a:t>
            </a:r>
            <a:r>
              <a:rPr lang="en-US" altLang="zh-CN" sz="2400">
                <a:ea typeface="宋体" pitchFamily="2" charset="-122"/>
              </a:rPr>
              <a:t>x</a:t>
            </a:r>
            <a:r>
              <a:rPr lang="zh-CN" altLang="en-US" sz="2400">
                <a:ea typeface="宋体" pitchFamily="2" charset="-122"/>
              </a:rPr>
              <a:t>的地址。</a:t>
            </a:r>
          </a:p>
          <a:p>
            <a:pPr lvl="1"/>
            <a:r>
              <a:rPr lang="zh-CN" altLang="en-US" sz="2400">
                <a:ea typeface="宋体" pitchFamily="2" charset="-122"/>
              </a:rPr>
              <a:t>默认的分隔符有空格、回车符、</a:t>
            </a:r>
            <a:r>
              <a:rPr lang="en-US" altLang="zh-CN" sz="2400">
                <a:ea typeface="宋体" pitchFamily="2" charset="-122"/>
              </a:rPr>
              <a:t>Tab</a:t>
            </a:r>
            <a:r>
              <a:rPr lang="zh-CN" altLang="en-US" sz="2400">
                <a:ea typeface="宋体" pitchFamily="2" charset="-122"/>
              </a:rPr>
              <a:t>（跳格）键  </a:t>
            </a: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zh-CN"/>
              <a:t>【</a:t>
            </a:r>
            <a:r>
              <a:rPr lang="zh-CN" altLang="en-US"/>
              <a:t>例</a:t>
            </a:r>
            <a:r>
              <a:rPr lang="en-US" altLang="zh-CN"/>
              <a:t>3-5】scanf</a:t>
            </a:r>
            <a:r>
              <a:rPr lang="zh-CN" altLang="en-US"/>
              <a:t>函数的使用</a:t>
            </a:r>
          </a:p>
        </p:txBody>
      </p:sp>
      <p:sp>
        <p:nvSpPr>
          <p:cNvPr id="24579" name="Rectangle 3"/>
          <p:cNvSpPr>
            <a:spLocks noGrp="1" noChangeArrowheads="1"/>
          </p:cNvSpPr>
          <p:nvPr>
            <p:ph sz="quarter" idx="1"/>
          </p:nvPr>
        </p:nvSpPr>
        <p:spPr>
          <a:xfrm>
            <a:off x="381000" y="1600200"/>
            <a:ext cx="8534400" cy="4044950"/>
          </a:xfrm>
        </p:spPr>
        <p:txBody>
          <a:bodyPr/>
          <a:lstStyle/>
          <a:p>
            <a:pPr lvl="2">
              <a:buFontTx/>
              <a:buNone/>
            </a:pPr>
            <a:r>
              <a:rPr lang="en-US" altLang="zh-CN" sz="2000">
                <a:ea typeface="宋体" pitchFamily="2" charset="-122"/>
              </a:rPr>
              <a:t>#include &lt;stdio.h&gt;</a:t>
            </a:r>
          </a:p>
          <a:p>
            <a:pPr lvl="2">
              <a:buFontTx/>
              <a:buNone/>
            </a:pPr>
            <a:r>
              <a:rPr lang="en-US" altLang="zh-CN" sz="2000">
                <a:ea typeface="宋体" pitchFamily="2" charset="-122"/>
              </a:rPr>
              <a:t>void main()</a:t>
            </a:r>
          </a:p>
          <a:p>
            <a:pPr lvl="2">
              <a:buFontTx/>
              <a:buNone/>
            </a:pPr>
            <a:r>
              <a:rPr lang="en-US" altLang="zh-CN" sz="2000">
                <a:ea typeface="宋体" pitchFamily="2" charset="-122"/>
              </a:rPr>
              <a:t>{  int a,b;</a:t>
            </a:r>
          </a:p>
          <a:p>
            <a:pPr lvl="2">
              <a:buFontTx/>
              <a:buNone/>
            </a:pPr>
            <a:r>
              <a:rPr lang="en-US" altLang="zh-CN" sz="2000">
                <a:ea typeface="宋体" pitchFamily="2" charset="-122"/>
              </a:rPr>
              <a:t>   scanf("%d%d",&amp;a,&amp;b);</a:t>
            </a:r>
          </a:p>
          <a:p>
            <a:pPr lvl="2">
              <a:buFontTx/>
              <a:buNone/>
            </a:pPr>
            <a:r>
              <a:rPr lang="en-US" altLang="zh-CN" sz="2000">
                <a:ea typeface="宋体" pitchFamily="2" charset="-122"/>
              </a:rPr>
              <a:t>   printf("a=%d,b=%d\n",a,b);</a:t>
            </a:r>
          </a:p>
          <a:p>
            <a:pPr lvl="2">
              <a:buFontTx/>
              <a:buNone/>
            </a:pPr>
            <a:r>
              <a:rPr lang="en-US" altLang="zh-CN" sz="2000">
                <a:ea typeface="宋体" pitchFamily="2" charset="-122"/>
              </a:rPr>
              <a:t>}</a:t>
            </a:r>
          </a:p>
          <a:p>
            <a:pPr lvl="1"/>
            <a:r>
              <a:rPr lang="zh-CN" altLang="en-US" sz="2000">
                <a:ea typeface="宋体" pitchFamily="2" charset="-122"/>
              </a:rPr>
              <a:t>运行时按以下方式输入</a:t>
            </a:r>
            <a:r>
              <a:rPr lang="en-US" altLang="zh-CN" sz="2000">
                <a:ea typeface="宋体" pitchFamily="2" charset="-122"/>
              </a:rPr>
              <a:t>a</a:t>
            </a:r>
            <a:r>
              <a:rPr lang="zh-CN" altLang="en-US" sz="2000">
                <a:ea typeface="宋体" pitchFamily="2" charset="-122"/>
              </a:rPr>
              <a:t>、</a:t>
            </a:r>
            <a:r>
              <a:rPr lang="en-US" altLang="zh-CN" sz="2000">
                <a:ea typeface="宋体" pitchFamily="2" charset="-122"/>
              </a:rPr>
              <a:t>b</a:t>
            </a:r>
            <a:r>
              <a:rPr lang="zh-CN" altLang="en-US" sz="2000">
                <a:ea typeface="宋体" pitchFamily="2" charset="-122"/>
              </a:rPr>
              <a:t>的值：</a:t>
            </a:r>
          </a:p>
          <a:p>
            <a:pPr lvl="2"/>
            <a:r>
              <a:rPr lang="en-US" altLang="zh-CN" sz="2000">
                <a:ea typeface="宋体" pitchFamily="2" charset="-122"/>
              </a:rPr>
              <a:t>100 -200</a:t>
            </a:r>
          </a:p>
          <a:p>
            <a:pPr lvl="1"/>
            <a:r>
              <a:rPr lang="zh-CN" altLang="en-US" sz="2000">
                <a:ea typeface="宋体" pitchFamily="2" charset="-122"/>
              </a:rPr>
              <a:t>程序将输出：</a:t>
            </a:r>
          </a:p>
          <a:p>
            <a:pPr lvl="2"/>
            <a:r>
              <a:rPr lang="en-US" altLang="zh-CN" sz="2000">
                <a:ea typeface="宋体" pitchFamily="2" charset="-122"/>
              </a:rPr>
              <a:t>a=100,b=-200</a:t>
            </a:r>
          </a:p>
          <a:p>
            <a:pPr lvl="2"/>
            <a:endParaRPr lang="en-US" altLang="zh-CN" sz="2100">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zh-CN"/>
              <a:t>3.4.2  </a:t>
            </a:r>
            <a:r>
              <a:rPr lang="zh-CN" altLang="en-US"/>
              <a:t>格式化输入函数</a:t>
            </a:r>
            <a:r>
              <a:rPr lang="en-US" altLang="zh-CN"/>
              <a:t>scanf</a:t>
            </a:r>
          </a:p>
        </p:txBody>
      </p:sp>
      <p:sp>
        <p:nvSpPr>
          <p:cNvPr id="28675" name="Rectangle 3"/>
          <p:cNvSpPr>
            <a:spLocks noGrp="1" noChangeArrowheads="1"/>
          </p:cNvSpPr>
          <p:nvPr>
            <p:ph sz="quarter" idx="1"/>
          </p:nvPr>
        </p:nvSpPr>
        <p:spPr/>
        <p:txBody>
          <a:bodyPr/>
          <a:lstStyle/>
          <a:p>
            <a:r>
              <a:rPr lang="zh-CN" altLang="en-US">
                <a:ea typeface="宋体" pitchFamily="2" charset="-122"/>
              </a:rPr>
              <a:t>格式说明 </a:t>
            </a:r>
          </a:p>
          <a:p>
            <a:pPr lvl="2"/>
            <a:r>
              <a:rPr lang="en-US" altLang="zh-CN" sz="2700">
                <a:ea typeface="宋体" pitchFamily="2" charset="-122"/>
              </a:rPr>
              <a:t>%  [*]  [</a:t>
            </a:r>
            <a:r>
              <a:rPr lang="zh-CN" altLang="en-US" sz="2700">
                <a:ea typeface="宋体" pitchFamily="2" charset="-122"/>
              </a:rPr>
              <a:t>宽度</a:t>
            </a:r>
            <a:r>
              <a:rPr lang="en-US" altLang="zh-CN" sz="2700">
                <a:ea typeface="宋体" pitchFamily="2" charset="-122"/>
              </a:rPr>
              <a:t>]  [</a:t>
            </a:r>
            <a:r>
              <a:rPr lang="zh-CN" altLang="en-US" sz="2700">
                <a:ea typeface="宋体" pitchFamily="2" charset="-122"/>
              </a:rPr>
              <a:t>长度</a:t>
            </a:r>
            <a:r>
              <a:rPr lang="en-US" altLang="zh-CN" sz="2700">
                <a:ea typeface="宋体" pitchFamily="2" charset="-122"/>
              </a:rPr>
              <a:t>]  </a:t>
            </a:r>
            <a:r>
              <a:rPr lang="zh-CN" altLang="en-US" sz="2700">
                <a:ea typeface="宋体" pitchFamily="2" charset="-122"/>
              </a:rPr>
              <a:t>类型</a:t>
            </a:r>
            <a:r>
              <a:rPr lang="zh-CN" altLang="en-US" sz="2400">
                <a:ea typeface="宋体" pitchFamily="2" charset="-122"/>
              </a:rPr>
              <a:t>	</a:t>
            </a:r>
          </a:p>
          <a:p>
            <a:pPr lvl="1"/>
            <a:r>
              <a:rPr lang="en-US" altLang="zh-CN" sz="2400">
                <a:ea typeface="宋体" pitchFamily="2" charset="-122"/>
              </a:rPr>
              <a:t>[*]</a:t>
            </a:r>
            <a:r>
              <a:rPr lang="zh-CN" altLang="en-US" sz="2400">
                <a:ea typeface="宋体" pitchFamily="2" charset="-122"/>
              </a:rPr>
              <a:t>：表示输入的数值不赋给相应的变量，即跳过该数据不读。</a:t>
            </a:r>
          </a:p>
          <a:p>
            <a:pPr lvl="1"/>
            <a:r>
              <a:rPr lang="en-US" altLang="zh-CN" sz="2400">
                <a:ea typeface="宋体" pitchFamily="2" charset="-122"/>
              </a:rPr>
              <a:t>[</a:t>
            </a:r>
            <a:r>
              <a:rPr lang="zh-CN" altLang="en-US" sz="2400">
                <a:ea typeface="宋体" pitchFamily="2" charset="-122"/>
              </a:rPr>
              <a:t>宽度</a:t>
            </a:r>
            <a:r>
              <a:rPr lang="en-US" altLang="zh-CN" sz="2400">
                <a:ea typeface="宋体" pitchFamily="2" charset="-122"/>
              </a:rPr>
              <a:t>]</a:t>
            </a:r>
            <a:r>
              <a:rPr lang="zh-CN" altLang="en-US" sz="2400">
                <a:ea typeface="宋体" pitchFamily="2" charset="-122"/>
              </a:rPr>
              <a:t>：十进制正整数，表示输入数据的最大宽度。</a:t>
            </a:r>
          </a:p>
          <a:p>
            <a:pPr lvl="1"/>
            <a:r>
              <a:rPr lang="en-US" altLang="zh-CN" sz="2400">
                <a:ea typeface="宋体" pitchFamily="2" charset="-122"/>
              </a:rPr>
              <a:t>[</a:t>
            </a:r>
            <a:r>
              <a:rPr lang="zh-CN" altLang="en-US" sz="2400">
                <a:ea typeface="宋体" pitchFamily="2" charset="-122"/>
              </a:rPr>
              <a:t>长度</a:t>
            </a:r>
            <a:r>
              <a:rPr lang="en-US" altLang="zh-CN" sz="2400">
                <a:ea typeface="宋体" pitchFamily="2" charset="-122"/>
              </a:rPr>
              <a:t>]</a:t>
            </a:r>
            <a:r>
              <a:rPr lang="zh-CN" altLang="en-US" sz="2400">
                <a:ea typeface="宋体" pitchFamily="2" charset="-122"/>
              </a:rPr>
              <a:t>：长度格式符为</a:t>
            </a:r>
            <a:r>
              <a:rPr lang="en-US" altLang="zh-CN" sz="2400">
                <a:ea typeface="宋体" pitchFamily="2" charset="-122"/>
              </a:rPr>
              <a:t>l</a:t>
            </a:r>
            <a:r>
              <a:rPr lang="zh-CN" altLang="en-US" sz="2400">
                <a:ea typeface="宋体" pitchFamily="2" charset="-122"/>
              </a:rPr>
              <a:t>和</a:t>
            </a:r>
            <a:r>
              <a:rPr lang="en-US" altLang="zh-CN" sz="2400">
                <a:ea typeface="宋体" pitchFamily="2" charset="-122"/>
              </a:rPr>
              <a:t>h</a:t>
            </a:r>
            <a:r>
              <a:rPr lang="zh-CN" altLang="en-US" sz="2400">
                <a:ea typeface="宋体" pitchFamily="2" charset="-122"/>
              </a:rPr>
              <a:t>，</a:t>
            </a:r>
            <a:r>
              <a:rPr lang="en-US" altLang="zh-CN" sz="2400">
                <a:ea typeface="宋体" pitchFamily="2" charset="-122"/>
              </a:rPr>
              <a:t>l</a:t>
            </a:r>
            <a:r>
              <a:rPr lang="zh-CN" altLang="en-US" sz="2400">
                <a:ea typeface="宋体" pitchFamily="2" charset="-122"/>
              </a:rPr>
              <a:t>表示输入长整型数据或双精度实型数据；</a:t>
            </a:r>
            <a:r>
              <a:rPr lang="en-US" altLang="zh-CN" sz="2400">
                <a:ea typeface="宋体" pitchFamily="2" charset="-122"/>
              </a:rPr>
              <a:t>h</a:t>
            </a:r>
            <a:r>
              <a:rPr lang="zh-CN" altLang="en-US" sz="2400">
                <a:ea typeface="宋体" pitchFamily="2" charset="-122"/>
              </a:rPr>
              <a:t>表示输入短整型数据。 </a:t>
            </a: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CN"/>
              <a:t>3.4.2  </a:t>
            </a:r>
            <a:r>
              <a:rPr lang="zh-CN" altLang="en-US"/>
              <a:t>格式化输入函数</a:t>
            </a:r>
            <a:r>
              <a:rPr lang="en-US" altLang="zh-CN"/>
              <a:t>scanf</a:t>
            </a:r>
          </a:p>
        </p:txBody>
      </p:sp>
      <p:sp>
        <p:nvSpPr>
          <p:cNvPr id="25603" name="Rectangle 3"/>
          <p:cNvSpPr>
            <a:spLocks noGrp="1" noChangeArrowheads="1"/>
          </p:cNvSpPr>
          <p:nvPr>
            <p:ph sz="quarter" idx="1"/>
          </p:nvPr>
        </p:nvSpPr>
        <p:spPr>
          <a:xfrm>
            <a:off x="381000" y="1600200"/>
            <a:ext cx="8534400" cy="557213"/>
          </a:xfrm>
        </p:spPr>
        <p:txBody>
          <a:bodyPr/>
          <a:lstStyle/>
          <a:p>
            <a:r>
              <a:rPr lang="zh-CN" altLang="en-US">
                <a:ea typeface="宋体" pitchFamily="2" charset="-122"/>
              </a:rPr>
              <a:t>类型 </a:t>
            </a:r>
          </a:p>
        </p:txBody>
      </p:sp>
      <p:pic>
        <p:nvPicPr>
          <p:cNvPr id="25608" name="Picture 8"/>
          <p:cNvPicPr>
            <a:picLocks noChangeAspect="1" noChangeArrowheads="1"/>
          </p:cNvPicPr>
          <p:nvPr/>
        </p:nvPicPr>
        <p:blipFill>
          <a:blip r:embed="rId2" cstate="print"/>
          <a:srcRect/>
          <a:stretch>
            <a:fillRect/>
          </a:stretch>
        </p:blipFill>
        <p:spPr bwMode="auto">
          <a:xfrm>
            <a:off x="1447800" y="2286000"/>
            <a:ext cx="6134100" cy="3219450"/>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zh-CN"/>
              <a:t>【</a:t>
            </a:r>
            <a:r>
              <a:rPr lang="zh-CN" altLang="en-US"/>
              <a:t>例</a:t>
            </a:r>
            <a:r>
              <a:rPr lang="en-US" altLang="zh-CN"/>
              <a:t>3-6】</a:t>
            </a:r>
            <a:r>
              <a:rPr lang="zh-CN" altLang="en-US"/>
              <a:t>分析下面程序</a:t>
            </a:r>
          </a:p>
        </p:txBody>
      </p:sp>
      <p:sp>
        <p:nvSpPr>
          <p:cNvPr id="26627" name="Rectangle 3"/>
          <p:cNvSpPr>
            <a:spLocks noGrp="1" noChangeArrowheads="1"/>
          </p:cNvSpPr>
          <p:nvPr>
            <p:ph sz="quarter" idx="1"/>
          </p:nvPr>
        </p:nvSpPr>
        <p:spPr>
          <a:xfrm>
            <a:off x="381000" y="1600200"/>
            <a:ext cx="4819650" cy="4233863"/>
          </a:xfrm>
        </p:spPr>
        <p:txBody>
          <a:bodyPr/>
          <a:lstStyle/>
          <a:p>
            <a:pPr>
              <a:lnSpc>
                <a:spcPct val="80000"/>
              </a:lnSpc>
              <a:buFontTx/>
              <a:buNone/>
            </a:pPr>
            <a:r>
              <a:rPr lang="en-US" altLang="zh-CN" sz="1800" b="0" dirty="0">
                <a:latin typeface="+mn-lt"/>
                <a:ea typeface="宋体" pitchFamily="2" charset="-122"/>
              </a:rPr>
              <a:t>#include &lt;</a:t>
            </a:r>
            <a:r>
              <a:rPr lang="en-US" altLang="zh-CN" sz="1800" b="0" dirty="0" err="1">
                <a:latin typeface="+mn-lt"/>
                <a:ea typeface="宋体" pitchFamily="2" charset="-122"/>
              </a:rPr>
              <a:t>stdio.h</a:t>
            </a:r>
            <a:r>
              <a:rPr lang="en-US" altLang="zh-CN" sz="1800" b="0" dirty="0">
                <a:latin typeface="+mn-lt"/>
                <a:ea typeface="宋体" pitchFamily="2" charset="-122"/>
              </a:rPr>
              <a:t>&gt;</a:t>
            </a:r>
          </a:p>
          <a:p>
            <a:pPr>
              <a:lnSpc>
                <a:spcPct val="80000"/>
              </a:lnSpc>
              <a:buFontTx/>
              <a:buNone/>
            </a:pPr>
            <a:r>
              <a:rPr lang="en-US" altLang="zh-CN" sz="1800" b="0" dirty="0">
                <a:latin typeface="+mn-lt"/>
                <a:ea typeface="宋体" pitchFamily="2" charset="-122"/>
              </a:rPr>
              <a:t>void main()</a:t>
            </a:r>
          </a:p>
          <a:p>
            <a:pPr>
              <a:lnSpc>
                <a:spcPct val="80000"/>
              </a:lnSpc>
              <a:buFontTx/>
              <a:buNone/>
            </a:pP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char c;</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int</a:t>
            </a:r>
            <a:r>
              <a:rPr lang="en-US" altLang="zh-CN" sz="1800" b="0" dirty="0">
                <a:latin typeface="+mn-lt"/>
                <a:ea typeface="宋体" pitchFamily="2" charset="-122"/>
              </a:rPr>
              <a:t> </a:t>
            </a:r>
            <a:r>
              <a:rPr lang="en-US" altLang="zh-CN" sz="1800" b="0" dirty="0" err="1">
                <a:latin typeface="+mn-lt"/>
                <a:ea typeface="宋体" pitchFamily="2" charset="-122"/>
              </a:rPr>
              <a:t>a,b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float </a:t>
            </a:r>
            <a:r>
              <a:rPr lang="en-US" altLang="zh-CN" sz="1800" b="0" dirty="0" err="1">
                <a:latin typeface="+mn-lt"/>
                <a:ea typeface="宋体" pitchFamily="2" charset="-122"/>
              </a:rPr>
              <a:t>x,y</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double </a:t>
            </a:r>
            <a:r>
              <a:rPr lang="en-US" altLang="zh-CN" sz="1800" b="0" dirty="0" err="1">
                <a:latin typeface="+mn-lt"/>
                <a:ea typeface="宋体" pitchFamily="2" charset="-122"/>
              </a:rPr>
              <a:t>dx,dy</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("1.Input </a:t>
            </a:r>
            <a:r>
              <a:rPr lang="en-US" altLang="zh-CN" sz="1800" b="0" dirty="0" err="1">
                <a:latin typeface="+mn-lt"/>
                <a:ea typeface="宋体" pitchFamily="2" charset="-122"/>
              </a:rPr>
              <a:t>a,b</a:t>
            </a:r>
            <a:r>
              <a:rPr lang="en-US" altLang="zh-CN" sz="1800" b="0" dirty="0">
                <a:latin typeface="+mn-lt"/>
                <a:ea typeface="宋体" pitchFamily="2" charset="-122"/>
              </a:rPr>
              <a:t>(100 -200):");</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scanf</a:t>
            </a:r>
            <a:r>
              <a:rPr lang="en-US" altLang="zh-CN" sz="1800" b="0" dirty="0">
                <a:latin typeface="+mn-lt"/>
                <a:ea typeface="宋体" pitchFamily="2" charset="-122"/>
              </a:rPr>
              <a:t>("%</a:t>
            </a:r>
            <a:r>
              <a:rPr lang="en-US" altLang="zh-CN" sz="1800" b="0" dirty="0" err="1">
                <a:latin typeface="+mn-lt"/>
                <a:ea typeface="宋体" pitchFamily="2" charset="-122"/>
              </a:rPr>
              <a:t>d%d",&amp;a,&amp;b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("a=%</a:t>
            </a:r>
            <a:r>
              <a:rPr lang="en-US" altLang="zh-CN" sz="1800" b="0" dirty="0" err="1">
                <a:latin typeface="+mn-lt"/>
                <a:ea typeface="宋体" pitchFamily="2" charset="-122"/>
              </a:rPr>
              <a:t>d,b</a:t>
            </a:r>
            <a:r>
              <a:rPr lang="en-US" altLang="zh-CN" sz="1800" b="0" dirty="0">
                <a:latin typeface="+mn-lt"/>
                <a:ea typeface="宋体" pitchFamily="2" charset="-122"/>
              </a:rPr>
              <a:t>=%d\</a:t>
            </a:r>
            <a:r>
              <a:rPr lang="en-US" altLang="zh-CN" sz="1800" b="0" dirty="0" err="1">
                <a:latin typeface="+mn-lt"/>
                <a:ea typeface="宋体" pitchFamily="2" charset="-122"/>
              </a:rPr>
              <a:t>n",a,b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("2.Input </a:t>
            </a:r>
            <a:r>
              <a:rPr lang="en-US" altLang="zh-CN" sz="1800" b="0" dirty="0" err="1">
                <a:latin typeface="+mn-lt"/>
                <a:ea typeface="宋体" pitchFamily="2" charset="-122"/>
              </a:rPr>
              <a:t>a,b</a:t>
            </a:r>
            <a:r>
              <a:rPr lang="en-US" altLang="zh-CN" sz="1800" b="0" dirty="0">
                <a:latin typeface="+mn-lt"/>
                <a:ea typeface="宋体" pitchFamily="2" charset="-122"/>
              </a:rPr>
              <a:t>(100,-200):");</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scanf</a:t>
            </a:r>
            <a:r>
              <a:rPr lang="en-US" altLang="zh-CN" sz="1800" b="0" dirty="0">
                <a:latin typeface="+mn-lt"/>
                <a:ea typeface="宋体" pitchFamily="2" charset="-122"/>
              </a:rPr>
              <a:t>("%</a:t>
            </a:r>
            <a:r>
              <a:rPr lang="en-US" altLang="zh-CN" sz="1800" b="0" dirty="0" err="1">
                <a:latin typeface="+mn-lt"/>
                <a:ea typeface="宋体" pitchFamily="2" charset="-122"/>
              </a:rPr>
              <a:t>d,%d",&amp;a,&amp;b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("a=%</a:t>
            </a:r>
            <a:r>
              <a:rPr lang="en-US" altLang="zh-CN" sz="1800" b="0" dirty="0" err="1">
                <a:latin typeface="+mn-lt"/>
                <a:ea typeface="宋体" pitchFamily="2" charset="-122"/>
              </a:rPr>
              <a:t>d,b</a:t>
            </a:r>
            <a:r>
              <a:rPr lang="en-US" altLang="zh-CN" sz="1800" b="0" dirty="0">
                <a:latin typeface="+mn-lt"/>
                <a:ea typeface="宋体" pitchFamily="2" charset="-122"/>
              </a:rPr>
              <a:t>=%d\</a:t>
            </a:r>
            <a:r>
              <a:rPr lang="en-US" altLang="zh-CN" sz="1800" b="0" dirty="0" err="1">
                <a:latin typeface="+mn-lt"/>
                <a:ea typeface="宋体" pitchFamily="2" charset="-122"/>
              </a:rPr>
              <a:t>n",a,b</a:t>
            </a:r>
            <a:r>
              <a:rPr lang="en-US" altLang="zh-CN" sz="1800" b="0" dirty="0">
                <a:latin typeface="+mn-lt"/>
                <a:ea typeface="宋体" pitchFamily="2" charset="-122"/>
              </a:rPr>
              <a:t>);</a:t>
            </a:r>
          </a:p>
          <a:p>
            <a:pPr>
              <a:lnSpc>
                <a:spcPct val="80000"/>
              </a:lnSpc>
              <a:buFontTx/>
              <a:buNone/>
            </a:pPr>
            <a:r>
              <a:rPr lang="en-US" altLang="zh-CN" sz="1800" b="0" dirty="0">
                <a:latin typeface="+mn-lt"/>
                <a:ea typeface="宋体" pitchFamily="2" charset="-122"/>
              </a:rPr>
              <a:t>	</a:t>
            </a:r>
            <a:r>
              <a:rPr lang="en-US" altLang="zh-CN" sz="1800" b="0" dirty="0" err="1">
                <a:latin typeface="+mn-lt"/>
                <a:ea typeface="宋体" pitchFamily="2" charset="-122"/>
              </a:rPr>
              <a:t>printf</a:t>
            </a:r>
            <a:r>
              <a:rPr lang="en-US" altLang="zh-CN" sz="1800" b="0" dirty="0">
                <a:latin typeface="+mn-lt"/>
                <a:ea typeface="宋体" pitchFamily="2" charset="-122"/>
              </a:rPr>
              <a:t>("3.Input </a:t>
            </a:r>
            <a:r>
              <a:rPr lang="en-US" altLang="zh-CN" sz="1800" b="0" dirty="0" err="1">
                <a:latin typeface="+mn-lt"/>
                <a:ea typeface="宋体" pitchFamily="2" charset="-122"/>
              </a:rPr>
              <a:t>a,b,c</a:t>
            </a:r>
            <a:r>
              <a:rPr lang="en-US" altLang="zh-CN" sz="1800" b="0" dirty="0">
                <a:latin typeface="+mn-lt"/>
                <a:ea typeface="宋体" pitchFamily="2" charset="-122"/>
              </a:rPr>
              <a:t>(100 -200A):");</a:t>
            </a: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a:t>【</a:t>
            </a:r>
            <a:r>
              <a:rPr lang="zh-CN" altLang="en-US"/>
              <a:t>例</a:t>
            </a:r>
            <a:r>
              <a:rPr lang="en-US" altLang="zh-CN"/>
              <a:t>3-6】</a:t>
            </a:r>
            <a:r>
              <a:rPr lang="zh-CN" altLang="en-US"/>
              <a:t>分析下面程序</a:t>
            </a:r>
          </a:p>
        </p:txBody>
      </p:sp>
      <p:sp>
        <p:nvSpPr>
          <p:cNvPr id="27651" name="Rectangle 3"/>
          <p:cNvSpPr>
            <a:spLocks noGrp="1" noChangeArrowheads="1"/>
          </p:cNvSpPr>
          <p:nvPr>
            <p:ph sz="quarter" idx="1"/>
          </p:nvPr>
        </p:nvSpPr>
        <p:spPr/>
        <p:txBody>
          <a:bodyPr/>
          <a:lstStyle/>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d%d%c",&amp;a,&amp;b,&amp;c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a:t>
            </a:r>
            <a:r>
              <a:rPr lang="en-US" altLang="zh-CN" sz="2000" b="0" dirty="0" err="1">
                <a:latin typeface="+mn-lt"/>
                <a:ea typeface="宋体" pitchFamily="2" charset="-122"/>
              </a:rPr>
              <a:t>d,b</a:t>
            </a:r>
            <a:r>
              <a:rPr lang="en-US" altLang="zh-CN" sz="2000" b="0" dirty="0">
                <a:latin typeface="+mn-lt"/>
                <a:ea typeface="宋体" pitchFamily="2" charset="-122"/>
              </a:rPr>
              <a:t>=%</a:t>
            </a:r>
            <a:r>
              <a:rPr lang="en-US" altLang="zh-CN" sz="2000" b="0" dirty="0" err="1">
                <a:latin typeface="+mn-lt"/>
                <a:ea typeface="宋体" pitchFamily="2" charset="-122"/>
              </a:rPr>
              <a:t>d,c</a:t>
            </a:r>
            <a:r>
              <a:rPr lang="en-US" altLang="zh-CN" sz="2000" b="0" dirty="0">
                <a:latin typeface="+mn-lt"/>
                <a:ea typeface="宋体" pitchFamily="2" charset="-122"/>
              </a:rPr>
              <a:t>=%c\</a:t>
            </a:r>
            <a:r>
              <a:rPr lang="en-US" altLang="zh-CN" sz="2000" b="0" dirty="0" err="1">
                <a:latin typeface="+mn-lt"/>
                <a:ea typeface="宋体" pitchFamily="2" charset="-122"/>
              </a:rPr>
              <a:t>n",a,b,c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("4.Input </a:t>
            </a:r>
            <a:r>
              <a:rPr lang="en-US" altLang="zh-CN" sz="2000" b="0" dirty="0" err="1">
                <a:latin typeface="+mn-lt"/>
                <a:ea typeface="宋体" pitchFamily="2" charset="-122"/>
              </a:rPr>
              <a:t>a,b,c</a:t>
            </a:r>
            <a:r>
              <a:rPr lang="en-US" altLang="zh-CN" sz="2000" b="0" dirty="0">
                <a:latin typeface="+mn-lt"/>
                <a:ea typeface="宋体" pitchFamily="2" charset="-122"/>
              </a:rPr>
              <a:t>(100,-200,9:");</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d,%d,%c",&amp;a,&amp;b,&amp;c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a:t>
            </a:r>
            <a:r>
              <a:rPr lang="en-US" altLang="zh-CN" sz="2000" b="0" dirty="0" err="1">
                <a:latin typeface="+mn-lt"/>
                <a:ea typeface="宋体" pitchFamily="2" charset="-122"/>
              </a:rPr>
              <a:t>d,b</a:t>
            </a:r>
            <a:r>
              <a:rPr lang="en-US" altLang="zh-CN" sz="2000" b="0" dirty="0">
                <a:latin typeface="+mn-lt"/>
                <a:ea typeface="宋体" pitchFamily="2" charset="-122"/>
              </a:rPr>
              <a:t>=%</a:t>
            </a:r>
            <a:r>
              <a:rPr lang="en-US" altLang="zh-CN" sz="2000" b="0" dirty="0" err="1">
                <a:latin typeface="+mn-lt"/>
                <a:ea typeface="宋体" pitchFamily="2" charset="-122"/>
              </a:rPr>
              <a:t>d,c</a:t>
            </a:r>
            <a:r>
              <a:rPr lang="en-US" altLang="zh-CN" sz="2000" b="0" dirty="0">
                <a:latin typeface="+mn-lt"/>
                <a:ea typeface="宋体" pitchFamily="2" charset="-122"/>
              </a:rPr>
              <a:t>=%c\</a:t>
            </a:r>
            <a:r>
              <a:rPr lang="en-US" altLang="zh-CN" sz="2000" b="0" dirty="0" err="1">
                <a:latin typeface="+mn-lt"/>
                <a:ea typeface="宋体" pitchFamily="2" charset="-122"/>
              </a:rPr>
              <a:t>n",a,b,c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("5.Input </a:t>
            </a:r>
            <a:r>
              <a:rPr lang="en-US" altLang="zh-CN" sz="2000" b="0" dirty="0" err="1">
                <a:latin typeface="+mn-lt"/>
                <a:ea typeface="宋体" pitchFamily="2" charset="-122"/>
              </a:rPr>
              <a:t>a,c,b</a:t>
            </a:r>
            <a:r>
              <a:rPr lang="en-US" altLang="zh-CN" sz="2000" b="0" dirty="0">
                <a:latin typeface="+mn-lt"/>
                <a:ea typeface="宋体" pitchFamily="2" charset="-122"/>
              </a:rPr>
              <a:t>(100A-200):");</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d%c%d",&amp;a,&amp;c,&amp;b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a:t>
            </a:r>
            <a:r>
              <a:rPr lang="en-US" altLang="zh-CN" sz="2000" b="0" dirty="0" err="1">
                <a:latin typeface="+mn-lt"/>
                <a:ea typeface="宋体" pitchFamily="2" charset="-122"/>
              </a:rPr>
              <a:t>d,b</a:t>
            </a:r>
            <a:r>
              <a:rPr lang="en-US" altLang="zh-CN" sz="2000" b="0" dirty="0">
                <a:latin typeface="+mn-lt"/>
                <a:ea typeface="宋体" pitchFamily="2" charset="-122"/>
              </a:rPr>
              <a:t>=%</a:t>
            </a:r>
            <a:r>
              <a:rPr lang="en-US" altLang="zh-CN" sz="2000" b="0" dirty="0" err="1">
                <a:latin typeface="+mn-lt"/>
                <a:ea typeface="宋体" pitchFamily="2" charset="-122"/>
              </a:rPr>
              <a:t>d,c</a:t>
            </a:r>
            <a:r>
              <a:rPr lang="en-US" altLang="zh-CN" sz="2000" b="0" dirty="0">
                <a:latin typeface="+mn-lt"/>
                <a:ea typeface="宋体" pitchFamily="2" charset="-122"/>
              </a:rPr>
              <a:t>=%c\</a:t>
            </a:r>
            <a:r>
              <a:rPr lang="en-US" altLang="zh-CN" sz="2000" b="0" dirty="0" err="1">
                <a:latin typeface="+mn-lt"/>
                <a:ea typeface="宋体" pitchFamily="2" charset="-122"/>
              </a:rPr>
              <a:t>n",a,b,c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("6.Input </a:t>
            </a:r>
            <a:r>
              <a:rPr lang="en-US" altLang="zh-CN" sz="2000" b="0" dirty="0" err="1">
                <a:latin typeface="+mn-lt"/>
                <a:ea typeface="宋体" pitchFamily="2" charset="-122"/>
              </a:rPr>
              <a:t>a,b</a:t>
            </a:r>
            <a:r>
              <a:rPr lang="en-US" altLang="zh-CN" sz="2000" b="0" dirty="0">
                <a:latin typeface="+mn-lt"/>
                <a:ea typeface="宋体" pitchFamily="2" charset="-122"/>
              </a:rPr>
              <a:t>(1112222):");</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("%3d%4d",&amp;a,&amp;b);</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a:t>
            </a:r>
            <a:r>
              <a:rPr lang="en-US" altLang="zh-CN" sz="2000" b="0" dirty="0" err="1">
                <a:latin typeface="+mn-lt"/>
                <a:ea typeface="宋体" pitchFamily="2" charset="-122"/>
              </a:rPr>
              <a:t>d,b</a:t>
            </a:r>
            <a:r>
              <a:rPr lang="en-US" altLang="zh-CN" sz="2000" b="0" dirty="0">
                <a:latin typeface="+mn-lt"/>
                <a:ea typeface="宋体" pitchFamily="2" charset="-122"/>
              </a:rPr>
              <a:t>=%d\</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("7.Input </a:t>
            </a:r>
            <a:r>
              <a:rPr lang="en-US" altLang="zh-CN" sz="2000" b="0" dirty="0" err="1">
                <a:latin typeface="+mn-lt"/>
                <a:ea typeface="宋体" pitchFamily="2" charset="-122"/>
              </a:rPr>
              <a:t>a,b</a:t>
            </a:r>
            <a:r>
              <a:rPr lang="en-US" altLang="zh-CN" sz="2000" b="0" dirty="0">
                <a:latin typeface="+mn-lt"/>
                <a:ea typeface="宋体" pitchFamily="2" charset="-122"/>
              </a:rPr>
              <a:t>(1112223333):");</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a:t>
            </a:r>
            <a:r>
              <a:rPr lang="zh-CN" altLang="en-US"/>
              <a:t>例</a:t>
            </a:r>
            <a:r>
              <a:rPr lang="en-US" altLang="zh-CN"/>
              <a:t>3-6】</a:t>
            </a:r>
            <a:r>
              <a:rPr lang="zh-CN" altLang="en-US"/>
              <a:t>分析下面程序</a:t>
            </a:r>
          </a:p>
        </p:txBody>
      </p:sp>
      <p:sp>
        <p:nvSpPr>
          <p:cNvPr id="29701" name="Rectangle 5"/>
          <p:cNvSpPr>
            <a:spLocks noGrp="1" noChangeArrowheads="1"/>
          </p:cNvSpPr>
          <p:nvPr>
            <p:ph sz="quarter" idx="1"/>
          </p:nvPr>
        </p:nvSpPr>
        <p:spPr/>
        <p:txBody>
          <a:bodyPr/>
          <a:lstStyle/>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("%3d%*3d%4d",&amp;a,&amp;b);</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a:t>
            </a:r>
            <a:r>
              <a:rPr lang="en-US" altLang="zh-CN" sz="2000" b="0" dirty="0" err="1">
                <a:latin typeface="+mn-lt"/>
                <a:ea typeface="宋体" pitchFamily="2" charset="-122"/>
              </a:rPr>
              <a:t>d,b</a:t>
            </a:r>
            <a:r>
              <a:rPr lang="en-US" altLang="zh-CN" sz="2000" b="0" dirty="0">
                <a:latin typeface="+mn-lt"/>
                <a:ea typeface="宋体" pitchFamily="2" charset="-122"/>
              </a:rPr>
              <a:t>=%d\</a:t>
            </a:r>
            <a:r>
              <a:rPr lang="en-US" altLang="zh-CN" sz="2000" b="0" dirty="0" err="1">
                <a:latin typeface="+mn-lt"/>
                <a:ea typeface="宋体" pitchFamily="2" charset="-122"/>
              </a:rPr>
              <a:t>n",a,b</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("8.Input </a:t>
            </a:r>
            <a:r>
              <a:rPr lang="en-US" altLang="zh-CN" sz="2000" b="0" dirty="0" err="1">
                <a:latin typeface="+mn-lt"/>
                <a:ea typeface="宋体" pitchFamily="2" charset="-122"/>
              </a:rPr>
              <a:t>x,y</a:t>
            </a:r>
            <a:r>
              <a:rPr lang="en-US" altLang="zh-CN" sz="2000" b="0" dirty="0">
                <a:latin typeface="+mn-lt"/>
                <a:ea typeface="宋体" pitchFamily="2" charset="-122"/>
              </a:rPr>
              <a:t>(3.1415926 31415926):");</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f%f",&amp;x,&amp;y</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("x=%</a:t>
            </a:r>
            <a:r>
              <a:rPr lang="en-US" altLang="zh-CN" sz="2000" b="0" dirty="0" err="1">
                <a:latin typeface="+mn-lt"/>
                <a:ea typeface="宋体" pitchFamily="2" charset="-122"/>
              </a:rPr>
              <a:t>f,y</a:t>
            </a:r>
            <a:r>
              <a:rPr lang="en-US" altLang="zh-CN" sz="2000" b="0" dirty="0">
                <a:latin typeface="+mn-lt"/>
                <a:ea typeface="宋体" pitchFamily="2" charset="-122"/>
              </a:rPr>
              <a:t>=%f\</a:t>
            </a:r>
            <a:r>
              <a:rPr lang="en-US" altLang="zh-CN" sz="2000" b="0" dirty="0" err="1">
                <a:latin typeface="+mn-lt"/>
                <a:ea typeface="宋体" pitchFamily="2" charset="-122"/>
              </a:rPr>
              <a:t>n",x,y</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("9.Input </a:t>
            </a:r>
            <a:r>
              <a:rPr lang="en-US" altLang="zh-CN" sz="2000" b="0" dirty="0" err="1">
                <a:latin typeface="+mn-lt"/>
                <a:ea typeface="宋体" pitchFamily="2" charset="-122"/>
              </a:rPr>
              <a:t>dx,dy</a:t>
            </a:r>
            <a:r>
              <a:rPr lang="en-US" altLang="zh-CN" sz="2000" b="0" dirty="0">
                <a:latin typeface="+mn-lt"/>
                <a:ea typeface="宋体" pitchFamily="2" charset="-122"/>
              </a:rPr>
              <a:t>(3.1415926 31415926):");</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lf%lf",&amp;dx,&amp;dy</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a:t>
            </a:r>
            <a:r>
              <a:rPr lang="en-US" altLang="zh-CN" sz="2000" b="0" dirty="0" err="1">
                <a:latin typeface="+mn-lt"/>
                <a:ea typeface="宋体" pitchFamily="2" charset="-122"/>
              </a:rPr>
              <a:t>dx</a:t>
            </a:r>
            <a:r>
              <a:rPr lang="en-US" altLang="zh-CN" sz="2000" b="0" dirty="0">
                <a:latin typeface="+mn-lt"/>
                <a:ea typeface="宋体" pitchFamily="2" charset="-122"/>
              </a:rPr>
              <a:t>=%</a:t>
            </a:r>
            <a:r>
              <a:rPr lang="en-US" altLang="zh-CN" sz="2000" b="0" dirty="0" err="1">
                <a:latin typeface="+mn-lt"/>
                <a:ea typeface="宋体" pitchFamily="2" charset="-122"/>
              </a:rPr>
              <a:t>lf,dy</a:t>
            </a:r>
            <a:r>
              <a:rPr lang="en-US" altLang="zh-CN" sz="2000" b="0" dirty="0">
                <a:latin typeface="+mn-lt"/>
                <a:ea typeface="宋体" pitchFamily="2" charset="-122"/>
              </a:rPr>
              <a:t>=%lf\</a:t>
            </a:r>
            <a:r>
              <a:rPr lang="en-US" altLang="zh-CN" sz="2000" b="0" dirty="0" err="1">
                <a:latin typeface="+mn-lt"/>
                <a:ea typeface="宋体" pitchFamily="2" charset="-122"/>
              </a:rPr>
              <a:t>n",dx,dy</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("10.Input </a:t>
            </a:r>
            <a:r>
              <a:rPr lang="en-US" altLang="zh-CN" sz="2000" b="0" dirty="0" err="1">
                <a:latin typeface="+mn-lt"/>
                <a:ea typeface="宋体" pitchFamily="2" charset="-122"/>
              </a:rPr>
              <a:t>x,c,y</a:t>
            </a:r>
            <a:r>
              <a:rPr lang="en-US" altLang="zh-CN" sz="2000" b="0" dirty="0">
                <a:latin typeface="+mn-lt"/>
                <a:ea typeface="宋体" pitchFamily="2" charset="-122"/>
              </a:rPr>
              <a:t>(3.1415926A31415926):");</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scanf</a:t>
            </a:r>
            <a:r>
              <a:rPr lang="en-US" altLang="zh-CN" sz="2000" b="0" dirty="0">
                <a:latin typeface="+mn-lt"/>
                <a:ea typeface="宋体" pitchFamily="2" charset="-122"/>
              </a:rPr>
              <a:t>("%</a:t>
            </a:r>
            <a:r>
              <a:rPr lang="en-US" altLang="zh-CN" sz="2000" b="0" dirty="0" err="1">
                <a:latin typeface="+mn-lt"/>
                <a:ea typeface="宋体" pitchFamily="2" charset="-122"/>
              </a:rPr>
              <a:t>f,%c,%f",&amp;x,&amp;c,&amp;y</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r>
              <a:rPr lang="en-US" altLang="zh-CN" sz="2000" b="0" dirty="0" err="1">
                <a:latin typeface="+mn-lt"/>
                <a:ea typeface="宋体" pitchFamily="2" charset="-122"/>
              </a:rPr>
              <a:t>printf</a:t>
            </a:r>
            <a:r>
              <a:rPr lang="en-US" altLang="zh-CN" sz="2000" b="0" dirty="0">
                <a:latin typeface="+mn-lt"/>
                <a:ea typeface="宋体" pitchFamily="2" charset="-122"/>
              </a:rPr>
              <a:t>("x=%</a:t>
            </a:r>
            <a:r>
              <a:rPr lang="en-US" altLang="zh-CN" sz="2000" b="0" dirty="0" err="1">
                <a:latin typeface="+mn-lt"/>
                <a:ea typeface="宋体" pitchFamily="2" charset="-122"/>
              </a:rPr>
              <a:t>f,y</a:t>
            </a:r>
            <a:r>
              <a:rPr lang="en-US" altLang="zh-CN" sz="2000" b="0" dirty="0">
                <a:latin typeface="+mn-lt"/>
                <a:ea typeface="宋体" pitchFamily="2" charset="-122"/>
              </a:rPr>
              <a:t>=%</a:t>
            </a:r>
            <a:r>
              <a:rPr lang="en-US" altLang="zh-CN" sz="2000" b="0" dirty="0" err="1">
                <a:latin typeface="+mn-lt"/>
                <a:ea typeface="宋体" pitchFamily="2" charset="-122"/>
              </a:rPr>
              <a:t>f,c</a:t>
            </a:r>
            <a:r>
              <a:rPr lang="en-US" altLang="zh-CN" sz="2000" b="0" dirty="0">
                <a:latin typeface="+mn-lt"/>
                <a:ea typeface="宋体" pitchFamily="2" charset="-122"/>
              </a:rPr>
              <a:t>=%c\</a:t>
            </a:r>
            <a:r>
              <a:rPr lang="en-US" altLang="zh-CN" sz="2000" b="0" dirty="0" err="1">
                <a:latin typeface="+mn-lt"/>
                <a:ea typeface="宋体" pitchFamily="2" charset="-122"/>
              </a:rPr>
              <a:t>n",x,y,c</a:t>
            </a:r>
            <a:r>
              <a:rPr lang="en-US" altLang="zh-CN" sz="2000" b="0" dirty="0">
                <a:latin typeface="+mn-lt"/>
                <a:ea typeface="宋体" pitchFamily="2" charset="-122"/>
              </a:rPr>
              <a:t>);</a:t>
            </a:r>
          </a:p>
          <a:p>
            <a:pPr>
              <a:lnSpc>
                <a:spcPct val="90000"/>
              </a:lnSpc>
              <a:buFontTx/>
              <a:buNone/>
            </a:pPr>
            <a:r>
              <a:rPr lang="en-US" altLang="zh-CN" sz="2000" b="0" dirty="0">
                <a:latin typeface="+mn-lt"/>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a:t>【</a:t>
            </a:r>
            <a:r>
              <a:rPr lang="zh-CN" altLang="en-US"/>
              <a:t>例</a:t>
            </a:r>
            <a:r>
              <a:rPr lang="en-US" altLang="zh-CN"/>
              <a:t>3-6】</a:t>
            </a:r>
            <a:r>
              <a:rPr lang="zh-CN" altLang="en-US"/>
              <a:t>分析下面程序</a:t>
            </a:r>
          </a:p>
        </p:txBody>
      </p:sp>
      <p:sp>
        <p:nvSpPr>
          <p:cNvPr id="32772" name="Rectangle 4"/>
          <p:cNvSpPr>
            <a:spLocks noGrp="1" noChangeArrowheads="1"/>
          </p:cNvSpPr>
          <p:nvPr>
            <p:ph sz="quarter" idx="1"/>
          </p:nvPr>
        </p:nvSpPr>
        <p:spPr>
          <a:xfrm>
            <a:off x="381000" y="1600200"/>
            <a:ext cx="8534400" cy="557213"/>
          </a:xfrm>
        </p:spPr>
        <p:txBody>
          <a:bodyPr/>
          <a:lstStyle/>
          <a:p>
            <a:r>
              <a:rPr lang="zh-CN" altLang="en-US">
                <a:ea typeface="宋体" pitchFamily="2" charset="-122"/>
              </a:rPr>
              <a:t>运行结果</a:t>
            </a:r>
          </a:p>
        </p:txBody>
      </p:sp>
      <p:pic>
        <p:nvPicPr>
          <p:cNvPr id="32773" name="Picture 5"/>
          <p:cNvPicPr>
            <a:picLocks noChangeAspect="1" noChangeArrowheads="1"/>
          </p:cNvPicPr>
          <p:nvPr/>
        </p:nvPicPr>
        <p:blipFill>
          <a:blip r:embed="rId2" cstate="print"/>
          <a:srcRect/>
          <a:stretch>
            <a:fillRect/>
          </a:stretch>
        </p:blipFill>
        <p:spPr bwMode="auto">
          <a:xfrm>
            <a:off x="1981200" y="2133600"/>
            <a:ext cx="5334000" cy="3910013"/>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zh-CN"/>
              <a:t>【</a:t>
            </a:r>
            <a:r>
              <a:rPr lang="zh-CN" altLang="en-US"/>
              <a:t>分析</a:t>
            </a:r>
            <a:r>
              <a:rPr lang="en-US" altLang="zh-CN"/>
              <a:t>】</a:t>
            </a:r>
          </a:p>
        </p:txBody>
      </p:sp>
      <p:sp>
        <p:nvSpPr>
          <p:cNvPr id="33795" name="Rectangle 3"/>
          <p:cNvSpPr>
            <a:spLocks noGrp="1" noChangeArrowheads="1"/>
          </p:cNvSpPr>
          <p:nvPr>
            <p:ph sz="quarter" idx="1"/>
          </p:nvPr>
        </p:nvSpPr>
        <p:spPr>
          <a:xfrm>
            <a:off x="381000" y="1600200"/>
            <a:ext cx="8534400" cy="4179888"/>
          </a:xfrm>
        </p:spPr>
        <p:txBody>
          <a:bodyPr/>
          <a:lstStyle/>
          <a:p>
            <a:pPr lvl="1"/>
            <a:r>
              <a:rPr lang="zh-CN" altLang="en-US" sz="2400">
                <a:ea typeface="宋体" pitchFamily="2" charset="-122"/>
              </a:rPr>
              <a:t>默认空格作为分隔符。</a:t>
            </a:r>
          </a:p>
          <a:p>
            <a:pPr lvl="1"/>
            <a:r>
              <a:rPr lang="zh-CN" altLang="en-US" sz="2400">
                <a:ea typeface="宋体" pitchFamily="2" charset="-122"/>
              </a:rPr>
              <a:t>自定义逗号“</a:t>
            </a:r>
            <a:r>
              <a:rPr lang="en-US" altLang="zh-CN" sz="2400">
                <a:ea typeface="宋体" pitchFamily="2" charset="-122"/>
              </a:rPr>
              <a:t>,”</a:t>
            </a:r>
            <a:r>
              <a:rPr lang="zh-CN" altLang="en-US" sz="2400">
                <a:ea typeface="宋体" pitchFamily="2" charset="-122"/>
              </a:rPr>
              <a:t>作为分隔符。</a:t>
            </a:r>
          </a:p>
          <a:p>
            <a:pPr lvl="1"/>
            <a:r>
              <a:rPr lang="zh-CN" altLang="en-US" sz="2400">
                <a:ea typeface="宋体" pitchFamily="2" charset="-122"/>
              </a:rPr>
              <a:t>输入字符给变量</a:t>
            </a:r>
            <a:r>
              <a:rPr lang="en-US" altLang="zh-CN" sz="2400">
                <a:ea typeface="宋体" pitchFamily="2" charset="-122"/>
              </a:rPr>
              <a:t>c</a:t>
            </a:r>
            <a:r>
              <a:rPr lang="zh-CN" altLang="en-US" sz="2400">
                <a:ea typeface="宋体" pitchFamily="2" charset="-122"/>
              </a:rPr>
              <a:t>时，前面不能使用分隔符，因为分隔符也是字符，所以直接在</a:t>
            </a:r>
            <a:r>
              <a:rPr lang="en-US" altLang="zh-CN" sz="2400">
                <a:ea typeface="宋体" pitchFamily="2" charset="-122"/>
              </a:rPr>
              <a:t>-200</a:t>
            </a:r>
            <a:r>
              <a:rPr lang="zh-CN" altLang="en-US" sz="2400">
                <a:ea typeface="宋体" pitchFamily="2" charset="-122"/>
              </a:rPr>
              <a:t>后面输入字符</a:t>
            </a:r>
            <a:r>
              <a:rPr lang="en-US" altLang="zh-CN" sz="2400">
                <a:ea typeface="宋体" pitchFamily="2" charset="-122"/>
              </a:rPr>
              <a:t>A</a:t>
            </a:r>
            <a:r>
              <a:rPr lang="zh-CN" altLang="en-US" sz="2400">
                <a:ea typeface="宋体" pitchFamily="2" charset="-122"/>
              </a:rPr>
              <a:t>。</a:t>
            </a:r>
          </a:p>
          <a:p>
            <a:pPr lvl="1"/>
            <a:r>
              <a:rPr lang="zh-CN" altLang="en-US" sz="2400">
                <a:ea typeface="宋体" pitchFamily="2" charset="-122"/>
              </a:rPr>
              <a:t>为了避免默认分隔符可以被字符型变量（</a:t>
            </a:r>
            <a:r>
              <a:rPr lang="en-US" altLang="zh-CN" sz="2400">
                <a:ea typeface="宋体" pitchFamily="2" charset="-122"/>
              </a:rPr>
              <a:t>%c</a:t>
            </a:r>
            <a:r>
              <a:rPr lang="zh-CN" altLang="en-US" sz="2400">
                <a:ea typeface="宋体" pitchFamily="2" charset="-122"/>
              </a:rPr>
              <a:t>可以接受所有字符，包括转义字符）接收，采用自定义分隔符。</a:t>
            </a:r>
          </a:p>
          <a:p>
            <a:pPr lvl="1"/>
            <a:r>
              <a:rPr lang="zh-CN" altLang="en-US" sz="2400">
                <a:ea typeface="宋体" pitchFamily="2" charset="-122"/>
              </a:rPr>
              <a:t>不用分隔符的情况。由于字符</a:t>
            </a:r>
            <a:r>
              <a:rPr lang="en-US" altLang="zh-CN" sz="2400">
                <a:ea typeface="宋体" pitchFamily="2" charset="-122"/>
              </a:rPr>
              <a:t>A</a:t>
            </a:r>
            <a:r>
              <a:rPr lang="zh-CN" altLang="en-US" sz="2400">
                <a:ea typeface="宋体" pitchFamily="2" charset="-122"/>
              </a:rPr>
              <a:t>区别于数字字符，所以系统可以识别并分隔数据。</a:t>
            </a: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zh-CN"/>
              <a:t>3.1  C</a:t>
            </a:r>
            <a:r>
              <a:rPr lang="zh-CN" altLang="en-US"/>
              <a:t>语言语句 </a:t>
            </a:r>
          </a:p>
        </p:txBody>
      </p:sp>
      <p:sp>
        <p:nvSpPr>
          <p:cNvPr id="6147" name="Rectangle 3"/>
          <p:cNvSpPr>
            <a:spLocks noGrp="1" noChangeArrowheads="1"/>
          </p:cNvSpPr>
          <p:nvPr>
            <p:ph sz="quarter" idx="1"/>
          </p:nvPr>
        </p:nvSpPr>
        <p:spPr>
          <a:xfrm>
            <a:off x="381000" y="1600200"/>
            <a:ext cx="8534400" cy="4310063"/>
          </a:xfrm>
        </p:spPr>
        <p:txBody>
          <a:bodyPr/>
          <a:lstStyle/>
          <a:p>
            <a:r>
              <a:rPr lang="zh-CN" altLang="en-US" sz="2400">
                <a:ea typeface="宋体" pitchFamily="2" charset="-122"/>
              </a:rPr>
              <a:t>表达式语句 </a:t>
            </a:r>
          </a:p>
          <a:p>
            <a:pPr lvl="1"/>
            <a:r>
              <a:rPr lang="zh-CN" altLang="en-US" sz="2400">
                <a:ea typeface="宋体" pitchFamily="2" charset="-122"/>
              </a:rPr>
              <a:t>表达式</a:t>
            </a:r>
            <a:r>
              <a:rPr lang="en-US" altLang="zh-CN" sz="2400">
                <a:ea typeface="宋体" pitchFamily="2" charset="-122"/>
              </a:rPr>
              <a:t>;   </a:t>
            </a:r>
            <a:br>
              <a:rPr lang="en-US" altLang="zh-CN" sz="2400">
                <a:ea typeface="宋体" pitchFamily="2" charset="-122"/>
              </a:rPr>
            </a:br>
            <a:r>
              <a:rPr lang="zh-CN" altLang="en-US" sz="2400">
                <a:ea typeface="宋体" pitchFamily="2" charset="-122"/>
              </a:rPr>
              <a:t>例如：</a:t>
            </a:r>
          </a:p>
          <a:p>
            <a:pPr lvl="2"/>
            <a:r>
              <a:rPr lang="zh-CN" altLang="en-US" sz="2400">
                <a:ea typeface="宋体" pitchFamily="2" charset="-122"/>
              </a:rPr>
              <a:t> </a:t>
            </a:r>
            <a:r>
              <a:rPr lang="en-US" altLang="zh-CN" sz="2400">
                <a:ea typeface="宋体" pitchFamily="2" charset="-122"/>
              </a:rPr>
              <a:t>x=100  /*</a:t>
            </a:r>
            <a:r>
              <a:rPr lang="zh-CN" altLang="en-US" sz="2400">
                <a:ea typeface="宋体" pitchFamily="2" charset="-122"/>
              </a:rPr>
              <a:t>表达式*</a:t>
            </a:r>
            <a:r>
              <a:rPr lang="en-US" altLang="zh-CN" sz="2400">
                <a:ea typeface="宋体" pitchFamily="2" charset="-122"/>
              </a:rPr>
              <a:t>/</a:t>
            </a:r>
          </a:p>
          <a:p>
            <a:pPr lvl="2"/>
            <a:r>
              <a:rPr lang="en-US" altLang="zh-CN" sz="2400">
                <a:ea typeface="宋体" pitchFamily="2" charset="-122"/>
              </a:rPr>
              <a:t> x=100; /*</a:t>
            </a:r>
            <a:r>
              <a:rPr lang="zh-CN" altLang="en-US" sz="2400">
                <a:ea typeface="宋体" pitchFamily="2" charset="-122"/>
              </a:rPr>
              <a:t>语句*</a:t>
            </a:r>
            <a:r>
              <a:rPr lang="en-US" altLang="zh-CN" sz="2400">
                <a:ea typeface="宋体" pitchFamily="2" charset="-122"/>
              </a:rPr>
              <a:t>/</a:t>
            </a:r>
          </a:p>
          <a:p>
            <a:r>
              <a:rPr lang="zh-CN" altLang="en-US" sz="2400">
                <a:ea typeface="宋体" pitchFamily="2" charset="-122"/>
              </a:rPr>
              <a:t>函数调用语句 </a:t>
            </a:r>
          </a:p>
          <a:p>
            <a:pPr lvl="1"/>
            <a:r>
              <a:rPr lang="zh-CN" altLang="en-US" sz="2400">
                <a:ea typeface="宋体" pitchFamily="2" charset="-122"/>
              </a:rPr>
              <a:t>函数名</a:t>
            </a:r>
            <a:r>
              <a:rPr lang="en-US" altLang="zh-CN" sz="2400">
                <a:ea typeface="宋体" pitchFamily="2" charset="-122"/>
              </a:rPr>
              <a:t>(</a:t>
            </a:r>
            <a:r>
              <a:rPr lang="zh-CN" altLang="en-US" sz="2400">
                <a:ea typeface="宋体" pitchFamily="2" charset="-122"/>
              </a:rPr>
              <a:t>参数列表</a:t>
            </a:r>
            <a:r>
              <a:rPr lang="en-US" altLang="zh-CN" sz="2400">
                <a:ea typeface="宋体" pitchFamily="2" charset="-122"/>
              </a:rPr>
              <a:t>);</a:t>
            </a:r>
            <a:br>
              <a:rPr lang="en-US" altLang="zh-CN" sz="2400">
                <a:ea typeface="宋体" pitchFamily="2" charset="-122"/>
              </a:rPr>
            </a:br>
            <a:r>
              <a:rPr lang="zh-CN" altLang="en-US" sz="2400">
                <a:ea typeface="宋体" pitchFamily="2" charset="-122"/>
              </a:rPr>
              <a:t>例如：</a:t>
            </a:r>
          </a:p>
          <a:p>
            <a:pPr lvl="2"/>
            <a:r>
              <a:rPr lang="en-US" altLang="zh-CN" sz="2400">
                <a:ea typeface="宋体" pitchFamily="2" charset="-122"/>
              </a:rPr>
              <a:t>printf("Hello World!\n"); </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a:t>【</a:t>
            </a:r>
            <a:r>
              <a:rPr lang="zh-CN" altLang="en-US"/>
              <a:t>分析</a:t>
            </a:r>
            <a:r>
              <a:rPr lang="en-US" altLang="zh-CN"/>
              <a:t>】</a:t>
            </a:r>
          </a:p>
        </p:txBody>
      </p:sp>
      <p:sp>
        <p:nvSpPr>
          <p:cNvPr id="34819" name="Rectangle 3"/>
          <p:cNvSpPr>
            <a:spLocks noGrp="1" noChangeArrowheads="1"/>
          </p:cNvSpPr>
          <p:nvPr>
            <p:ph sz="quarter" idx="1"/>
          </p:nvPr>
        </p:nvSpPr>
        <p:spPr>
          <a:xfrm>
            <a:off x="457200" y="1719263"/>
            <a:ext cx="8305800" cy="4757737"/>
          </a:xfrm>
        </p:spPr>
        <p:txBody>
          <a:bodyPr/>
          <a:lstStyle/>
          <a:p>
            <a:pPr lvl="1">
              <a:lnSpc>
                <a:spcPct val="90000"/>
              </a:lnSpc>
            </a:pPr>
            <a:r>
              <a:rPr lang="zh-CN" altLang="en-US" sz="2400">
                <a:ea typeface="宋体" pitchFamily="2" charset="-122"/>
              </a:rPr>
              <a:t>采用长度限制，</a:t>
            </a:r>
            <a:r>
              <a:rPr lang="en-US" altLang="zh-CN" sz="2400">
                <a:ea typeface="宋体" pitchFamily="2" charset="-122"/>
              </a:rPr>
              <a:t>3</a:t>
            </a:r>
            <a:r>
              <a:rPr lang="zh-CN" altLang="en-US" sz="2400">
                <a:ea typeface="宋体" pitchFamily="2" charset="-122"/>
              </a:rPr>
              <a:t>个数字字符</a:t>
            </a:r>
            <a:r>
              <a:rPr lang="en-US" altLang="zh-CN" sz="2400">
                <a:ea typeface="宋体" pitchFamily="2" charset="-122"/>
              </a:rPr>
              <a:t>111</a:t>
            </a:r>
            <a:r>
              <a:rPr lang="zh-CN" altLang="en-US" sz="2400">
                <a:ea typeface="宋体" pitchFamily="2" charset="-122"/>
              </a:rPr>
              <a:t>和</a:t>
            </a:r>
            <a:r>
              <a:rPr lang="en-US" altLang="zh-CN" sz="2400">
                <a:ea typeface="宋体" pitchFamily="2" charset="-122"/>
              </a:rPr>
              <a:t>4</a:t>
            </a:r>
            <a:r>
              <a:rPr lang="zh-CN" altLang="en-US" sz="2400">
                <a:ea typeface="宋体" pitchFamily="2" charset="-122"/>
              </a:rPr>
              <a:t>个数字字符</a:t>
            </a:r>
            <a:r>
              <a:rPr lang="en-US" altLang="zh-CN" sz="2400">
                <a:ea typeface="宋体" pitchFamily="2" charset="-122"/>
              </a:rPr>
              <a:t>2222</a:t>
            </a:r>
            <a:r>
              <a:rPr lang="zh-CN" altLang="en-US" sz="2400">
                <a:ea typeface="宋体" pitchFamily="2" charset="-122"/>
              </a:rPr>
              <a:t>分别输入给变量</a:t>
            </a:r>
            <a:r>
              <a:rPr lang="en-US" altLang="zh-CN" sz="2400">
                <a:ea typeface="宋体" pitchFamily="2" charset="-122"/>
              </a:rPr>
              <a:t>a</a:t>
            </a:r>
            <a:r>
              <a:rPr lang="zh-CN" altLang="en-US" sz="2400">
                <a:ea typeface="宋体" pitchFamily="2" charset="-122"/>
              </a:rPr>
              <a:t>和</a:t>
            </a:r>
            <a:r>
              <a:rPr lang="en-US" altLang="zh-CN" sz="2400">
                <a:ea typeface="宋体" pitchFamily="2" charset="-122"/>
              </a:rPr>
              <a:t>b</a:t>
            </a:r>
            <a:r>
              <a:rPr lang="zh-CN" altLang="en-US" sz="2400">
                <a:ea typeface="宋体" pitchFamily="2" charset="-122"/>
              </a:rPr>
              <a:t>。</a:t>
            </a:r>
          </a:p>
          <a:p>
            <a:pPr lvl="1">
              <a:lnSpc>
                <a:spcPct val="90000"/>
              </a:lnSpc>
            </a:pPr>
            <a:r>
              <a:rPr lang="en-US" altLang="zh-CN" sz="2400">
                <a:ea typeface="宋体" pitchFamily="2" charset="-122"/>
              </a:rPr>
              <a:t>%*3d</a:t>
            </a:r>
            <a:r>
              <a:rPr lang="zh-CN" altLang="en-US" sz="2400">
                <a:ea typeface="宋体" pitchFamily="2" charset="-122"/>
              </a:rPr>
              <a:t>是一种虚读格式，</a:t>
            </a:r>
            <a:r>
              <a:rPr lang="en-US" altLang="zh-CN" sz="2400">
                <a:ea typeface="宋体" pitchFamily="2" charset="-122"/>
              </a:rPr>
              <a:t>111</a:t>
            </a:r>
            <a:r>
              <a:rPr lang="zh-CN" altLang="en-US" sz="2400">
                <a:ea typeface="宋体" pitchFamily="2" charset="-122"/>
              </a:rPr>
              <a:t>后面</a:t>
            </a:r>
            <a:r>
              <a:rPr lang="en-US" altLang="zh-CN" sz="2400">
                <a:ea typeface="宋体" pitchFamily="2" charset="-122"/>
              </a:rPr>
              <a:t>3</a:t>
            </a:r>
            <a:r>
              <a:rPr lang="zh-CN" altLang="en-US" sz="2400">
                <a:ea typeface="宋体" pitchFamily="2" charset="-122"/>
              </a:rPr>
              <a:t>个字符</a:t>
            </a:r>
            <a:r>
              <a:rPr lang="en-US" altLang="zh-CN" sz="2400">
                <a:ea typeface="宋体" pitchFamily="2" charset="-122"/>
              </a:rPr>
              <a:t>222</a:t>
            </a:r>
            <a:r>
              <a:rPr lang="zh-CN" altLang="en-US" sz="2400">
                <a:ea typeface="宋体" pitchFamily="2" charset="-122"/>
              </a:rPr>
              <a:t>被读入但没有赋值给任何变量。</a:t>
            </a:r>
          </a:p>
          <a:p>
            <a:pPr lvl="1">
              <a:lnSpc>
                <a:spcPct val="90000"/>
              </a:lnSpc>
            </a:pPr>
            <a:r>
              <a:rPr lang="en-US" altLang="zh-CN" sz="2400">
                <a:solidFill>
                  <a:srgbClr val="FF0000"/>
                </a:solidFill>
                <a:ea typeface="宋体" pitchFamily="2" charset="-122"/>
              </a:rPr>
              <a:t>float</a:t>
            </a:r>
            <a:r>
              <a:rPr lang="zh-CN" altLang="en-US" sz="2400">
                <a:ea typeface="宋体" pitchFamily="2" charset="-122"/>
              </a:rPr>
              <a:t>类型的数据输入，显然所能接收的数据精度只有</a:t>
            </a:r>
            <a:r>
              <a:rPr lang="en-US" altLang="zh-CN" sz="2400">
                <a:ea typeface="宋体" pitchFamily="2" charset="-122"/>
              </a:rPr>
              <a:t>7</a:t>
            </a:r>
            <a:r>
              <a:rPr lang="zh-CN" altLang="en-US" sz="2400">
                <a:ea typeface="宋体" pitchFamily="2" charset="-122"/>
              </a:rPr>
              <a:t>位，后面的数字四舍五入。</a:t>
            </a:r>
          </a:p>
          <a:p>
            <a:pPr lvl="1">
              <a:lnSpc>
                <a:spcPct val="90000"/>
              </a:lnSpc>
            </a:pPr>
            <a:r>
              <a:rPr lang="en-US" altLang="zh-CN" sz="2400">
                <a:solidFill>
                  <a:srgbClr val="FF0000"/>
                </a:solidFill>
                <a:ea typeface="宋体" pitchFamily="2" charset="-122"/>
              </a:rPr>
              <a:t>double</a:t>
            </a:r>
            <a:r>
              <a:rPr lang="zh-CN" altLang="en-US" sz="2400">
                <a:ea typeface="宋体" pitchFamily="2" charset="-122"/>
              </a:rPr>
              <a:t>类型的数据输入，但用</a:t>
            </a:r>
            <a:r>
              <a:rPr lang="en-US" altLang="zh-CN" sz="2400">
                <a:ea typeface="宋体" pitchFamily="2" charset="-122"/>
              </a:rPr>
              <a:t>%f</a:t>
            </a:r>
            <a:r>
              <a:rPr lang="zh-CN" altLang="en-US" sz="2400">
                <a:ea typeface="宋体" pitchFamily="2" charset="-122"/>
              </a:rPr>
              <a:t>形式输出，只有</a:t>
            </a:r>
            <a:r>
              <a:rPr lang="en-US" altLang="zh-CN" sz="2400">
                <a:ea typeface="宋体" pitchFamily="2" charset="-122"/>
              </a:rPr>
              <a:t>6</a:t>
            </a:r>
            <a:r>
              <a:rPr lang="zh-CN" altLang="en-US" sz="2400">
                <a:ea typeface="宋体" pitchFamily="2" charset="-122"/>
              </a:rPr>
              <a:t>位小数精度，读者可以修改为</a:t>
            </a:r>
            <a:r>
              <a:rPr lang="en-US" altLang="zh-CN" sz="2400">
                <a:ea typeface="宋体" pitchFamily="2" charset="-122"/>
              </a:rPr>
              <a:t>%.8f</a:t>
            </a:r>
            <a:r>
              <a:rPr lang="zh-CN" altLang="en-US" sz="2400">
                <a:ea typeface="宋体" pitchFamily="2" charset="-122"/>
              </a:rPr>
              <a:t>试试，观察其小数位数的情况。</a:t>
            </a:r>
          </a:p>
          <a:p>
            <a:pPr lvl="1">
              <a:lnSpc>
                <a:spcPct val="90000"/>
              </a:lnSpc>
            </a:pPr>
            <a:r>
              <a:rPr lang="zh-CN" altLang="en-US" sz="2400">
                <a:ea typeface="宋体" pitchFamily="2" charset="-122"/>
              </a:rPr>
              <a:t>在输入两个实型数据中间插入一个字符输入，系统可以识别并分隔数据。</a:t>
            </a:r>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zh-CN"/>
              <a:t>3.4.2  </a:t>
            </a:r>
            <a:r>
              <a:rPr lang="zh-CN" altLang="en-US"/>
              <a:t>格式化输入函数</a:t>
            </a:r>
            <a:r>
              <a:rPr lang="en-US" altLang="zh-CN"/>
              <a:t>scanf</a:t>
            </a:r>
          </a:p>
        </p:txBody>
      </p:sp>
      <p:sp>
        <p:nvSpPr>
          <p:cNvPr id="35843" name="Rectangle 3"/>
          <p:cNvSpPr>
            <a:spLocks noGrp="1" noChangeArrowheads="1"/>
          </p:cNvSpPr>
          <p:nvPr>
            <p:ph sz="quarter" idx="1"/>
          </p:nvPr>
        </p:nvSpPr>
        <p:spPr>
          <a:xfrm>
            <a:off x="457200" y="1719263"/>
            <a:ext cx="8305800" cy="4605337"/>
          </a:xfrm>
        </p:spPr>
        <p:txBody>
          <a:bodyPr/>
          <a:lstStyle/>
          <a:p>
            <a:pPr>
              <a:lnSpc>
                <a:spcPct val="80000"/>
              </a:lnSpc>
            </a:pPr>
            <a:r>
              <a:rPr lang="zh-CN" altLang="en-US" sz="2700">
                <a:ea typeface="宋体" pitchFamily="2" charset="-122"/>
              </a:rPr>
              <a:t>注意 </a:t>
            </a:r>
            <a:r>
              <a:rPr lang="en-US" altLang="zh-CN" sz="2700">
                <a:ea typeface="宋体" pitchFamily="2" charset="-122"/>
              </a:rPr>
              <a:t>:</a:t>
            </a:r>
          </a:p>
          <a:p>
            <a:pPr lvl="1">
              <a:lnSpc>
                <a:spcPct val="80000"/>
              </a:lnSpc>
            </a:pPr>
            <a:r>
              <a:rPr lang="en-US" altLang="zh-CN" sz="2300">
                <a:solidFill>
                  <a:srgbClr val="FF0000"/>
                </a:solidFill>
                <a:ea typeface="宋体" pitchFamily="2" charset="-122"/>
              </a:rPr>
              <a:t>scanf</a:t>
            </a:r>
            <a:r>
              <a:rPr lang="zh-CN" altLang="en-US" sz="2300">
                <a:ea typeface="宋体" pitchFamily="2" charset="-122"/>
              </a:rPr>
              <a:t>函数中的“格式控制字符串”后面的输入项应该是地址，而不应是变量名。例如：</a:t>
            </a:r>
          </a:p>
          <a:p>
            <a:pPr lvl="2">
              <a:lnSpc>
                <a:spcPct val="80000"/>
              </a:lnSpc>
            </a:pPr>
            <a:r>
              <a:rPr lang="en-US" altLang="zh-CN" sz="2500">
                <a:solidFill>
                  <a:srgbClr val="FF0000"/>
                </a:solidFill>
                <a:ea typeface="宋体" pitchFamily="2" charset="-122"/>
              </a:rPr>
              <a:t>scanf</a:t>
            </a:r>
            <a:r>
              <a:rPr lang="en-US" altLang="zh-CN" sz="2400">
                <a:ea typeface="宋体" pitchFamily="2" charset="-122"/>
              </a:rPr>
              <a:t>("%d,%d",&amp;a,&amp;b);</a:t>
            </a:r>
            <a:r>
              <a:rPr lang="zh-CN" altLang="en-US" sz="2400">
                <a:ea typeface="宋体" pitchFamily="2" charset="-122"/>
              </a:rPr>
              <a:t>不能将语句写成：</a:t>
            </a:r>
            <a:r>
              <a:rPr lang="en-US" altLang="zh-CN" sz="2500">
                <a:solidFill>
                  <a:srgbClr val="FF0000"/>
                </a:solidFill>
                <a:ea typeface="宋体" pitchFamily="2" charset="-122"/>
              </a:rPr>
              <a:t>scanf</a:t>
            </a:r>
            <a:r>
              <a:rPr lang="en-US" altLang="zh-CN" sz="2400">
                <a:ea typeface="宋体" pitchFamily="2" charset="-122"/>
              </a:rPr>
              <a:t>("%d,%d",a,b);</a:t>
            </a:r>
          </a:p>
          <a:p>
            <a:pPr lvl="1">
              <a:lnSpc>
                <a:spcPct val="80000"/>
              </a:lnSpc>
            </a:pPr>
            <a:r>
              <a:rPr lang="en-US" altLang="zh-CN" sz="2300">
                <a:solidFill>
                  <a:srgbClr val="FF0000"/>
                </a:solidFill>
                <a:ea typeface="宋体" pitchFamily="2" charset="-122"/>
              </a:rPr>
              <a:t>scanf</a:t>
            </a:r>
            <a:r>
              <a:rPr lang="zh-CN" altLang="en-US" sz="2300">
                <a:ea typeface="宋体" pitchFamily="2" charset="-122"/>
              </a:rPr>
              <a:t>不支持输入精度控制。例如：</a:t>
            </a:r>
          </a:p>
          <a:p>
            <a:pPr lvl="2">
              <a:lnSpc>
                <a:spcPct val="80000"/>
              </a:lnSpc>
            </a:pPr>
            <a:r>
              <a:rPr lang="en-US" altLang="zh-CN" sz="2500">
                <a:solidFill>
                  <a:srgbClr val="FF0000"/>
                </a:solidFill>
                <a:ea typeface="宋体" pitchFamily="2" charset="-122"/>
              </a:rPr>
              <a:t>scanf</a:t>
            </a:r>
            <a:r>
              <a:rPr lang="en-US" altLang="zh-CN" sz="2400">
                <a:ea typeface="宋体" pitchFamily="2" charset="-122"/>
              </a:rPr>
              <a:t>("%8.3f ",&amp;x);</a:t>
            </a:r>
            <a:r>
              <a:rPr lang="zh-CN" altLang="en-US" sz="2400">
                <a:ea typeface="宋体" pitchFamily="2" charset="-122"/>
              </a:rPr>
              <a:t>是不合法的。</a:t>
            </a:r>
          </a:p>
          <a:p>
            <a:pPr lvl="1">
              <a:lnSpc>
                <a:spcPct val="80000"/>
              </a:lnSpc>
            </a:pPr>
            <a:r>
              <a:rPr lang="zh-CN" altLang="en-US" sz="2300">
                <a:ea typeface="宋体" pitchFamily="2" charset="-122"/>
              </a:rPr>
              <a:t>在“格式控制字符串”中除了格式说明符外，也允许出现其他字符，但在输入数据时在对应位置上应输入与这些字符相同的字符。例如：</a:t>
            </a:r>
          </a:p>
          <a:p>
            <a:pPr lvl="2">
              <a:lnSpc>
                <a:spcPct val="80000"/>
              </a:lnSpc>
            </a:pPr>
            <a:r>
              <a:rPr lang="en-US" altLang="zh-CN" sz="2500">
                <a:solidFill>
                  <a:srgbClr val="FF0000"/>
                </a:solidFill>
                <a:ea typeface="宋体" pitchFamily="2" charset="-122"/>
              </a:rPr>
              <a:t>scanf</a:t>
            </a:r>
            <a:r>
              <a:rPr lang="en-US" altLang="zh-CN" sz="2400">
                <a:ea typeface="宋体" pitchFamily="2" charset="-122"/>
              </a:rPr>
              <a:t> ("a=%d,b=%d",&amp;a,&amp;b);</a:t>
            </a:r>
            <a:br>
              <a:rPr lang="en-US" altLang="zh-CN" sz="2400">
                <a:ea typeface="宋体" pitchFamily="2" charset="-122"/>
              </a:rPr>
            </a:br>
            <a:r>
              <a:rPr lang="zh-CN" altLang="en-US" sz="2400">
                <a:ea typeface="宋体" pitchFamily="2" charset="-122"/>
              </a:rPr>
              <a:t>则输入时应输入：</a:t>
            </a:r>
            <a:r>
              <a:rPr lang="en-US" altLang="zh-CN" sz="2400">
                <a:ea typeface="宋体" pitchFamily="2" charset="-122"/>
              </a:rPr>
              <a:t>a=12,b=-2</a:t>
            </a:r>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zh-CN"/>
              <a:t>3.4.2  </a:t>
            </a:r>
            <a:r>
              <a:rPr lang="zh-CN" altLang="en-US"/>
              <a:t>格式化输入函数</a:t>
            </a:r>
            <a:r>
              <a:rPr lang="en-US" altLang="zh-CN"/>
              <a:t>scanf</a:t>
            </a:r>
          </a:p>
        </p:txBody>
      </p:sp>
      <p:sp>
        <p:nvSpPr>
          <p:cNvPr id="36867" name="Rectangle 3"/>
          <p:cNvSpPr>
            <a:spLocks noGrp="1" noChangeArrowheads="1"/>
          </p:cNvSpPr>
          <p:nvPr>
            <p:ph sz="quarter" idx="1"/>
          </p:nvPr>
        </p:nvSpPr>
        <p:spPr>
          <a:xfrm>
            <a:off x="381000" y="1600200"/>
            <a:ext cx="8534400" cy="4179888"/>
          </a:xfrm>
        </p:spPr>
        <p:txBody>
          <a:bodyPr/>
          <a:lstStyle/>
          <a:p>
            <a:pPr>
              <a:lnSpc>
                <a:spcPct val="80000"/>
              </a:lnSpc>
            </a:pPr>
            <a:r>
              <a:rPr lang="zh-CN" altLang="en-US" sz="2700" dirty="0">
                <a:ea typeface="宋体" pitchFamily="2" charset="-122"/>
              </a:rPr>
              <a:t>注意</a:t>
            </a:r>
            <a:r>
              <a:rPr lang="en-US" altLang="zh-CN" sz="2700" dirty="0">
                <a:ea typeface="宋体" pitchFamily="2" charset="-122"/>
              </a:rPr>
              <a:t>:</a:t>
            </a:r>
            <a:endParaRPr lang="en-US" altLang="zh-CN" sz="1800" dirty="0">
              <a:ea typeface="宋体" pitchFamily="2" charset="-122"/>
            </a:endParaRPr>
          </a:p>
          <a:p>
            <a:pPr lvl="1">
              <a:lnSpc>
                <a:spcPct val="80000"/>
              </a:lnSpc>
            </a:pPr>
            <a:r>
              <a:rPr lang="zh-CN" altLang="en-US" sz="2300" dirty="0">
                <a:ea typeface="宋体" pitchFamily="2" charset="-122"/>
              </a:rPr>
              <a:t>输入数据时，遇到以下情况认为该数据输入结束：</a:t>
            </a:r>
          </a:p>
          <a:p>
            <a:pPr lvl="2">
              <a:lnSpc>
                <a:spcPct val="80000"/>
              </a:lnSpc>
            </a:pPr>
            <a:r>
              <a:rPr lang="zh-CN" altLang="en-US" sz="2400" dirty="0">
                <a:ea typeface="宋体" pitchFamily="2" charset="-122"/>
              </a:rPr>
              <a:t>按指定的宽度结束。</a:t>
            </a:r>
          </a:p>
          <a:p>
            <a:pPr lvl="2">
              <a:lnSpc>
                <a:spcPct val="80000"/>
              </a:lnSpc>
            </a:pPr>
            <a:r>
              <a:rPr lang="zh-CN" altLang="en-US" sz="2400" dirty="0">
                <a:ea typeface="宋体" pitchFamily="2" charset="-122"/>
              </a:rPr>
              <a:t>遇空格，或回车键，或</a:t>
            </a:r>
            <a:r>
              <a:rPr lang="en-US" altLang="zh-CN" sz="2400" dirty="0">
                <a:ea typeface="宋体" pitchFamily="2" charset="-122"/>
              </a:rPr>
              <a:t>Tab</a:t>
            </a:r>
            <a:r>
              <a:rPr lang="zh-CN" altLang="en-US" sz="2400" dirty="0">
                <a:ea typeface="宋体" pitchFamily="2" charset="-122"/>
              </a:rPr>
              <a:t>键。</a:t>
            </a:r>
          </a:p>
          <a:p>
            <a:pPr lvl="2">
              <a:lnSpc>
                <a:spcPct val="80000"/>
              </a:lnSpc>
            </a:pPr>
            <a:r>
              <a:rPr lang="zh-CN" altLang="en-US" sz="2400" dirty="0">
                <a:ea typeface="宋体" pitchFamily="2" charset="-122"/>
              </a:rPr>
              <a:t>遇非法输入。如例</a:t>
            </a:r>
            <a:r>
              <a:rPr lang="en-US" altLang="zh-CN" sz="2400" dirty="0">
                <a:ea typeface="宋体" pitchFamily="2" charset="-122"/>
              </a:rPr>
              <a:t>3-6</a:t>
            </a:r>
            <a:r>
              <a:rPr lang="zh-CN" altLang="en-US" sz="2400" dirty="0">
                <a:ea typeface="宋体" pitchFamily="2" charset="-122"/>
              </a:rPr>
              <a:t>第</a:t>
            </a:r>
            <a:r>
              <a:rPr lang="en-US" altLang="zh-CN" sz="2400" dirty="0">
                <a:ea typeface="宋体" pitchFamily="2" charset="-122"/>
              </a:rPr>
              <a:t>5</a:t>
            </a:r>
            <a:r>
              <a:rPr lang="zh-CN" altLang="en-US" sz="2400" dirty="0">
                <a:ea typeface="宋体" pitchFamily="2" charset="-122"/>
              </a:rPr>
              <a:t>部分：</a:t>
            </a:r>
            <a:br>
              <a:rPr lang="zh-CN" altLang="en-US" sz="2400" dirty="0">
                <a:ea typeface="宋体" pitchFamily="2" charset="-122"/>
              </a:rPr>
            </a:br>
            <a:r>
              <a:rPr lang="en-US" altLang="zh-CN" sz="2700" dirty="0" err="1">
                <a:solidFill>
                  <a:srgbClr val="FF0000"/>
                </a:solidFill>
                <a:ea typeface="宋体" pitchFamily="2" charset="-122"/>
              </a:rPr>
              <a:t>scanf</a:t>
            </a:r>
            <a:r>
              <a:rPr lang="en-US" altLang="zh-CN" sz="2700" dirty="0">
                <a:ea typeface="宋体" pitchFamily="2" charset="-122"/>
              </a:rPr>
              <a:t> </a:t>
            </a:r>
            <a:r>
              <a:rPr lang="en-US" altLang="zh-CN" sz="2700" dirty="0" smtClean="0">
                <a:ea typeface="宋体" pitchFamily="2" charset="-122"/>
              </a:rPr>
              <a:t>(</a:t>
            </a:r>
            <a:r>
              <a:rPr lang="en-US" altLang="zh-CN" sz="2800" dirty="0" smtClean="0">
                <a:ea typeface="宋体" pitchFamily="2" charset="-122"/>
              </a:rPr>
              <a:t>"</a:t>
            </a:r>
            <a:r>
              <a:rPr lang="en-US" altLang="zh-CN" sz="2700" dirty="0" smtClean="0">
                <a:ea typeface="宋体" pitchFamily="2" charset="-122"/>
              </a:rPr>
              <a:t>%</a:t>
            </a:r>
            <a:r>
              <a:rPr lang="en-US" altLang="zh-CN" sz="2700" dirty="0" err="1" smtClean="0">
                <a:ea typeface="宋体" pitchFamily="2" charset="-122"/>
              </a:rPr>
              <a:t>d%c%d</a:t>
            </a:r>
            <a:r>
              <a:rPr lang="en-US" altLang="zh-CN" sz="2800" dirty="0" smtClean="0">
                <a:ea typeface="宋体" pitchFamily="2" charset="-122"/>
              </a:rPr>
              <a:t> "</a:t>
            </a:r>
            <a:r>
              <a:rPr lang="en-US" altLang="zh-CN" sz="2700" dirty="0" smtClean="0">
                <a:ea typeface="宋体" pitchFamily="2" charset="-122"/>
              </a:rPr>
              <a:t>,&amp;</a:t>
            </a:r>
            <a:r>
              <a:rPr lang="en-US" altLang="zh-CN" sz="2700" dirty="0" err="1">
                <a:ea typeface="宋体" pitchFamily="2" charset="-122"/>
              </a:rPr>
              <a:t>a,&amp;c,&amp;b</a:t>
            </a:r>
            <a:r>
              <a:rPr lang="en-US" altLang="zh-CN" sz="2700" dirty="0">
                <a:ea typeface="宋体" pitchFamily="2" charset="-122"/>
              </a:rPr>
              <a:t>);</a:t>
            </a:r>
            <a:br>
              <a:rPr lang="en-US" altLang="zh-CN" sz="2700" dirty="0">
                <a:ea typeface="宋体" pitchFamily="2" charset="-122"/>
              </a:rPr>
            </a:br>
            <a:r>
              <a:rPr lang="zh-CN" altLang="en-US" sz="2700" dirty="0">
                <a:ea typeface="宋体" pitchFamily="2" charset="-122"/>
              </a:rPr>
              <a:t>之所以输入：</a:t>
            </a:r>
            <a:r>
              <a:rPr lang="en-US" altLang="zh-CN" sz="2700" dirty="0">
                <a:ea typeface="宋体" pitchFamily="2" charset="-122"/>
              </a:rPr>
              <a:t>100A-200</a:t>
            </a:r>
            <a:r>
              <a:rPr lang="zh-CN" altLang="en-US" sz="2700" dirty="0">
                <a:ea typeface="宋体" pitchFamily="2" charset="-122"/>
              </a:rPr>
              <a:t>可以分别使得</a:t>
            </a:r>
            <a:r>
              <a:rPr lang="en-US" altLang="zh-CN" sz="2700" dirty="0">
                <a:ea typeface="宋体" pitchFamily="2" charset="-122"/>
              </a:rPr>
              <a:t>a</a:t>
            </a:r>
            <a:r>
              <a:rPr lang="zh-CN" altLang="en-US" sz="2700" dirty="0">
                <a:ea typeface="宋体" pitchFamily="2" charset="-122"/>
              </a:rPr>
              <a:t>、</a:t>
            </a:r>
            <a:r>
              <a:rPr lang="en-US" altLang="zh-CN" sz="2700" dirty="0">
                <a:ea typeface="宋体" pitchFamily="2" charset="-122"/>
              </a:rPr>
              <a:t>b</a:t>
            </a:r>
            <a:r>
              <a:rPr lang="zh-CN" altLang="en-US" sz="2700" dirty="0">
                <a:ea typeface="宋体" pitchFamily="2" charset="-122"/>
              </a:rPr>
              <a:t>、</a:t>
            </a:r>
            <a:r>
              <a:rPr lang="en-US" altLang="zh-CN" sz="2700" dirty="0">
                <a:ea typeface="宋体" pitchFamily="2" charset="-122"/>
              </a:rPr>
              <a:t>c</a:t>
            </a:r>
            <a:r>
              <a:rPr lang="zh-CN" altLang="en-US" sz="2700" dirty="0">
                <a:ea typeface="宋体" pitchFamily="2" charset="-122"/>
              </a:rPr>
              <a:t>为</a:t>
            </a:r>
            <a:r>
              <a:rPr lang="en-US" altLang="zh-CN" sz="2700" dirty="0">
                <a:ea typeface="宋体" pitchFamily="2" charset="-122"/>
              </a:rPr>
              <a:t>100</a:t>
            </a:r>
            <a:r>
              <a:rPr lang="zh-CN" altLang="en-US" sz="2700" dirty="0">
                <a:ea typeface="宋体" pitchFamily="2" charset="-122"/>
              </a:rPr>
              <a:t>、</a:t>
            </a:r>
            <a:r>
              <a:rPr lang="en-US" altLang="zh-CN" sz="2700" dirty="0">
                <a:ea typeface="宋体" pitchFamily="2" charset="-122"/>
              </a:rPr>
              <a:t>-200</a:t>
            </a:r>
            <a:r>
              <a:rPr lang="zh-CN" altLang="en-US" sz="2700" dirty="0">
                <a:ea typeface="宋体" pitchFamily="2" charset="-122"/>
              </a:rPr>
              <a:t>、</a:t>
            </a:r>
            <a:r>
              <a:rPr lang="en-US" altLang="zh-CN" sz="2700" dirty="0">
                <a:ea typeface="宋体" pitchFamily="2" charset="-122"/>
              </a:rPr>
              <a:t>' A '</a:t>
            </a:r>
            <a:r>
              <a:rPr lang="zh-CN" altLang="en-US" sz="2700" dirty="0">
                <a:ea typeface="宋体" pitchFamily="2" charset="-122"/>
              </a:rPr>
              <a:t>，其主要原因是读入</a:t>
            </a:r>
            <a:r>
              <a:rPr lang="en-US" altLang="zh-CN" sz="2700" dirty="0">
                <a:ea typeface="宋体" pitchFamily="2" charset="-122"/>
              </a:rPr>
              <a:t>100</a:t>
            </a:r>
            <a:r>
              <a:rPr lang="zh-CN" altLang="en-US" sz="2700" dirty="0">
                <a:ea typeface="宋体" pitchFamily="2" charset="-122"/>
              </a:rPr>
              <a:t>后遇到字符</a:t>
            </a:r>
            <a:r>
              <a:rPr lang="en-US" altLang="zh-CN" sz="2700" dirty="0">
                <a:ea typeface="宋体" pitchFamily="2" charset="-122"/>
              </a:rPr>
              <a:t>A</a:t>
            </a:r>
            <a:r>
              <a:rPr lang="zh-CN" altLang="en-US" sz="2700" dirty="0">
                <a:ea typeface="宋体" pitchFamily="2" charset="-122"/>
              </a:rPr>
              <a:t>，不是数字字符，从而变量</a:t>
            </a:r>
            <a:r>
              <a:rPr lang="en-US" altLang="zh-CN" sz="2700" dirty="0">
                <a:ea typeface="宋体" pitchFamily="2" charset="-122"/>
              </a:rPr>
              <a:t>a</a:t>
            </a:r>
            <a:r>
              <a:rPr lang="zh-CN" altLang="en-US" sz="2700" dirty="0">
                <a:ea typeface="宋体" pitchFamily="2" charset="-122"/>
              </a:rPr>
              <a:t>的输入结束。</a:t>
            </a:r>
          </a:p>
          <a:p>
            <a:pPr lvl="1">
              <a:lnSpc>
                <a:spcPct val="80000"/>
              </a:lnSpc>
            </a:pPr>
            <a:r>
              <a:rPr lang="zh-CN" altLang="en-US" sz="2300" dirty="0">
                <a:ea typeface="宋体" pitchFamily="2" charset="-122"/>
              </a:rPr>
              <a:t>当输入的数据与输出的类型不一样时，虽然编译没有提示出错，但结果将不正确。</a:t>
            </a:r>
            <a:endParaRPr lang="zh-CN" altLang="en-US" sz="1600" dirty="0">
              <a:ea typeface="宋体" pitchFamily="2" charset="-122"/>
            </a:endParaRPr>
          </a:p>
          <a:p>
            <a:pPr lvl="1">
              <a:lnSpc>
                <a:spcPct val="80000"/>
              </a:lnSpc>
            </a:pPr>
            <a:endParaRPr lang="en-US" altLang="zh-CN" sz="1700" dirty="0">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zh-CN"/>
              <a:t>3.4.3  </a:t>
            </a:r>
            <a:r>
              <a:rPr lang="zh-CN" altLang="en-US"/>
              <a:t>字符数据的输入与输出 </a:t>
            </a:r>
          </a:p>
        </p:txBody>
      </p:sp>
      <p:sp>
        <p:nvSpPr>
          <p:cNvPr id="37891" name="Rectangle 3"/>
          <p:cNvSpPr>
            <a:spLocks noGrp="1" noChangeArrowheads="1"/>
          </p:cNvSpPr>
          <p:nvPr>
            <p:ph sz="quarter" idx="1"/>
          </p:nvPr>
        </p:nvSpPr>
        <p:spPr/>
        <p:txBody>
          <a:bodyPr/>
          <a:lstStyle/>
          <a:p>
            <a:r>
              <a:rPr lang="zh-CN" altLang="en-US" sz="2400">
                <a:ea typeface="宋体" pitchFamily="2" charset="-122"/>
              </a:rPr>
              <a:t>字符输入函数</a:t>
            </a:r>
            <a:r>
              <a:rPr lang="en-US" altLang="zh-CN" sz="2400">
                <a:solidFill>
                  <a:srgbClr val="FF0000"/>
                </a:solidFill>
                <a:ea typeface="宋体" pitchFamily="2" charset="-122"/>
              </a:rPr>
              <a:t>getchar</a:t>
            </a:r>
          </a:p>
          <a:p>
            <a:pPr lvl="1"/>
            <a:r>
              <a:rPr lang="zh-CN" altLang="en-US" sz="2000">
                <a:ea typeface="宋体" pitchFamily="2" charset="-122"/>
              </a:rPr>
              <a:t>从标准设备（键盘）上读入一个字符  </a:t>
            </a:r>
          </a:p>
          <a:p>
            <a:pPr lvl="1"/>
            <a:r>
              <a:rPr lang="en-US" altLang="zh-CN" sz="2000">
                <a:ea typeface="宋体" pitchFamily="2" charset="-122"/>
              </a:rPr>
              <a:t>【</a:t>
            </a:r>
            <a:r>
              <a:rPr lang="zh-CN" altLang="en-US" sz="2000">
                <a:ea typeface="宋体" pitchFamily="2" charset="-122"/>
              </a:rPr>
              <a:t>例</a:t>
            </a:r>
            <a:r>
              <a:rPr lang="en-US" altLang="zh-CN" sz="2000">
                <a:ea typeface="宋体" pitchFamily="2" charset="-122"/>
              </a:rPr>
              <a:t>3-7】</a:t>
            </a:r>
            <a:r>
              <a:rPr lang="zh-CN" altLang="en-US" sz="2000">
                <a:ea typeface="宋体" pitchFamily="2" charset="-122"/>
              </a:rPr>
              <a:t>字符输入函数的使用。</a:t>
            </a:r>
          </a:p>
          <a:p>
            <a:pPr lvl="2">
              <a:buFontTx/>
              <a:buNone/>
            </a:pPr>
            <a:r>
              <a:rPr lang="en-US" altLang="zh-CN" sz="2200">
                <a:ea typeface="宋体" pitchFamily="2" charset="-122"/>
              </a:rPr>
              <a:t>#include &lt;stdio.h&gt;</a:t>
            </a:r>
          </a:p>
          <a:p>
            <a:pPr lvl="2">
              <a:buFontTx/>
              <a:buNone/>
            </a:pPr>
            <a:r>
              <a:rPr lang="en-US" altLang="zh-CN" sz="2200">
                <a:ea typeface="宋体" pitchFamily="2" charset="-122"/>
              </a:rPr>
              <a:t>void main()</a:t>
            </a:r>
          </a:p>
          <a:p>
            <a:pPr lvl="2">
              <a:buFontTx/>
              <a:buNone/>
            </a:pPr>
            <a:r>
              <a:rPr lang="en-US" altLang="zh-CN" sz="2200">
                <a:ea typeface="宋体" pitchFamily="2" charset="-122"/>
              </a:rPr>
              <a:t>{ </a:t>
            </a:r>
          </a:p>
          <a:p>
            <a:pPr lvl="2">
              <a:buFontTx/>
              <a:buNone/>
            </a:pPr>
            <a:r>
              <a:rPr lang="en-US" altLang="zh-CN" sz="2200">
                <a:ea typeface="宋体" pitchFamily="2" charset="-122"/>
              </a:rPr>
              <a:t>   char c1,c2;</a:t>
            </a:r>
          </a:p>
          <a:p>
            <a:pPr lvl="2">
              <a:buFontTx/>
              <a:buNone/>
            </a:pPr>
            <a:r>
              <a:rPr lang="en-US" altLang="zh-CN" sz="2200">
                <a:ea typeface="宋体" pitchFamily="2" charset="-122"/>
              </a:rPr>
              <a:t>   c1=getchar();</a:t>
            </a:r>
          </a:p>
          <a:p>
            <a:pPr lvl="2">
              <a:buFontTx/>
              <a:buNone/>
            </a:pPr>
            <a:r>
              <a:rPr lang="en-US" altLang="zh-CN" sz="2200">
                <a:ea typeface="宋体" pitchFamily="2" charset="-122"/>
              </a:rPr>
              <a:t>   c2=getchar();</a:t>
            </a:r>
          </a:p>
          <a:p>
            <a:pPr lvl="2">
              <a:buFontTx/>
              <a:buNone/>
            </a:pPr>
            <a:r>
              <a:rPr lang="en-US" altLang="zh-CN" sz="2200">
                <a:ea typeface="宋体" pitchFamily="2" charset="-122"/>
              </a:rPr>
              <a:t>   printf("%c,%c\n",c1,c2);</a:t>
            </a:r>
          </a:p>
          <a:p>
            <a:pPr lvl="2">
              <a:buFontTx/>
              <a:buNone/>
            </a:pPr>
            <a:r>
              <a:rPr lang="en-US" altLang="zh-CN" sz="2200">
                <a:ea typeface="宋体" pitchFamily="2" charset="-122"/>
              </a:rPr>
              <a:t>} </a:t>
            </a:r>
          </a:p>
        </p:txBody>
      </p:sp>
      <p:pic>
        <p:nvPicPr>
          <p:cNvPr id="37892" name="Picture 4"/>
          <p:cNvPicPr>
            <a:picLocks noChangeAspect="1" noChangeArrowheads="1"/>
          </p:cNvPicPr>
          <p:nvPr/>
        </p:nvPicPr>
        <p:blipFill>
          <a:blip r:embed="rId2" cstate="print"/>
          <a:srcRect/>
          <a:stretch>
            <a:fillRect/>
          </a:stretch>
        </p:blipFill>
        <p:spPr bwMode="auto">
          <a:xfrm>
            <a:off x="5334000" y="3505200"/>
            <a:ext cx="3533775" cy="857250"/>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zh-CN"/>
              <a:t>3.4.3  </a:t>
            </a:r>
            <a:r>
              <a:rPr lang="zh-CN" altLang="en-US"/>
              <a:t>字符数据的输入与输出</a:t>
            </a:r>
          </a:p>
        </p:txBody>
      </p:sp>
      <p:sp>
        <p:nvSpPr>
          <p:cNvPr id="38915" name="Rectangle 3"/>
          <p:cNvSpPr>
            <a:spLocks noGrp="1" noChangeArrowheads="1"/>
          </p:cNvSpPr>
          <p:nvPr>
            <p:ph sz="quarter" idx="1"/>
          </p:nvPr>
        </p:nvSpPr>
        <p:spPr>
          <a:xfrm>
            <a:off x="381000" y="1600200"/>
            <a:ext cx="8534400" cy="4233863"/>
          </a:xfrm>
        </p:spPr>
        <p:txBody>
          <a:bodyPr/>
          <a:lstStyle/>
          <a:p>
            <a:r>
              <a:rPr lang="zh-CN" altLang="en-US">
                <a:ea typeface="宋体" pitchFamily="2" charset="-122"/>
              </a:rPr>
              <a:t>字符输出函数</a:t>
            </a:r>
            <a:r>
              <a:rPr lang="en-US" altLang="zh-CN">
                <a:solidFill>
                  <a:srgbClr val="FF0000"/>
                </a:solidFill>
                <a:ea typeface="宋体" pitchFamily="2" charset="-122"/>
              </a:rPr>
              <a:t>putchar</a:t>
            </a:r>
            <a:r>
              <a:rPr lang="en-US" altLang="zh-CN">
                <a:ea typeface="宋体" pitchFamily="2" charset="-122"/>
              </a:rPr>
              <a:t> </a:t>
            </a:r>
          </a:p>
          <a:p>
            <a:pPr lvl="1"/>
            <a:r>
              <a:rPr lang="zh-CN" altLang="en-US" sz="2400">
                <a:ea typeface="宋体" pitchFamily="2" charset="-122"/>
              </a:rPr>
              <a:t>向标准输出设备（显示器）输出一个字符</a:t>
            </a:r>
            <a:r>
              <a:rPr lang="en-US" altLang="zh-CN" sz="2400">
                <a:ea typeface="宋体" pitchFamily="2" charset="-122"/>
              </a:rPr>
              <a:t>.</a:t>
            </a:r>
            <a:r>
              <a:rPr lang="zh-CN" altLang="en-US" sz="2400">
                <a:ea typeface="宋体" pitchFamily="2" charset="-122"/>
              </a:rPr>
              <a:t>例如：</a:t>
            </a:r>
          </a:p>
          <a:p>
            <a:pPr lvl="2"/>
            <a:r>
              <a:rPr lang="en-US" altLang="zh-CN" sz="2400">
                <a:ea typeface="宋体" pitchFamily="2" charset="-122"/>
              </a:rPr>
              <a:t>putchar('A');   	/*</a:t>
            </a:r>
            <a:r>
              <a:rPr lang="zh-CN" altLang="en-US" sz="2400">
                <a:ea typeface="宋体" pitchFamily="2" charset="-122"/>
              </a:rPr>
              <a:t>输出字符</a:t>
            </a:r>
            <a:r>
              <a:rPr lang="en-US" altLang="zh-CN" sz="2400">
                <a:ea typeface="宋体" pitchFamily="2" charset="-122"/>
              </a:rPr>
              <a:t>A*/</a:t>
            </a:r>
          </a:p>
          <a:p>
            <a:pPr lvl="2"/>
            <a:r>
              <a:rPr lang="en-US" altLang="zh-CN" sz="2400">
                <a:ea typeface="宋体" pitchFamily="2" charset="-122"/>
              </a:rPr>
              <a:t>putchar(65);   	/*</a:t>
            </a:r>
            <a:r>
              <a:rPr lang="zh-CN" altLang="en-US" sz="2400">
                <a:ea typeface="宋体" pitchFamily="2" charset="-122"/>
              </a:rPr>
              <a:t>输出</a:t>
            </a:r>
            <a:r>
              <a:rPr lang="en-US" altLang="zh-CN" sz="2400">
                <a:ea typeface="宋体" pitchFamily="2" charset="-122"/>
              </a:rPr>
              <a:t>65</a:t>
            </a:r>
            <a:r>
              <a:rPr lang="zh-CN" altLang="en-US" sz="2400">
                <a:ea typeface="宋体" pitchFamily="2" charset="-122"/>
              </a:rPr>
              <a:t>所对应的字符</a:t>
            </a:r>
            <a:r>
              <a:rPr lang="en-US" altLang="zh-CN" sz="2400">
                <a:ea typeface="宋体" pitchFamily="2" charset="-122"/>
              </a:rPr>
              <a:t>A*/</a:t>
            </a:r>
          </a:p>
          <a:p>
            <a:pPr lvl="2"/>
            <a:r>
              <a:rPr lang="en-US" altLang="zh-CN" sz="2400">
                <a:ea typeface="宋体" pitchFamily="2" charset="-122"/>
              </a:rPr>
              <a:t>putchar('\n');  	/*</a:t>
            </a:r>
            <a:r>
              <a:rPr lang="zh-CN" altLang="en-US" sz="2400">
                <a:ea typeface="宋体" pitchFamily="2" charset="-122"/>
              </a:rPr>
              <a:t>输出换行符*</a:t>
            </a:r>
            <a:r>
              <a:rPr lang="en-US" altLang="zh-CN" sz="2400">
                <a:ea typeface="宋体" pitchFamily="2" charset="-122"/>
              </a:rPr>
              <a:t>/ </a:t>
            </a:r>
          </a:p>
          <a:p>
            <a:pPr lvl="1"/>
            <a:r>
              <a:rPr lang="zh-CN" altLang="en-US" sz="2400">
                <a:ea typeface="宋体" pitchFamily="2" charset="-122"/>
              </a:rPr>
              <a:t>在上例最后的花括号“</a:t>
            </a:r>
            <a:r>
              <a:rPr lang="en-US" altLang="zh-CN" sz="2400">
                <a:ea typeface="宋体" pitchFamily="2" charset="-122"/>
              </a:rPr>
              <a:t>}”</a:t>
            </a:r>
            <a:r>
              <a:rPr lang="zh-CN" altLang="en-US" sz="2400">
                <a:ea typeface="宋体" pitchFamily="2" charset="-122"/>
              </a:rPr>
              <a:t>前添加语句：</a:t>
            </a:r>
          </a:p>
          <a:p>
            <a:pPr lvl="2"/>
            <a:r>
              <a:rPr lang="en-US" altLang="zh-CN" sz="2400">
                <a:ea typeface="宋体" pitchFamily="2" charset="-122"/>
              </a:rPr>
              <a:t>putchar(c1);</a:t>
            </a:r>
          </a:p>
          <a:p>
            <a:pPr lvl="2"/>
            <a:r>
              <a:rPr lang="en-US" altLang="zh-CN" sz="2400">
                <a:ea typeface="宋体" pitchFamily="2" charset="-122"/>
              </a:rPr>
              <a:t>putchar(c2); </a:t>
            </a:r>
          </a:p>
          <a:p>
            <a:pPr lvl="2"/>
            <a:r>
              <a:rPr lang="en-US" altLang="zh-CN" sz="2400">
                <a:ea typeface="宋体" pitchFamily="2" charset="-122"/>
              </a:rPr>
              <a:t>putchar('\n'); </a:t>
            </a:r>
          </a:p>
        </p:txBody>
      </p:sp>
      <p:pic>
        <p:nvPicPr>
          <p:cNvPr id="38920" name="Picture 8"/>
          <p:cNvPicPr>
            <a:picLocks noChangeAspect="1" noChangeArrowheads="1"/>
          </p:cNvPicPr>
          <p:nvPr/>
        </p:nvPicPr>
        <p:blipFill>
          <a:blip r:embed="rId2" cstate="print"/>
          <a:srcRect/>
          <a:stretch>
            <a:fillRect/>
          </a:stretch>
        </p:blipFill>
        <p:spPr bwMode="auto">
          <a:xfrm>
            <a:off x="6248400" y="4724400"/>
            <a:ext cx="1371600" cy="68580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zh-CN"/>
              <a:t>3.5  </a:t>
            </a:r>
            <a:r>
              <a:rPr lang="zh-CN" altLang="en-US"/>
              <a:t>案例：简单的数据交换算法</a:t>
            </a:r>
          </a:p>
        </p:txBody>
      </p:sp>
      <p:sp>
        <p:nvSpPr>
          <p:cNvPr id="39939" name="Rectangle 3"/>
          <p:cNvSpPr>
            <a:spLocks noGrp="1" noChangeArrowheads="1"/>
          </p:cNvSpPr>
          <p:nvPr>
            <p:ph sz="quarter" idx="1"/>
          </p:nvPr>
        </p:nvSpPr>
        <p:spPr>
          <a:xfrm>
            <a:off x="457200" y="1600200"/>
            <a:ext cx="8229600" cy="4953000"/>
          </a:xfrm>
        </p:spPr>
        <p:txBody>
          <a:bodyPr/>
          <a:lstStyle/>
          <a:p>
            <a:pPr>
              <a:buFontTx/>
              <a:buNone/>
            </a:pPr>
            <a:r>
              <a:rPr lang="en-US" altLang="zh-CN" sz="2400">
                <a:ea typeface="宋体" pitchFamily="2" charset="-122"/>
              </a:rPr>
              <a:t>【</a:t>
            </a:r>
            <a:r>
              <a:rPr lang="zh-CN" altLang="en-US" sz="2400">
                <a:ea typeface="宋体" pitchFamily="2" charset="-122"/>
              </a:rPr>
              <a:t>例</a:t>
            </a:r>
            <a:r>
              <a:rPr lang="en-US" altLang="zh-CN" sz="2400">
                <a:ea typeface="宋体" pitchFamily="2" charset="-122"/>
              </a:rPr>
              <a:t>3-10】</a:t>
            </a:r>
            <a:r>
              <a:rPr lang="zh-CN" altLang="en-US" sz="2400">
                <a:ea typeface="宋体" pitchFamily="2" charset="-122"/>
              </a:rPr>
              <a:t>从键盘上输入两个整数放入变量</a:t>
            </a:r>
            <a:r>
              <a:rPr lang="en-US" altLang="zh-CN" sz="2400">
                <a:ea typeface="宋体" pitchFamily="2" charset="-122"/>
              </a:rPr>
              <a:t>a</a:t>
            </a:r>
            <a:r>
              <a:rPr lang="zh-CN" altLang="en-US" sz="2400">
                <a:ea typeface="宋体" pitchFamily="2" charset="-122"/>
              </a:rPr>
              <a:t>和</a:t>
            </a:r>
            <a:r>
              <a:rPr lang="en-US" altLang="zh-CN" sz="2400">
                <a:ea typeface="宋体" pitchFamily="2" charset="-122"/>
              </a:rPr>
              <a:t>b</a:t>
            </a:r>
            <a:r>
              <a:rPr lang="zh-CN" altLang="en-US" sz="2400">
                <a:ea typeface="宋体" pitchFamily="2" charset="-122"/>
              </a:rPr>
              <a:t>中，编程将这两个变量中的数据交换。</a:t>
            </a:r>
          </a:p>
          <a:p>
            <a:pPr>
              <a:buFontTx/>
              <a:buNone/>
            </a:pPr>
            <a:r>
              <a:rPr lang="zh-CN" altLang="en-US" sz="2400">
                <a:ea typeface="宋体" pitchFamily="2" charset="-122"/>
              </a:rPr>
              <a:t>	</a:t>
            </a:r>
          </a:p>
        </p:txBody>
      </p:sp>
      <p:pic>
        <p:nvPicPr>
          <p:cNvPr id="39943" name="Picture 7"/>
          <p:cNvPicPr>
            <a:picLocks noChangeAspect="1" noChangeArrowheads="1"/>
          </p:cNvPicPr>
          <p:nvPr/>
        </p:nvPicPr>
        <p:blipFill>
          <a:blip r:embed="rId2" cstate="print"/>
          <a:srcRect b="26637"/>
          <a:stretch>
            <a:fillRect/>
          </a:stretch>
        </p:blipFill>
        <p:spPr bwMode="auto">
          <a:xfrm>
            <a:off x="1066800" y="4648200"/>
            <a:ext cx="7143750" cy="1600200"/>
          </a:xfrm>
          <a:prstGeom prst="rect">
            <a:avLst/>
          </a:prstGeom>
          <a:noFill/>
          <a:ln w="9525">
            <a:noFill/>
            <a:miter lim="800000"/>
            <a:headEnd/>
            <a:tailEnd/>
          </a:ln>
          <a:effectLst/>
        </p:spPr>
      </p:pic>
      <p:pic>
        <p:nvPicPr>
          <p:cNvPr id="7" name="图片 6"/>
          <p:cNvPicPr/>
          <p:nvPr/>
        </p:nvPicPr>
        <p:blipFill>
          <a:blip r:embed="rId3" cstate="print">
            <a:grayscl/>
          </a:blip>
          <a:srcRect/>
          <a:stretch>
            <a:fillRect/>
          </a:stretch>
        </p:blipFill>
        <p:spPr bwMode="auto">
          <a:xfrm>
            <a:off x="1219200" y="2743200"/>
            <a:ext cx="6781800" cy="15240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ltLang="zh-CN" sz="2400"/>
              <a:t>【</a:t>
            </a:r>
            <a:r>
              <a:rPr lang="zh-CN" altLang="en-US" sz="2400"/>
              <a:t>例</a:t>
            </a:r>
            <a:r>
              <a:rPr lang="en-US" altLang="zh-CN" sz="2400"/>
              <a:t>3-10】</a:t>
            </a:r>
            <a:r>
              <a:rPr lang="zh-CN" altLang="en-US" sz="2400"/>
              <a:t>从键盘上输入两个整数放入变量</a:t>
            </a:r>
            <a:r>
              <a:rPr lang="en-US" altLang="zh-CN" sz="2400"/>
              <a:t>a</a:t>
            </a:r>
            <a:r>
              <a:rPr lang="zh-CN" altLang="en-US" sz="2400"/>
              <a:t>和</a:t>
            </a:r>
            <a:r>
              <a:rPr lang="en-US" altLang="zh-CN" sz="2400"/>
              <a:t>b</a:t>
            </a:r>
            <a:r>
              <a:rPr lang="zh-CN" altLang="en-US" sz="2400"/>
              <a:t>中，编程将这两个变量中的数据交换</a:t>
            </a:r>
          </a:p>
        </p:txBody>
      </p:sp>
      <p:sp>
        <p:nvSpPr>
          <p:cNvPr id="93187" name="Rectangle 3"/>
          <p:cNvSpPr>
            <a:spLocks noGrp="1" noChangeArrowheads="1"/>
          </p:cNvSpPr>
          <p:nvPr>
            <p:ph sz="quarter" idx="1"/>
          </p:nvPr>
        </p:nvSpPr>
        <p:spPr/>
        <p:txBody>
          <a:bodyPr/>
          <a:lstStyle/>
          <a:p>
            <a:pPr>
              <a:buFontTx/>
              <a:buNone/>
            </a:pPr>
            <a:r>
              <a:rPr lang="en-US" altLang="zh-CN" sz="2400" dirty="0">
                <a:ea typeface="宋体" pitchFamily="2" charset="-122"/>
              </a:rPr>
              <a:t>#include &lt;</a:t>
            </a:r>
            <a:r>
              <a:rPr lang="en-US" altLang="zh-CN" sz="2400" dirty="0" err="1">
                <a:ea typeface="宋体" pitchFamily="2" charset="-122"/>
              </a:rPr>
              <a:t>stdio.h</a:t>
            </a:r>
            <a:r>
              <a:rPr lang="en-US" altLang="zh-CN" sz="2400" dirty="0">
                <a:ea typeface="宋体" pitchFamily="2" charset="-122"/>
              </a:rPr>
              <a:t>&gt;</a:t>
            </a:r>
          </a:p>
          <a:p>
            <a:pPr>
              <a:buFontTx/>
              <a:buNone/>
            </a:pPr>
            <a:r>
              <a:rPr lang="en-US" altLang="zh-CN" sz="2400" dirty="0">
                <a:ea typeface="宋体" pitchFamily="2" charset="-122"/>
              </a:rPr>
              <a:t>void main()</a:t>
            </a:r>
          </a:p>
          <a:p>
            <a:pPr>
              <a:buFontTx/>
              <a:buNone/>
            </a:pPr>
            <a:r>
              <a:rPr lang="en-US" altLang="zh-CN" sz="2400" dirty="0">
                <a:ea typeface="宋体" pitchFamily="2" charset="-122"/>
              </a:rPr>
              <a:t>{ </a:t>
            </a:r>
          </a:p>
          <a:p>
            <a:pPr>
              <a:buFontTx/>
              <a:buNone/>
            </a:pPr>
            <a:r>
              <a:rPr lang="en-US" altLang="zh-CN" sz="2400" dirty="0">
                <a:ea typeface="宋体" pitchFamily="2" charset="-122"/>
              </a:rPr>
              <a:t>   </a:t>
            </a:r>
            <a:r>
              <a:rPr lang="en-US" altLang="zh-CN" sz="2400" dirty="0" err="1">
                <a:ea typeface="宋体" pitchFamily="2" charset="-122"/>
              </a:rPr>
              <a:t>int</a:t>
            </a:r>
            <a:r>
              <a:rPr lang="en-US" altLang="zh-CN" sz="2400" dirty="0">
                <a:ea typeface="宋体" pitchFamily="2" charset="-122"/>
              </a:rPr>
              <a:t> </a:t>
            </a:r>
            <a:r>
              <a:rPr lang="en-US" altLang="zh-CN" sz="2400" dirty="0" err="1">
                <a:ea typeface="宋体" pitchFamily="2" charset="-122"/>
              </a:rPr>
              <a:t>a,b,t</a:t>
            </a:r>
            <a:r>
              <a:rPr lang="en-US" altLang="zh-CN" sz="2400" dirty="0">
                <a:ea typeface="宋体" pitchFamily="2" charset="-122"/>
              </a:rPr>
              <a:t>;</a:t>
            </a:r>
          </a:p>
          <a:p>
            <a:pPr>
              <a:buFontTx/>
              <a:buNone/>
            </a:pPr>
            <a:r>
              <a:rPr lang="en-US" altLang="zh-CN" sz="2400" dirty="0">
                <a:ea typeface="宋体" pitchFamily="2" charset="-122"/>
              </a:rPr>
              <a:t>   a=3;b=5;</a:t>
            </a:r>
          </a:p>
          <a:p>
            <a:pPr>
              <a:buFontTx/>
              <a:buNone/>
            </a:pPr>
            <a:r>
              <a:rPr lang="en-US" altLang="zh-CN" sz="2400" dirty="0">
                <a:ea typeface="宋体" pitchFamily="2" charset="-122"/>
              </a:rPr>
              <a:t>   t=</a:t>
            </a:r>
            <a:r>
              <a:rPr lang="en-US" altLang="zh-CN" sz="2400" dirty="0" err="1">
                <a:ea typeface="宋体" pitchFamily="2" charset="-122"/>
              </a:rPr>
              <a:t>a;a</a:t>
            </a:r>
            <a:r>
              <a:rPr lang="en-US" altLang="zh-CN" sz="2400" dirty="0">
                <a:ea typeface="宋体" pitchFamily="2" charset="-122"/>
              </a:rPr>
              <a:t>=</a:t>
            </a:r>
            <a:r>
              <a:rPr lang="en-US" altLang="zh-CN" sz="2400" dirty="0" err="1">
                <a:ea typeface="宋体" pitchFamily="2" charset="-122"/>
              </a:rPr>
              <a:t>b;b</a:t>
            </a:r>
            <a:r>
              <a:rPr lang="en-US" altLang="zh-CN" sz="2400" dirty="0">
                <a:ea typeface="宋体" pitchFamily="2" charset="-122"/>
              </a:rPr>
              <a:t>=t;</a:t>
            </a:r>
          </a:p>
          <a:p>
            <a:pPr>
              <a:buFontTx/>
              <a:buNone/>
            </a:pPr>
            <a:r>
              <a:rPr lang="en-US" altLang="zh-CN" sz="2400" dirty="0">
                <a:ea typeface="宋体" pitchFamily="2" charset="-122"/>
              </a:rPr>
              <a:t>   </a:t>
            </a:r>
            <a:r>
              <a:rPr lang="en-US" altLang="zh-CN" sz="2400" dirty="0" err="1">
                <a:ea typeface="宋体" pitchFamily="2" charset="-122"/>
              </a:rPr>
              <a:t>printf</a:t>
            </a:r>
            <a:r>
              <a:rPr lang="en-US" altLang="zh-CN" sz="2400" dirty="0" smtClean="0"/>
              <a:t>(</a:t>
            </a:r>
            <a:r>
              <a:rPr lang="en-US" altLang="zh-CN" sz="2400" b="0" dirty="0" smtClean="0">
                <a:latin typeface="+mj-lt"/>
              </a:rPr>
              <a:t>"</a:t>
            </a:r>
            <a:r>
              <a:rPr lang="en-US" altLang="zh-CN" sz="2400" dirty="0" smtClean="0"/>
              <a:t>a</a:t>
            </a:r>
            <a:r>
              <a:rPr lang="en-US" altLang="zh-CN" sz="2400" dirty="0">
                <a:ea typeface="宋体" pitchFamily="2" charset="-122"/>
              </a:rPr>
              <a:t>=%</a:t>
            </a:r>
            <a:r>
              <a:rPr lang="en-US" altLang="zh-CN" sz="2400" dirty="0" err="1">
                <a:ea typeface="宋体" pitchFamily="2" charset="-122"/>
              </a:rPr>
              <a:t>d,b</a:t>
            </a:r>
            <a:r>
              <a:rPr lang="en-US" altLang="zh-CN" sz="2400" dirty="0">
                <a:ea typeface="宋体" pitchFamily="2" charset="-122"/>
              </a:rPr>
              <a:t>=%d\</a:t>
            </a:r>
            <a:r>
              <a:rPr lang="en-US" altLang="zh-CN" sz="2400" dirty="0" err="1">
                <a:ea typeface="宋体" pitchFamily="2" charset="-122"/>
              </a:rPr>
              <a:t>n</a:t>
            </a:r>
            <a:r>
              <a:rPr lang="en-US" altLang="zh-CN" sz="2400" b="0" dirty="0" err="1">
                <a:latin typeface="+mn-lt"/>
                <a:ea typeface="宋体" pitchFamily="2" charset="-122"/>
              </a:rPr>
              <a:t>"</a:t>
            </a:r>
            <a:r>
              <a:rPr lang="en-US" altLang="zh-CN" sz="2400" dirty="0" err="1">
                <a:ea typeface="宋体" pitchFamily="2" charset="-122"/>
              </a:rPr>
              <a:t>,a,b</a:t>
            </a:r>
            <a:r>
              <a:rPr lang="en-US" altLang="zh-CN" sz="2400" dirty="0">
                <a:ea typeface="宋体" pitchFamily="2" charset="-122"/>
              </a:rPr>
              <a:t>);</a:t>
            </a:r>
          </a:p>
          <a:p>
            <a:pPr>
              <a:buFontTx/>
              <a:buNone/>
            </a:pPr>
            <a:r>
              <a:rPr lang="en-US" altLang="zh-CN" sz="2400" dirty="0">
                <a:ea typeface="宋体" pitchFamily="2" charset="-122"/>
              </a:rPr>
              <a:t>} </a:t>
            </a:r>
          </a:p>
          <a:p>
            <a:endParaRPr lang="en-US" altLang="zh-CN" dirty="0">
              <a:ea typeface="宋体" pitchFamily="2" charset="-122"/>
            </a:endParaRPr>
          </a:p>
        </p:txBody>
      </p:sp>
      <p:pic>
        <p:nvPicPr>
          <p:cNvPr id="93189" name="Picture 5"/>
          <p:cNvPicPr>
            <a:picLocks noChangeAspect="1" noChangeArrowheads="1"/>
          </p:cNvPicPr>
          <p:nvPr/>
        </p:nvPicPr>
        <p:blipFill>
          <a:blip r:embed="rId2" cstate="print"/>
          <a:srcRect/>
          <a:stretch>
            <a:fillRect/>
          </a:stretch>
        </p:blipFill>
        <p:spPr bwMode="auto">
          <a:xfrm>
            <a:off x="5105400" y="4800600"/>
            <a:ext cx="2133600" cy="89693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zh-CN"/>
              <a:t>3.6  </a:t>
            </a:r>
            <a:r>
              <a:rPr lang="zh-CN" altLang="en-US"/>
              <a:t>案例：大小写字母的转换</a:t>
            </a:r>
          </a:p>
        </p:txBody>
      </p:sp>
      <p:sp>
        <p:nvSpPr>
          <p:cNvPr id="40963" name="Rectangle 3"/>
          <p:cNvSpPr>
            <a:spLocks noGrp="1" noChangeArrowheads="1"/>
          </p:cNvSpPr>
          <p:nvPr>
            <p:ph sz="quarter" idx="1"/>
          </p:nvPr>
        </p:nvSpPr>
        <p:spPr>
          <a:xfrm>
            <a:off x="381000" y="1600200"/>
            <a:ext cx="8534400" cy="4111625"/>
          </a:xfrm>
        </p:spPr>
        <p:txBody>
          <a:bodyPr/>
          <a:lstStyle/>
          <a:p>
            <a:pPr>
              <a:lnSpc>
                <a:spcPct val="120000"/>
              </a:lnSpc>
              <a:buFontTx/>
              <a:buNone/>
            </a:pPr>
            <a:r>
              <a:rPr lang="en-US" altLang="zh-CN" sz="2000" dirty="0">
                <a:ea typeface="宋体" pitchFamily="2" charset="-122"/>
              </a:rPr>
              <a:t>【</a:t>
            </a:r>
            <a:r>
              <a:rPr lang="zh-CN" altLang="en-US" sz="2000" dirty="0">
                <a:ea typeface="宋体" pitchFamily="2" charset="-122"/>
              </a:rPr>
              <a:t>例</a:t>
            </a:r>
            <a:r>
              <a:rPr lang="en-US" altLang="zh-CN" sz="2000" dirty="0">
                <a:ea typeface="宋体" pitchFamily="2" charset="-122"/>
              </a:rPr>
              <a:t>3-10】</a:t>
            </a:r>
            <a:r>
              <a:rPr lang="zh-CN" altLang="en-US" sz="2000" dirty="0">
                <a:ea typeface="宋体" pitchFamily="2" charset="-122"/>
              </a:rPr>
              <a:t>从键盘上输入一个小写英文字母，编程输出该字母所对应的</a:t>
            </a:r>
            <a:r>
              <a:rPr lang="zh-CN" altLang="en-US" sz="2000" dirty="0" smtClean="0">
                <a:ea typeface="宋体" pitchFamily="2" charset="-122"/>
              </a:rPr>
              <a:t>大写字母。</a:t>
            </a:r>
            <a:endParaRPr lang="zh-CN" altLang="en-US" sz="2000" dirty="0">
              <a:ea typeface="宋体" pitchFamily="2" charset="-122"/>
            </a:endParaRPr>
          </a:p>
          <a:p>
            <a:pPr>
              <a:lnSpc>
                <a:spcPct val="120000"/>
              </a:lnSpc>
              <a:buFontTx/>
              <a:buNone/>
            </a:pPr>
            <a:r>
              <a:rPr lang="en-US" altLang="zh-CN" sz="1800" dirty="0">
                <a:ea typeface="宋体" pitchFamily="2" charset="-122"/>
              </a:rPr>
              <a:t>【</a:t>
            </a:r>
            <a:r>
              <a:rPr lang="zh-CN" altLang="en-US" sz="1800" dirty="0">
                <a:ea typeface="宋体" pitchFamily="2" charset="-122"/>
              </a:rPr>
              <a:t>分析</a:t>
            </a:r>
            <a:r>
              <a:rPr lang="en-US" altLang="zh-CN" sz="1800" dirty="0">
                <a:ea typeface="宋体" pitchFamily="2" charset="-122"/>
              </a:rPr>
              <a:t>】</a:t>
            </a:r>
            <a:r>
              <a:rPr lang="zh-CN" altLang="en-US" sz="1800" dirty="0">
                <a:ea typeface="宋体" pitchFamily="2" charset="-122"/>
              </a:rPr>
              <a:t>大写字母</a:t>
            </a:r>
            <a:r>
              <a:rPr lang="en-US" altLang="zh-CN" sz="1800" dirty="0">
                <a:ea typeface="宋体" pitchFamily="2" charset="-122"/>
              </a:rPr>
              <a:t>A</a:t>
            </a:r>
            <a:r>
              <a:rPr lang="zh-CN" altLang="en-US" sz="1800" dirty="0">
                <a:ea typeface="宋体" pitchFamily="2" charset="-122"/>
              </a:rPr>
              <a:t>～</a:t>
            </a:r>
            <a:r>
              <a:rPr lang="en-US" altLang="zh-CN" sz="1800" dirty="0">
                <a:ea typeface="宋体" pitchFamily="2" charset="-122"/>
              </a:rPr>
              <a:t>Z</a:t>
            </a:r>
            <a:r>
              <a:rPr lang="zh-CN" altLang="en-US" sz="1800" dirty="0">
                <a:ea typeface="宋体" pitchFamily="2" charset="-122"/>
              </a:rPr>
              <a:t>的</a:t>
            </a:r>
            <a:r>
              <a:rPr lang="en-US" altLang="zh-CN" sz="1800" dirty="0">
                <a:ea typeface="宋体" pitchFamily="2" charset="-122"/>
              </a:rPr>
              <a:t>ASCII</a:t>
            </a:r>
            <a:r>
              <a:rPr lang="zh-CN" altLang="en-US" sz="1800" dirty="0">
                <a:ea typeface="宋体" pitchFamily="2" charset="-122"/>
              </a:rPr>
              <a:t>码值为</a:t>
            </a:r>
            <a:r>
              <a:rPr lang="en-US" altLang="zh-CN" sz="1800" dirty="0">
                <a:ea typeface="宋体" pitchFamily="2" charset="-122"/>
              </a:rPr>
              <a:t>65</a:t>
            </a:r>
            <a:r>
              <a:rPr lang="zh-CN" altLang="en-US" sz="1800" dirty="0">
                <a:ea typeface="宋体" pitchFamily="2" charset="-122"/>
              </a:rPr>
              <a:t>～</a:t>
            </a:r>
            <a:r>
              <a:rPr lang="en-US" altLang="zh-CN" sz="1800" dirty="0">
                <a:ea typeface="宋体" pitchFamily="2" charset="-122"/>
              </a:rPr>
              <a:t>90</a:t>
            </a:r>
            <a:r>
              <a:rPr lang="zh-CN" altLang="en-US" sz="1800" dirty="0">
                <a:ea typeface="宋体" pitchFamily="2" charset="-122"/>
              </a:rPr>
              <a:t>，小写字母</a:t>
            </a:r>
            <a:r>
              <a:rPr lang="en-US" altLang="zh-CN" sz="1800" dirty="0">
                <a:ea typeface="宋体" pitchFamily="2" charset="-122"/>
              </a:rPr>
              <a:t>a</a:t>
            </a:r>
            <a:r>
              <a:rPr lang="zh-CN" altLang="en-US" sz="1800" dirty="0">
                <a:ea typeface="宋体" pitchFamily="2" charset="-122"/>
              </a:rPr>
              <a:t>～</a:t>
            </a:r>
            <a:r>
              <a:rPr lang="en-US" altLang="zh-CN" sz="1800" dirty="0">
                <a:ea typeface="宋体" pitchFamily="2" charset="-122"/>
              </a:rPr>
              <a:t>z</a:t>
            </a:r>
            <a:r>
              <a:rPr lang="zh-CN" altLang="en-US" sz="1800" dirty="0">
                <a:ea typeface="宋体" pitchFamily="2" charset="-122"/>
              </a:rPr>
              <a:t>的</a:t>
            </a:r>
            <a:r>
              <a:rPr lang="en-US" altLang="zh-CN" sz="1800" dirty="0">
                <a:ea typeface="宋体" pitchFamily="2" charset="-122"/>
              </a:rPr>
              <a:t>ASCII</a:t>
            </a:r>
            <a:r>
              <a:rPr lang="zh-CN" altLang="en-US" sz="1800" dirty="0">
                <a:ea typeface="宋体" pitchFamily="2" charset="-122"/>
              </a:rPr>
              <a:t>码值为</a:t>
            </a:r>
            <a:r>
              <a:rPr lang="en-US" altLang="zh-CN" sz="1800" dirty="0">
                <a:ea typeface="宋体" pitchFamily="2" charset="-122"/>
              </a:rPr>
              <a:t>97</a:t>
            </a:r>
            <a:r>
              <a:rPr lang="zh-CN" altLang="en-US" sz="1800" dirty="0">
                <a:ea typeface="宋体" pitchFamily="2" charset="-122"/>
              </a:rPr>
              <a:t>～</a:t>
            </a:r>
            <a:r>
              <a:rPr lang="en-US" altLang="zh-CN" sz="1800" dirty="0">
                <a:ea typeface="宋体" pitchFamily="2" charset="-122"/>
              </a:rPr>
              <a:t>122</a:t>
            </a:r>
            <a:r>
              <a:rPr lang="zh-CN" altLang="en-US" sz="1800" dirty="0">
                <a:ea typeface="宋体" pitchFamily="2" charset="-122"/>
              </a:rPr>
              <a:t>。每对字母的</a:t>
            </a:r>
            <a:r>
              <a:rPr lang="en-US" altLang="zh-CN" sz="1800" dirty="0">
                <a:ea typeface="宋体" pitchFamily="2" charset="-122"/>
              </a:rPr>
              <a:t>ASCII</a:t>
            </a:r>
            <a:r>
              <a:rPr lang="zh-CN" altLang="en-US" sz="1800" dirty="0">
                <a:ea typeface="宋体" pitchFamily="2" charset="-122"/>
              </a:rPr>
              <a:t>码值差都是</a:t>
            </a:r>
            <a:r>
              <a:rPr lang="en-US" altLang="zh-CN" sz="1800" dirty="0">
                <a:ea typeface="宋体" pitchFamily="2" charset="-122"/>
              </a:rPr>
              <a:t>32</a:t>
            </a:r>
            <a:r>
              <a:rPr lang="zh-CN" altLang="en-US" sz="1800" dirty="0">
                <a:ea typeface="宋体" pitchFamily="2" charset="-122"/>
              </a:rPr>
              <a:t>，即</a:t>
            </a:r>
            <a:r>
              <a:rPr lang="en-US" altLang="zh-CN" sz="1800" dirty="0" smtClean="0">
                <a:latin typeface="+mn-lt"/>
                <a:ea typeface="宋体" pitchFamily="2" charset="-122"/>
              </a:rPr>
              <a:t>'</a:t>
            </a:r>
            <a:r>
              <a:rPr lang="en-US" altLang="zh-CN" sz="1800" dirty="0" err="1" smtClean="0">
                <a:latin typeface="+mn-lt"/>
                <a:ea typeface="宋体" pitchFamily="2" charset="-122"/>
              </a:rPr>
              <a:t>a</a:t>
            </a:r>
            <a:r>
              <a:rPr lang="en-US" altLang="zh-CN" sz="1800" dirty="0" err="1" smtClean="0">
                <a:latin typeface="+mn-lt"/>
              </a:rPr>
              <a:t>'</a:t>
            </a:r>
            <a:r>
              <a:rPr lang="en-US" altLang="zh-CN" sz="1800" dirty="0" err="1" smtClean="0">
                <a:latin typeface="+mn-lt"/>
                <a:ea typeface="宋体" pitchFamily="2" charset="-122"/>
              </a:rPr>
              <a:t>-</a:t>
            </a:r>
            <a:r>
              <a:rPr lang="en-US" altLang="zh-CN" sz="1800" dirty="0" err="1">
                <a:latin typeface="+mn-lt"/>
                <a:ea typeface="宋体" pitchFamily="2" charset="-122"/>
              </a:rPr>
              <a:t>'A</a:t>
            </a:r>
            <a:r>
              <a:rPr lang="en-US" altLang="zh-CN" sz="1800" dirty="0">
                <a:latin typeface="+mn-lt"/>
                <a:ea typeface="宋体" pitchFamily="2" charset="-122"/>
              </a:rPr>
              <a:t>'</a:t>
            </a:r>
            <a:r>
              <a:rPr lang="zh-CN" altLang="en-US" sz="1800" dirty="0">
                <a:latin typeface="+mn-lt"/>
                <a:ea typeface="宋体" pitchFamily="2" charset="-122"/>
              </a:rPr>
              <a:t>、</a:t>
            </a:r>
            <a:r>
              <a:rPr lang="en-US" altLang="zh-CN" sz="1800" dirty="0">
                <a:latin typeface="+mn-lt"/>
                <a:ea typeface="宋体" pitchFamily="2" charset="-122"/>
              </a:rPr>
              <a:t>'</a:t>
            </a:r>
            <a:r>
              <a:rPr lang="en-US" altLang="zh-CN" sz="1800" dirty="0" err="1">
                <a:latin typeface="+mn-lt"/>
                <a:ea typeface="宋体" pitchFamily="2" charset="-122"/>
              </a:rPr>
              <a:t>b'-'B</a:t>
            </a:r>
            <a:r>
              <a:rPr lang="en-US" altLang="zh-CN" sz="1800" dirty="0">
                <a:latin typeface="+mn-lt"/>
                <a:ea typeface="宋体" pitchFamily="2" charset="-122"/>
              </a:rPr>
              <a:t>'</a:t>
            </a:r>
            <a:r>
              <a:rPr lang="zh-CN" altLang="en-US" sz="1800" dirty="0">
                <a:latin typeface="+mn-lt"/>
                <a:ea typeface="宋体" pitchFamily="2" charset="-122"/>
              </a:rPr>
              <a:t>、</a:t>
            </a:r>
            <a:r>
              <a:rPr lang="en-US" altLang="zh-CN" sz="1800" dirty="0">
                <a:latin typeface="+mn-lt"/>
                <a:ea typeface="宋体" pitchFamily="2" charset="-122"/>
              </a:rPr>
              <a:t>'</a:t>
            </a:r>
            <a:r>
              <a:rPr lang="en-US" altLang="zh-CN" sz="1800" dirty="0" err="1">
                <a:latin typeface="+mn-lt"/>
                <a:ea typeface="宋体" pitchFamily="2" charset="-122"/>
              </a:rPr>
              <a:t>c'-'C</a:t>
            </a:r>
            <a:r>
              <a:rPr lang="en-US" altLang="zh-CN" sz="1800" dirty="0">
                <a:latin typeface="+mn-lt"/>
                <a:ea typeface="宋体" pitchFamily="2" charset="-122"/>
              </a:rPr>
              <a:t>'</a:t>
            </a:r>
            <a:r>
              <a:rPr lang="zh-CN" altLang="en-US" sz="1800" dirty="0">
                <a:latin typeface="+mn-lt"/>
                <a:ea typeface="宋体" pitchFamily="2" charset="-122"/>
              </a:rPr>
              <a:t>、</a:t>
            </a:r>
            <a:r>
              <a:rPr lang="en-US" altLang="zh-CN" sz="1800" dirty="0">
                <a:latin typeface="+mn-lt"/>
                <a:ea typeface="宋体" pitchFamily="2" charset="-122"/>
              </a:rPr>
              <a:t>…</a:t>
            </a:r>
            <a:r>
              <a:rPr lang="zh-CN" altLang="en-US" sz="1800" dirty="0">
                <a:latin typeface="+mn-lt"/>
                <a:ea typeface="宋体" pitchFamily="2" charset="-122"/>
              </a:rPr>
              <a:t>、</a:t>
            </a:r>
            <a:r>
              <a:rPr lang="en-US" altLang="zh-CN" sz="1800" dirty="0">
                <a:latin typeface="+mn-lt"/>
                <a:ea typeface="宋体" pitchFamily="2" charset="-122"/>
              </a:rPr>
              <a:t>'</a:t>
            </a:r>
            <a:r>
              <a:rPr lang="en-US" altLang="zh-CN" sz="1800" dirty="0" err="1">
                <a:latin typeface="+mn-lt"/>
                <a:ea typeface="宋体" pitchFamily="2" charset="-122"/>
              </a:rPr>
              <a:t>z'-'Z</a:t>
            </a:r>
            <a:r>
              <a:rPr lang="en-US" altLang="zh-CN" sz="1800" dirty="0">
                <a:latin typeface="+mn-lt"/>
                <a:ea typeface="宋体" pitchFamily="2" charset="-122"/>
              </a:rPr>
              <a:t>'</a:t>
            </a:r>
            <a:r>
              <a:rPr lang="zh-CN" altLang="en-US" sz="1800" dirty="0">
                <a:ea typeface="宋体" pitchFamily="2" charset="-122"/>
              </a:rPr>
              <a:t>都等于</a:t>
            </a:r>
            <a:r>
              <a:rPr lang="en-US" altLang="zh-CN" sz="1800" dirty="0">
                <a:ea typeface="宋体" pitchFamily="2" charset="-122"/>
              </a:rPr>
              <a:t>32</a:t>
            </a:r>
            <a:r>
              <a:rPr lang="zh-CN" altLang="en-US" sz="1800" dirty="0">
                <a:ea typeface="宋体" pitchFamily="2" charset="-122"/>
              </a:rPr>
              <a:t>。</a:t>
            </a:r>
          </a:p>
          <a:p>
            <a:pPr>
              <a:lnSpc>
                <a:spcPct val="80000"/>
              </a:lnSpc>
              <a:buFontTx/>
              <a:buNone/>
            </a:pPr>
            <a:r>
              <a:rPr lang="zh-CN" altLang="en-US" sz="1800" dirty="0">
                <a:ea typeface="宋体" pitchFamily="2" charset="-122"/>
              </a:rPr>
              <a:t>	程序如下：</a:t>
            </a:r>
          </a:p>
          <a:p>
            <a:pPr lvl="1">
              <a:lnSpc>
                <a:spcPct val="80000"/>
              </a:lnSpc>
              <a:buFontTx/>
              <a:buNone/>
            </a:pPr>
            <a:r>
              <a:rPr lang="en-US" altLang="zh-CN" sz="1800" dirty="0">
                <a:ea typeface="宋体" pitchFamily="2" charset="-122"/>
              </a:rPr>
              <a:t>#include &lt;</a:t>
            </a:r>
            <a:r>
              <a:rPr lang="en-US" altLang="zh-CN" sz="1800" dirty="0" err="1">
                <a:ea typeface="宋体" pitchFamily="2" charset="-122"/>
              </a:rPr>
              <a:t>stdio.h</a:t>
            </a:r>
            <a:r>
              <a:rPr lang="en-US" altLang="zh-CN" sz="1800" dirty="0">
                <a:ea typeface="宋体" pitchFamily="2" charset="-122"/>
              </a:rPr>
              <a:t>&gt;</a:t>
            </a:r>
          </a:p>
          <a:p>
            <a:pPr lvl="1">
              <a:lnSpc>
                <a:spcPct val="80000"/>
              </a:lnSpc>
              <a:buFontTx/>
              <a:buNone/>
            </a:pPr>
            <a:r>
              <a:rPr lang="en-US" altLang="zh-CN" sz="1800" dirty="0">
                <a:ea typeface="宋体" pitchFamily="2" charset="-122"/>
              </a:rPr>
              <a:t>void main()</a:t>
            </a:r>
          </a:p>
          <a:p>
            <a:pPr lvl="1">
              <a:lnSpc>
                <a:spcPct val="80000"/>
              </a:lnSpc>
              <a:buFontTx/>
              <a:buNone/>
            </a:pPr>
            <a:r>
              <a:rPr lang="en-US" altLang="zh-CN" sz="1800" dirty="0">
                <a:ea typeface="宋体" pitchFamily="2" charset="-122"/>
              </a:rPr>
              <a:t>{	char c1,c2;</a:t>
            </a:r>
          </a:p>
          <a:p>
            <a:pPr lvl="1">
              <a:lnSpc>
                <a:spcPct val="80000"/>
              </a:lnSpc>
              <a:buFontTx/>
              <a:buNone/>
            </a:pPr>
            <a:r>
              <a:rPr lang="en-US" altLang="zh-CN" sz="1800" dirty="0">
                <a:ea typeface="宋体" pitchFamily="2" charset="-122"/>
              </a:rPr>
              <a:t>	c1=</a:t>
            </a:r>
            <a:r>
              <a:rPr lang="en-US" altLang="zh-CN" sz="1800" dirty="0" err="1">
                <a:ea typeface="宋体" pitchFamily="2" charset="-122"/>
              </a:rPr>
              <a:t>getchar</a:t>
            </a:r>
            <a:r>
              <a:rPr lang="en-US" altLang="zh-CN" sz="1800" dirty="0">
                <a:ea typeface="宋体" pitchFamily="2" charset="-122"/>
              </a:rPr>
              <a:t>();</a:t>
            </a:r>
          </a:p>
          <a:p>
            <a:pPr lvl="1">
              <a:lnSpc>
                <a:spcPct val="80000"/>
              </a:lnSpc>
              <a:buFontTx/>
              <a:buNone/>
            </a:pPr>
            <a:r>
              <a:rPr lang="en-US" altLang="zh-CN" sz="1800" dirty="0">
                <a:ea typeface="宋体" pitchFamily="2" charset="-122"/>
              </a:rPr>
              <a:t>	c2=c1 - 32;</a:t>
            </a:r>
          </a:p>
          <a:p>
            <a:pPr lvl="1">
              <a:lnSpc>
                <a:spcPct val="80000"/>
              </a:lnSpc>
              <a:buFontTx/>
              <a:buNone/>
            </a:pPr>
            <a:r>
              <a:rPr lang="en-US" altLang="zh-CN" sz="1800" dirty="0">
                <a:ea typeface="宋体" pitchFamily="2" charset="-122"/>
              </a:rPr>
              <a:t>	</a:t>
            </a:r>
            <a:r>
              <a:rPr lang="en-US" altLang="zh-CN" sz="1800" dirty="0" err="1">
                <a:ea typeface="宋体" pitchFamily="2" charset="-122"/>
              </a:rPr>
              <a:t>printf</a:t>
            </a:r>
            <a:r>
              <a:rPr lang="en-US" altLang="zh-CN" sz="1800" dirty="0">
                <a:ea typeface="宋体" pitchFamily="2" charset="-122"/>
              </a:rPr>
              <a:t>("%</a:t>
            </a:r>
            <a:r>
              <a:rPr lang="en-US" altLang="zh-CN" sz="1800" dirty="0" err="1">
                <a:ea typeface="宋体" pitchFamily="2" charset="-122"/>
              </a:rPr>
              <a:t>d,%d,%c,%c</a:t>
            </a:r>
            <a:r>
              <a:rPr lang="en-US" altLang="zh-CN" sz="1800" dirty="0">
                <a:ea typeface="宋体" pitchFamily="2" charset="-122"/>
              </a:rPr>
              <a:t>\n",c1,c2,c1,c2);    </a:t>
            </a:r>
          </a:p>
          <a:p>
            <a:pPr lvl="1">
              <a:lnSpc>
                <a:spcPct val="80000"/>
              </a:lnSpc>
              <a:buFontTx/>
              <a:buNone/>
            </a:pPr>
            <a:r>
              <a:rPr lang="en-US" altLang="zh-CN" sz="1800" dirty="0">
                <a:ea typeface="宋体" pitchFamily="2" charset="-122"/>
              </a:rPr>
              <a:t>} </a:t>
            </a:r>
          </a:p>
        </p:txBody>
      </p:sp>
      <p:pic>
        <p:nvPicPr>
          <p:cNvPr id="40966" name="Picture 6"/>
          <p:cNvPicPr>
            <a:picLocks noChangeAspect="1" noChangeArrowheads="1"/>
          </p:cNvPicPr>
          <p:nvPr/>
        </p:nvPicPr>
        <p:blipFill>
          <a:blip r:embed="rId2" cstate="print"/>
          <a:srcRect/>
          <a:stretch>
            <a:fillRect/>
          </a:stretch>
        </p:blipFill>
        <p:spPr bwMode="auto">
          <a:xfrm>
            <a:off x="5410200" y="5410200"/>
            <a:ext cx="2819400" cy="782638"/>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zh-CN"/>
              <a:t>3.7  </a:t>
            </a:r>
            <a:r>
              <a:rPr lang="zh-CN" altLang="en-US"/>
              <a:t>案例：计算三角形的面积</a:t>
            </a:r>
          </a:p>
        </p:txBody>
      </p:sp>
      <p:sp>
        <p:nvSpPr>
          <p:cNvPr id="41987" name="Rectangle 3"/>
          <p:cNvSpPr>
            <a:spLocks noGrp="1" noChangeArrowheads="1"/>
          </p:cNvSpPr>
          <p:nvPr>
            <p:ph sz="quarter" idx="1"/>
          </p:nvPr>
        </p:nvSpPr>
        <p:spPr>
          <a:xfrm>
            <a:off x="457200" y="1600200"/>
            <a:ext cx="8305800" cy="914400"/>
          </a:xfrm>
        </p:spPr>
        <p:txBody>
          <a:bodyPr/>
          <a:lstStyle/>
          <a:p>
            <a:pPr>
              <a:lnSpc>
                <a:spcPct val="90000"/>
              </a:lnSpc>
              <a:buFontTx/>
              <a:buNone/>
            </a:pPr>
            <a:r>
              <a:rPr lang="en-US" altLang="zh-CN" sz="2000">
                <a:ea typeface="宋体" pitchFamily="2" charset="-122"/>
              </a:rPr>
              <a:t>【</a:t>
            </a:r>
            <a:r>
              <a:rPr lang="zh-CN" altLang="en-US" sz="2000">
                <a:ea typeface="宋体" pitchFamily="2" charset="-122"/>
              </a:rPr>
              <a:t>例</a:t>
            </a:r>
            <a:r>
              <a:rPr lang="en-US" altLang="zh-CN" sz="2000">
                <a:ea typeface="宋体" pitchFamily="2" charset="-122"/>
              </a:rPr>
              <a:t>3-11】</a:t>
            </a:r>
            <a:r>
              <a:rPr lang="zh-CN" altLang="en-US" sz="2000">
                <a:ea typeface="宋体" pitchFamily="2" charset="-122"/>
              </a:rPr>
              <a:t>输入三角形的三条边，编程求该三角形的面积。 </a:t>
            </a:r>
          </a:p>
          <a:p>
            <a:pPr>
              <a:lnSpc>
                <a:spcPct val="90000"/>
              </a:lnSpc>
              <a:buFontTx/>
              <a:buNone/>
            </a:pPr>
            <a:r>
              <a:rPr lang="en-US" altLang="zh-CN" sz="2100">
                <a:ea typeface="宋体" pitchFamily="2" charset="-122"/>
              </a:rPr>
              <a:t>【</a:t>
            </a:r>
            <a:r>
              <a:rPr lang="zh-CN" altLang="en-US" sz="2100">
                <a:ea typeface="宋体" pitchFamily="2" charset="-122"/>
              </a:rPr>
              <a:t>分析</a:t>
            </a:r>
            <a:r>
              <a:rPr lang="en-US" altLang="zh-CN" sz="2100">
                <a:ea typeface="宋体" pitchFamily="2" charset="-122"/>
              </a:rPr>
              <a:t>】</a:t>
            </a:r>
            <a:r>
              <a:rPr lang="zh-CN" altLang="en-US" sz="2100">
                <a:ea typeface="宋体" pitchFamily="2" charset="-122"/>
              </a:rPr>
              <a:t>三角形面积公式为（设三角形的三条边分别为</a:t>
            </a:r>
            <a:r>
              <a:rPr lang="en-US" altLang="zh-CN" sz="2100">
                <a:ea typeface="宋体" pitchFamily="2" charset="-122"/>
              </a:rPr>
              <a:t>a</a:t>
            </a:r>
            <a:r>
              <a:rPr lang="zh-CN" altLang="en-US" sz="2100">
                <a:ea typeface="宋体" pitchFamily="2" charset="-122"/>
              </a:rPr>
              <a:t>、</a:t>
            </a:r>
            <a:r>
              <a:rPr lang="en-US" altLang="zh-CN" sz="2100">
                <a:ea typeface="宋体" pitchFamily="2" charset="-122"/>
              </a:rPr>
              <a:t>b</a:t>
            </a:r>
            <a:r>
              <a:rPr lang="zh-CN" altLang="en-US" sz="2100">
                <a:ea typeface="宋体" pitchFamily="2" charset="-122"/>
              </a:rPr>
              <a:t>、</a:t>
            </a:r>
            <a:r>
              <a:rPr lang="en-US" altLang="zh-CN" sz="2100">
                <a:ea typeface="宋体" pitchFamily="2" charset="-122"/>
              </a:rPr>
              <a:t>c</a:t>
            </a:r>
            <a:r>
              <a:rPr lang="zh-CN" altLang="en-US" sz="2100">
                <a:ea typeface="宋体" pitchFamily="2" charset="-122"/>
              </a:rPr>
              <a:t>）： </a:t>
            </a:r>
          </a:p>
        </p:txBody>
      </p:sp>
      <p:sp>
        <p:nvSpPr>
          <p:cNvPr id="41990" name="Rectangle 6"/>
          <p:cNvSpPr>
            <a:spLocks noChangeArrowheads="1"/>
          </p:cNvSpPr>
          <p:nvPr/>
        </p:nvSpPr>
        <p:spPr bwMode="auto">
          <a:xfrm>
            <a:off x="0" y="33099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41989" name="Object 5"/>
          <p:cNvGraphicFramePr>
            <a:graphicFrameLocks noChangeAspect="1"/>
          </p:cNvGraphicFramePr>
          <p:nvPr/>
        </p:nvGraphicFramePr>
        <p:xfrm>
          <a:off x="1143000" y="2514600"/>
          <a:ext cx="3886200" cy="595313"/>
        </p:xfrm>
        <a:graphic>
          <a:graphicData uri="http://schemas.openxmlformats.org/presentationml/2006/ole">
            <p:oleObj spid="_x0000_s41989" r:id="rId3" imgW="1548728" imgH="241195" progId="">
              <p:embed/>
            </p:oleObj>
          </a:graphicData>
        </a:graphic>
      </p:graphicFrame>
      <p:graphicFrame>
        <p:nvGraphicFramePr>
          <p:cNvPr id="41991" name="Object 7"/>
          <p:cNvGraphicFramePr>
            <a:graphicFrameLocks noChangeAspect="1"/>
          </p:cNvGraphicFramePr>
          <p:nvPr/>
        </p:nvGraphicFramePr>
        <p:xfrm>
          <a:off x="6248400" y="2438400"/>
          <a:ext cx="1676400" cy="674688"/>
        </p:xfrm>
        <a:graphic>
          <a:graphicData uri="http://schemas.openxmlformats.org/presentationml/2006/ole">
            <p:oleObj spid="_x0000_s41991" r:id="rId4" imgW="875920" imgH="355446" progId="">
              <p:embed/>
            </p:oleObj>
          </a:graphicData>
        </a:graphic>
      </p:graphicFrame>
      <p:sp>
        <p:nvSpPr>
          <p:cNvPr id="41993" name="Rectangle 9"/>
          <p:cNvSpPr>
            <a:spLocks noChangeArrowheads="1"/>
          </p:cNvSpPr>
          <p:nvPr/>
        </p:nvSpPr>
        <p:spPr bwMode="auto">
          <a:xfrm>
            <a:off x="698500" y="3200400"/>
            <a:ext cx="4287838" cy="3140075"/>
          </a:xfrm>
          <a:prstGeom prst="rect">
            <a:avLst/>
          </a:prstGeom>
          <a:noFill/>
          <a:ln w="9525">
            <a:noFill/>
            <a:miter lim="800000"/>
            <a:headEnd/>
            <a:tailEnd/>
          </a:ln>
          <a:effectLst/>
        </p:spPr>
        <p:txBody>
          <a:bodyPr wrap="none" anchor="ctr">
            <a:spAutoFit/>
          </a:bodyPr>
          <a:lstStyle/>
          <a:p>
            <a:r>
              <a:rPr lang="en-US" altLang="zh-CN" sz="2000" b="1" dirty="0">
                <a:latin typeface="Arial" charset="0"/>
              </a:rPr>
              <a:t>#include &lt;</a:t>
            </a:r>
            <a:r>
              <a:rPr lang="en-US" altLang="zh-CN" sz="2000" b="1" dirty="0" err="1">
                <a:latin typeface="Arial" charset="0"/>
              </a:rPr>
              <a:t>stdio.h</a:t>
            </a:r>
            <a:r>
              <a:rPr lang="en-US" altLang="zh-CN" sz="2000" b="1" dirty="0">
                <a:latin typeface="Arial" charset="0"/>
              </a:rPr>
              <a:t>&gt;</a:t>
            </a:r>
          </a:p>
          <a:p>
            <a:r>
              <a:rPr lang="en-US" altLang="zh-CN" sz="2000" b="1" dirty="0">
                <a:latin typeface="Arial" charset="0"/>
              </a:rPr>
              <a:t>#include &lt;</a:t>
            </a:r>
            <a:r>
              <a:rPr lang="en-US" altLang="zh-CN" sz="2000" b="1" dirty="0" err="1">
                <a:latin typeface="Arial" charset="0"/>
              </a:rPr>
              <a:t>math.h</a:t>
            </a:r>
            <a:r>
              <a:rPr lang="en-US" altLang="zh-CN" sz="2000" b="1" dirty="0">
                <a:latin typeface="Arial" charset="0"/>
              </a:rPr>
              <a:t>&gt;</a:t>
            </a:r>
          </a:p>
          <a:p>
            <a:r>
              <a:rPr lang="en-US" altLang="zh-CN" sz="2000" b="1" dirty="0">
                <a:latin typeface="Arial" charset="0"/>
              </a:rPr>
              <a:t>void main()</a:t>
            </a:r>
          </a:p>
          <a:p>
            <a:r>
              <a:rPr lang="en-US" altLang="zh-CN" sz="2000" b="1" dirty="0">
                <a:latin typeface="Arial" charset="0"/>
              </a:rPr>
              <a:t>{ float </a:t>
            </a:r>
            <a:r>
              <a:rPr lang="en-US" altLang="zh-CN" sz="2000" b="1" dirty="0" err="1">
                <a:latin typeface="Arial" charset="0"/>
              </a:rPr>
              <a:t>a,b,c,s,area</a:t>
            </a:r>
            <a:r>
              <a:rPr lang="en-US" altLang="zh-CN" sz="2000" b="1" dirty="0">
                <a:latin typeface="Arial" charset="0"/>
              </a:rPr>
              <a:t>;</a:t>
            </a:r>
          </a:p>
          <a:p>
            <a:r>
              <a:rPr lang="en-US" altLang="zh-CN" sz="2000" b="1" dirty="0">
                <a:latin typeface="Arial" charset="0"/>
              </a:rPr>
              <a:t>  </a:t>
            </a:r>
            <a:r>
              <a:rPr lang="en-US" altLang="zh-CN" sz="2000" b="1" dirty="0" err="1">
                <a:latin typeface="Arial" charset="0"/>
              </a:rPr>
              <a:t>scanf</a:t>
            </a:r>
            <a:r>
              <a:rPr lang="en-US" altLang="zh-CN" sz="2000" b="1" dirty="0">
                <a:latin typeface="Arial" charset="0"/>
              </a:rPr>
              <a:t>("%</a:t>
            </a:r>
            <a:r>
              <a:rPr lang="en-US" altLang="zh-CN" sz="2000" b="1" dirty="0" err="1">
                <a:latin typeface="Arial" charset="0"/>
              </a:rPr>
              <a:t>f%f%f",&amp;a,&amp;b,&amp;c</a:t>
            </a:r>
            <a:r>
              <a:rPr lang="en-US" altLang="zh-CN" sz="2000" b="1" dirty="0">
                <a:latin typeface="Arial" charset="0"/>
              </a:rPr>
              <a:t>);</a:t>
            </a:r>
          </a:p>
          <a:p>
            <a:r>
              <a:rPr lang="en-US" altLang="zh-CN" sz="2000" b="1" dirty="0">
                <a:latin typeface="Arial" charset="0"/>
              </a:rPr>
              <a:t>  s=(</a:t>
            </a:r>
            <a:r>
              <a:rPr lang="en-US" altLang="zh-CN" sz="2000" b="1" dirty="0" err="1">
                <a:latin typeface="Arial" charset="0"/>
              </a:rPr>
              <a:t>a+b+c</a:t>
            </a:r>
            <a:r>
              <a:rPr lang="en-US" altLang="zh-CN" sz="2000" b="1" dirty="0">
                <a:latin typeface="Arial" charset="0"/>
              </a:rPr>
              <a:t>)/2;</a:t>
            </a:r>
          </a:p>
          <a:p>
            <a:r>
              <a:rPr lang="en-US" altLang="zh-CN" sz="2000" b="1" dirty="0">
                <a:latin typeface="Arial" charset="0"/>
              </a:rPr>
              <a:t>  area = </a:t>
            </a:r>
            <a:r>
              <a:rPr lang="en-US" altLang="zh-CN" sz="2000" b="1" dirty="0" err="1">
                <a:latin typeface="Arial" charset="0"/>
              </a:rPr>
              <a:t>sqrt</a:t>
            </a:r>
            <a:r>
              <a:rPr lang="en-US" altLang="zh-CN" sz="2000" b="1" dirty="0">
                <a:latin typeface="Arial" charset="0"/>
              </a:rPr>
              <a:t>(s*(s-a)*(s-b)*(s-c));</a:t>
            </a:r>
          </a:p>
          <a:p>
            <a:r>
              <a:rPr lang="en-US" altLang="zh-CN" sz="2000" b="1" dirty="0">
                <a:latin typeface="Arial" charset="0"/>
              </a:rPr>
              <a:t>  </a:t>
            </a:r>
            <a:r>
              <a:rPr lang="en-US" altLang="zh-CN" sz="2000" b="1" dirty="0" err="1">
                <a:latin typeface="Arial" charset="0"/>
              </a:rPr>
              <a:t>printf</a:t>
            </a:r>
            <a:r>
              <a:rPr lang="en-US" altLang="zh-CN" sz="2000" b="1" dirty="0">
                <a:latin typeface="Arial" charset="0"/>
              </a:rPr>
              <a:t>("a=%</a:t>
            </a:r>
            <a:r>
              <a:rPr lang="en-US" altLang="zh-CN" sz="2000" b="1" dirty="0" err="1">
                <a:latin typeface="Arial" charset="0"/>
              </a:rPr>
              <a:t>f,b</a:t>
            </a:r>
            <a:r>
              <a:rPr lang="en-US" altLang="zh-CN" sz="2000" b="1" dirty="0">
                <a:latin typeface="Arial" charset="0"/>
              </a:rPr>
              <a:t>=%</a:t>
            </a:r>
            <a:r>
              <a:rPr lang="en-US" altLang="zh-CN" sz="2000" b="1" dirty="0" err="1">
                <a:latin typeface="Arial" charset="0"/>
              </a:rPr>
              <a:t>f,c</a:t>
            </a:r>
            <a:r>
              <a:rPr lang="en-US" altLang="zh-CN" sz="2000" b="1" dirty="0">
                <a:latin typeface="Arial" charset="0"/>
              </a:rPr>
              <a:t>=%f\</a:t>
            </a:r>
            <a:r>
              <a:rPr lang="en-US" altLang="zh-CN" sz="2000" b="1" dirty="0" err="1">
                <a:latin typeface="Arial" charset="0"/>
              </a:rPr>
              <a:t>n",a,b,c</a:t>
            </a:r>
            <a:r>
              <a:rPr lang="en-US" altLang="zh-CN" sz="2000" b="1" dirty="0">
                <a:latin typeface="Arial" charset="0"/>
              </a:rPr>
              <a:t>);</a:t>
            </a:r>
          </a:p>
          <a:p>
            <a:r>
              <a:rPr lang="en-US" altLang="zh-CN" sz="2000" b="1" dirty="0">
                <a:latin typeface="Arial" charset="0"/>
              </a:rPr>
              <a:t>  </a:t>
            </a:r>
            <a:r>
              <a:rPr lang="en-US" altLang="zh-CN" sz="2000" b="1" dirty="0" err="1">
                <a:latin typeface="Arial" charset="0"/>
              </a:rPr>
              <a:t>printf</a:t>
            </a:r>
            <a:r>
              <a:rPr lang="en-US" altLang="zh-CN" sz="2000" b="1" dirty="0">
                <a:latin typeface="Arial" charset="0"/>
              </a:rPr>
              <a:t>("area=%f\</a:t>
            </a:r>
            <a:r>
              <a:rPr lang="en-US" altLang="zh-CN" sz="2000" b="1" dirty="0" err="1">
                <a:latin typeface="Arial" charset="0"/>
              </a:rPr>
              <a:t>n",area</a:t>
            </a:r>
            <a:r>
              <a:rPr lang="en-US" altLang="zh-CN" sz="2000" b="1" dirty="0">
                <a:latin typeface="Arial" charset="0"/>
              </a:rPr>
              <a:t>);</a:t>
            </a:r>
          </a:p>
          <a:p>
            <a:r>
              <a:rPr lang="en-US" altLang="zh-CN" sz="2000" b="1" dirty="0">
                <a:latin typeface="Arial" charset="0"/>
              </a:rPr>
              <a:t>} </a:t>
            </a:r>
          </a:p>
        </p:txBody>
      </p:sp>
      <p:pic>
        <p:nvPicPr>
          <p:cNvPr id="41995" name="Picture 11"/>
          <p:cNvPicPr>
            <a:picLocks noChangeAspect="1" noChangeArrowheads="1"/>
          </p:cNvPicPr>
          <p:nvPr/>
        </p:nvPicPr>
        <p:blipFill>
          <a:blip r:embed="rId5" cstate="print"/>
          <a:srcRect/>
          <a:stretch>
            <a:fillRect/>
          </a:stretch>
        </p:blipFill>
        <p:spPr bwMode="auto">
          <a:xfrm>
            <a:off x="5867400" y="5486400"/>
            <a:ext cx="2895600" cy="83026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zh-CN"/>
              <a:t>3.8  </a:t>
            </a:r>
            <a:r>
              <a:rPr lang="zh-CN" altLang="en-US"/>
              <a:t>案例：求一元二次方程的根 </a:t>
            </a:r>
          </a:p>
        </p:txBody>
      </p:sp>
      <p:sp>
        <p:nvSpPr>
          <p:cNvPr id="43011" name="Rectangle 3"/>
          <p:cNvSpPr>
            <a:spLocks noGrp="1" noChangeArrowheads="1"/>
          </p:cNvSpPr>
          <p:nvPr>
            <p:ph sz="quarter" idx="1"/>
          </p:nvPr>
        </p:nvSpPr>
        <p:spPr>
          <a:xfrm>
            <a:off x="381000" y="1600200"/>
            <a:ext cx="8534400" cy="1457325"/>
          </a:xfrm>
        </p:spPr>
        <p:txBody>
          <a:bodyPr/>
          <a:lstStyle/>
          <a:p>
            <a:pPr>
              <a:lnSpc>
                <a:spcPct val="90000"/>
              </a:lnSpc>
              <a:buFontTx/>
              <a:buNone/>
            </a:pPr>
            <a:r>
              <a:rPr lang="en-US" altLang="zh-CN" sz="1900">
                <a:ea typeface="宋体" pitchFamily="2" charset="-122"/>
              </a:rPr>
              <a:t>【</a:t>
            </a:r>
            <a:r>
              <a:rPr lang="zh-CN" altLang="en-US" sz="1900">
                <a:ea typeface="宋体" pitchFamily="2" charset="-122"/>
              </a:rPr>
              <a:t>例</a:t>
            </a:r>
            <a:r>
              <a:rPr lang="en-US" altLang="zh-CN" sz="1900">
                <a:ea typeface="宋体" pitchFamily="2" charset="-122"/>
              </a:rPr>
              <a:t>3-12】</a:t>
            </a:r>
            <a:r>
              <a:rPr lang="zh-CN" altLang="en-US" sz="1900">
                <a:ea typeface="宋体" pitchFamily="2" charset="-122"/>
              </a:rPr>
              <a:t>设计程序计算方程的解。其中</a:t>
            </a:r>
            <a:r>
              <a:rPr lang="en-US" altLang="zh-CN" sz="1900">
                <a:ea typeface="宋体" pitchFamily="2" charset="-122"/>
              </a:rPr>
              <a:t>a</a:t>
            </a:r>
            <a:r>
              <a:rPr lang="zh-CN" altLang="en-US" sz="1900">
                <a:ea typeface="宋体" pitchFamily="2" charset="-122"/>
              </a:rPr>
              <a:t>、</a:t>
            </a:r>
            <a:r>
              <a:rPr lang="en-US" altLang="zh-CN" sz="1900">
                <a:ea typeface="宋体" pitchFamily="2" charset="-122"/>
              </a:rPr>
              <a:t>b</a:t>
            </a:r>
            <a:r>
              <a:rPr lang="zh-CN" altLang="en-US" sz="1900">
                <a:ea typeface="宋体" pitchFamily="2" charset="-122"/>
              </a:rPr>
              <a:t>、</a:t>
            </a:r>
            <a:r>
              <a:rPr lang="en-US" altLang="zh-CN" sz="1900">
                <a:ea typeface="宋体" pitchFamily="2" charset="-122"/>
              </a:rPr>
              <a:t>c</a:t>
            </a:r>
            <a:r>
              <a:rPr lang="zh-CN" altLang="en-US" sz="1900">
                <a:ea typeface="宋体" pitchFamily="2" charset="-122"/>
              </a:rPr>
              <a:t>用</a:t>
            </a:r>
            <a:r>
              <a:rPr lang="en-US" altLang="zh-CN" sz="1900">
                <a:ea typeface="宋体" pitchFamily="2" charset="-122"/>
              </a:rPr>
              <a:t>scanf</a:t>
            </a:r>
            <a:r>
              <a:rPr lang="zh-CN" altLang="en-US" sz="1900">
                <a:ea typeface="宋体" pitchFamily="2" charset="-122"/>
              </a:rPr>
              <a:t>函数输入</a:t>
            </a:r>
            <a:r>
              <a:rPr lang="en-US" altLang="zh-CN" sz="1900">
                <a:ea typeface="宋体" pitchFamily="2" charset="-122"/>
              </a:rPr>
              <a:t>(</a:t>
            </a:r>
            <a:r>
              <a:rPr lang="zh-CN" altLang="en-US" sz="1900">
                <a:ea typeface="宋体" pitchFamily="2" charset="-122"/>
              </a:rPr>
              <a:t>设为</a:t>
            </a:r>
            <a:r>
              <a:rPr lang="en-US" altLang="zh-CN" sz="1900">
                <a:ea typeface="宋体" pitchFamily="2" charset="-122"/>
              </a:rPr>
              <a:t>2</a:t>
            </a:r>
            <a:r>
              <a:rPr lang="zh-CN" altLang="en-US" sz="1900">
                <a:ea typeface="宋体" pitchFamily="2" charset="-122"/>
              </a:rPr>
              <a:t>、</a:t>
            </a:r>
            <a:r>
              <a:rPr lang="en-US" altLang="zh-CN" sz="1900">
                <a:ea typeface="宋体" pitchFamily="2" charset="-122"/>
              </a:rPr>
              <a:t>3</a:t>
            </a:r>
            <a:r>
              <a:rPr lang="zh-CN" altLang="en-US" sz="1900">
                <a:ea typeface="宋体" pitchFamily="2" charset="-122"/>
              </a:rPr>
              <a:t>、</a:t>
            </a:r>
            <a:r>
              <a:rPr lang="en-US" altLang="zh-CN" sz="1900">
                <a:ea typeface="宋体" pitchFamily="2" charset="-122"/>
              </a:rPr>
              <a:t>1</a:t>
            </a:r>
            <a:r>
              <a:rPr lang="en-US" altLang="zh-CN" sz="2000">
                <a:ea typeface="宋体" pitchFamily="2" charset="-122"/>
              </a:rPr>
              <a:t> )</a:t>
            </a:r>
          </a:p>
          <a:p>
            <a:pPr>
              <a:lnSpc>
                <a:spcPct val="90000"/>
              </a:lnSpc>
              <a:buFontTx/>
              <a:buNone/>
            </a:pPr>
            <a:r>
              <a:rPr lang="en-US" altLang="zh-CN" sz="2000">
                <a:ea typeface="宋体" pitchFamily="2" charset="-122"/>
              </a:rPr>
              <a:t>【</a:t>
            </a:r>
            <a:r>
              <a:rPr lang="zh-CN" altLang="en-US" sz="2000">
                <a:ea typeface="宋体" pitchFamily="2" charset="-122"/>
              </a:rPr>
              <a:t>分析</a:t>
            </a:r>
            <a:r>
              <a:rPr lang="en-US" altLang="zh-CN" sz="2000">
                <a:ea typeface="宋体" pitchFamily="2" charset="-122"/>
              </a:rPr>
              <a:t>】</a:t>
            </a:r>
            <a:r>
              <a:rPr lang="zh-CN" altLang="en-US" sz="2000">
                <a:ea typeface="宋体" pitchFamily="2" charset="-122"/>
              </a:rPr>
              <a:t>由数学知识可知：求</a:t>
            </a:r>
            <a:r>
              <a:rPr lang="en-US" altLang="zh-CN" sz="2000">
                <a:ea typeface="宋体" pitchFamily="2" charset="-122"/>
              </a:rPr>
              <a:t>ax</a:t>
            </a:r>
            <a:r>
              <a:rPr lang="en-US" altLang="zh-CN" sz="2000" baseline="30000">
                <a:ea typeface="宋体" pitchFamily="2" charset="-122"/>
              </a:rPr>
              <a:t>2</a:t>
            </a:r>
            <a:r>
              <a:rPr lang="en-US" altLang="zh-CN" sz="2000">
                <a:ea typeface="宋体" pitchFamily="2" charset="-122"/>
              </a:rPr>
              <a:t>+bx+c=0</a:t>
            </a:r>
            <a:r>
              <a:rPr lang="zh-CN" altLang="en-US" sz="2000">
                <a:ea typeface="宋体" pitchFamily="2" charset="-122"/>
              </a:rPr>
              <a:t>的根可用求根公式。即当</a:t>
            </a:r>
            <a:r>
              <a:rPr lang="en-US" altLang="zh-CN" sz="2000">
                <a:ea typeface="宋体" pitchFamily="2" charset="-122"/>
              </a:rPr>
              <a:t>b</a:t>
            </a:r>
            <a:r>
              <a:rPr lang="en-US" altLang="zh-CN" sz="2000" baseline="30000">
                <a:ea typeface="宋体" pitchFamily="2" charset="-122"/>
              </a:rPr>
              <a:t>2</a:t>
            </a:r>
            <a:r>
              <a:rPr lang="en-US" altLang="zh-CN" sz="2000">
                <a:ea typeface="宋体" pitchFamily="2" charset="-122"/>
              </a:rPr>
              <a:t>-4ac≥0</a:t>
            </a:r>
            <a:r>
              <a:rPr lang="zh-CN" altLang="en-US" sz="2000">
                <a:ea typeface="宋体" pitchFamily="2" charset="-122"/>
              </a:rPr>
              <a:t>时，方程的两个根可用如下公式进行求解： </a:t>
            </a:r>
          </a:p>
        </p:txBody>
      </p:sp>
      <p:sp>
        <p:nvSpPr>
          <p:cNvPr id="43013" name="Rectangle 5"/>
          <p:cNvSpPr>
            <a:spLocks noChangeArrowheads="1"/>
          </p:cNvSpPr>
          <p:nvPr/>
        </p:nvSpPr>
        <p:spPr bwMode="auto">
          <a:xfrm>
            <a:off x="0" y="32242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43012" name="Object 4"/>
          <p:cNvGraphicFramePr>
            <a:graphicFrameLocks noChangeAspect="1"/>
          </p:cNvGraphicFramePr>
          <p:nvPr/>
        </p:nvGraphicFramePr>
        <p:xfrm>
          <a:off x="5181600" y="3124200"/>
          <a:ext cx="2438400" cy="819150"/>
        </p:xfrm>
        <a:graphic>
          <a:graphicData uri="http://schemas.openxmlformats.org/presentationml/2006/ole">
            <p:oleObj spid="_x0000_s43012" r:id="rId3" imgW="1218671" imgH="406224" progId="">
              <p:embed/>
            </p:oleObj>
          </a:graphicData>
        </a:graphic>
      </p:graphicFrame>
      <p:sp>
        <p:nvSpPr>
          <p:cNvPr id="43014" name="Rectangle 6"/>
          <p:cNvSpPr>
            <a:spLocks noChangeArrowheads="1"/>
          </p:cNvSpPr>
          <p:nvPr/>
        </p:nvSpPr>
        <p:spPr bwMode="auto">
          <a:xfrm>
            <a:off x="533400" y="2803525"/>
            <a:ext cx="5181600" cy="3749675"/>
          </a:xfrm>
          <a:prstGeom prst="rect">
            <a:avLst/>
          </a:prstGeom>
          <a:noFill/>
          <a:ln w="9525">
            <a:noFill/>
            <a:miter lim="800000"/>
            <a:headEnd/>
            <a:tailEnd/>
          </a:ln>
          <a:effectLst/>
        </p:spPr>
        <p:txBody>
          <a:bodyPr anchor="ctr">
            <a:spAutoFit/>
          </a:bodyPr>
          <a:lstStyle/>
          <a:p>
            <a:r>
              <a:rPr lang="en-US" altLang="zh-CN" sz="2000" b="1">
                <a:latin typeface="Arial" charset="0"/>
              </a:rPr>
              <a:t>#include &lt;stdio.h&gt;</a:t>
            </a:r>
          </a:p>
          <a:p>
            <a:r>
              <a:rPr lang="en-US" altLang="zh-CN" sz="2000" b="1">
                <a:latin typeface="Arial" charset="0"/>
              </a:rPr>
              <a:t>#include &lt;math.h&gt;</a:t>
            </a:r>
          </a:p>
          <a:p>
            <a:r>
              <a:rPr lang="en-US" altLang="zh-CN" sz="2000" b="1">
                <a:latin typeface="Arial" charset="0"/>
              </a:rPr>
              <a:t>void main()</a:t>
            </a:r>
          </a:p>
          <a:p>
            <a:r>
              <a:rPr lang="en-US" altLang="zh-CN" sz="2000" b="1">
                <a:latin typeface="Arial" charset="0"/>
              </a:rPr>
              <a:t>{ </a:t>
            </a:r>
          </a:p>
          <a:p>
            <a:r>
              <a:rPr lang="en-US" altLang="zh-CN" sz="2000" b="1">
                <a:latin typeface="Arial" charset="0"/>
              </a:rPr>
              <a:t>  float a,b,c,d,x1,x2;</a:t>
            </a:r>
          </a:p>
          <a:p>
            <a:r>
              <a:rPr lang="en-US" altLang="zh-CN" sz="2000" b="1">
                <a:latin typeface="Arial" charset="0"/>
              </a:rPr>
              <a:t>  printf("Please input a,b,c:");</a:t>
            </a:r>
          </a:p>
          <a:p>
            <a:r>
              <a:rPr lang="en-US" altLang="zh-CN" sz="2000" b="1">
                <a:latin typeface="Arial" charset="0"/>
              </a:rPr>
              <a:t>  scanf("%f,%f,%f",&amp;a,&amp;b,&amp;c);</a:t>
            </a:r>
          </a:p>
          <a:p>
            <a:r>
              <a:rPr lang="en-US" altLang="zh-CN" sz="2000" b="1">
                <a:latin typeface="Arial" charset="0"/>
              </a:rPr>
              <a:t>  d = sqrt(b*b - 4*a*c);</a:t>
            </a:r>
          </a:p>
          <a:p>
            <a:r>
              <a:rPr lang="en-US" altLang="zh-CN" sz="2000" b="1">
                <a:latin typeface="Arial" charset="0"/>
              </a:rPr>
              <a:t>  x1=(-b+d)/(2*a);</a:t>
            </a:r>
          </a:p>
          <a:p>
            <a:r>
              <a:rPr lang="en-US" altLang="zh-CN" sz="2000" b="1">
                <a:latin typeface="Arial" charset="0"/>
              </a:rPr>
              <a:t>  x2=(-b-d)/(2*a);</a:t>
            </a:r>
          </a:p>
          <a:p>
            <a:r>
              <a:rPr lang="en-US" altLang="zh-CN" sz="2000" b="1">
                <a:latin typeface="Arial" charset="0"/>
              </a:rPr>
              <a:t>  printf("x1=%f,   x2=%f\n",x1,x2);</a:t>
            </a:r>
          </a:p>
          <a:p>
            <a:r>
              <a:rPr lang="en-US" altLang="zh-CN" sz="2000" b="1">
                <a:latin typeface="Arial" charset="0"/>
              </a:rPr>
              <a:t>} </a:t>
            </a:r>
          </a:p>
        </p:txBody>
      </p:sp>
      <p:pic>
        <p:nvPicPr>
          <p:cNvPr id="43016" name="Picture 8"/>
          <p:cNvPicPr>
            <a:picLocks noChangeAspect="1" noChangeArrowheads="1"/>
          </p:cNvPicPr>
          <p:nvPr/>
        </p:nvPicPr>
        <p:blipFill>
          <a:blip r:embed="rId4" cstate="print"/>
          <a:srcRect/>
          <a:stretch>
            <a:fillRect/>
          </a:stretch>
        </p:blipFill>
        <p:spPr bwMode="auto">
          <a:xfrm>
            <a:off x="4953000" y="5410200"/>
            <a:ext cx="3581400" cy="917575"/>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3.1  C</a:t>
            </a:r>
            <a:r>
              <a:rPr lang="zh-CN" altLang="en-US"/>
              <a:t>语言语句</a:t>
            </a:r>
          </a:p>
        </p:txBody>
      </p:sp>
      <p:sp>
        <p:nvSpPr>
          <p:cNvPr id="8195" name="Rectangle 3"/>
          <p:cNvSpPr>
            <a:spLocks noGrp="1" noChangeArrowheads="1"/>
          </p:cNvSpPr>
          <p:nvPr>
            <p:ph sz="quarter" idx="1"/>
          </p:nvPr>
        </p:nvSpPr>
        <p:spPr>
          <a:xfrm>
            <a:off x="381000" y="1600200"/>
            <a:ext cx="8534400" cy="4111625"/>
          </a:xfrm>
        </p:spPr>
        <p:txBody>
          <a:bodyPr/>
          <a:lstStyle/>
          <a:p>
            <a:r>
              <a:rPr lang="zh-CN" altLang="en-US">
                <a:ea typeface="宋体" pitchFamily="2" charset="-122"/>
              </a:rPr>
              <a:t>控制语句 </a:t>
            </a:r>
          </a:p>
          <a:p>
            <a:pPr lvl="1"/>
            <a:r>
              <a:rPr lang="zh-CN" altLang="en-US" sz="2400">
                <a:ea typeface="宋体" pitchFamily="2" charset="-122"/>
              </a:rPr>
              <a:t>控制语句用于完成一定的控制功能，以实现程序的结构化。 </a:t>
            </a:r>
          </a:p>
          <a:p>
            <a:pPr lvl="1"/>
            <a:r>
              <a:rPr lang="en-US" altLang="zh-CN" sz="2400">
                <a:ea typeface="宋体" pitchFamily="2" charset="-122"/>
              </a:rPr>
              <a:t>C</a:t>
            </a:r>
            <a:r>
              <a:rPr lang="zh-CN" altLang="en-US" sz="2400">
                <a:ea typeface="宋体" pitchFamily="2" charset="-122"/>
              </a:rPr>
              <a:t>语言有</a:t>
            </a:r>
            <a:r>
              <a:rPr lang="en-US" altLang="zh-CN" sz="2400">
                <a:ea typeface="宋体" pitchFamily="2" charset="-122"/>
              </a:rPr>
              <a:t>9</a:t>
            </a:r>
            <a:r>
              <a:rPr lang="zh-CN" altLang="en-US" sz="2400">
                <a:ea typeface="宋体" pitchFamily="2" charset="-122"/>
              </a:rPr>
              <a:t>种控制语句，可分为以下</a:t>
            </a:r>
            <a:r>
              <a:rPr lang="en-US" altLang="zh-CN" sz="2400">
                <a:ea typeface="宋体" pitchFamily="2" charset="-122"/>
              </a:rPr>
              <a:t>3</a:t>
            </a:r>
            <a:r>
              <a:rPr lang="zh-CN" altLang="en-US" sz="2400">
                <a:ea typeface="宋体" pitchFamily="2" charset="-122"/>
              </a:rPr>
              <a:t>类： </a:t>
            </a:r>
          </a:p>
          <a:p>
            <a:pPr lvl="2"/>
            <a:r>
              <a:rPr lang="zh-CN" altLang="en-US" sz="2400">
                <a:ea typeface="宋体" pitchFamily="2" charset="-122"/>
              </a:rPr>
              <a:t>条件判断语句：</a:t>
            </a:r>
            <a:r>
              <a:rPr lang="en-US" altLang="zh-CN" sz="2400">
                <a:solidFill>
                  <a:srgbClr val="FF0000"/>
                </a:solidFill>
                <a:ea typeface="宋体" pitchFamily="2" charset="-122"/>
              </a:rPr>
              <a:t>if</a:t>
            </a:r>
            <a:r>
              <a:rPr lang="zh-CN" altLang="en-US" sz="2400">
                <a:ea typeface="宋体" pitchFamily="2" charset="-122"/>
              </a:rPr>
              <a:t>语句、</a:t>
            </a:r>
            <a:r>
              <a:rPr lang="en-US" altLang="zh-CN" sz="2400">
                <a:solidFill>
                  <a:srgbClr val="FF0000"/>
                </a:solidFill>
                <a:ea typeface="宋体" pitchFamily="2" charset="-122"/>
              </a:rPr>
              <a:t>switch</a:t>
            </a:r>
            <a:r>
              <a:rPr lang="zh-CN" altLang="en-US" sz="2400">
                <a:ea typeface="宋体" pitchFamily="2" charset="-122"/>
              </a:rPr>
              <a:t>语句。</a:t>
            </a:r>
          </a:p>
          <a:p>
            <a:pPr lvl="2"/>
            <a:r>
              <a:rPr lang="zh-CN" altLang="en-US" sz="2400">
                <a:ea typeface="宋体" pitchFamily="2" charset="-122"/>
              </a:rPr>
              <a:t>转向语句：</a:t>
            </a:r>
            <a:r>
              <a:rPr lang="en-US" altLang="zh-CN" sz="2400">
                <a:solidFill>
                  <a:srgbClr val="FF0000"/>
                </a:solidFill>
                <a:ea typeface="宋体" pitchFamily="2" charset="-122"/>
              </a:rPr>
              <a:t>break</a:t>
            </a:r>
            <a:r>
              <a:rPr lang="zh-CN" altLang="en-US" sz="2400">
                <a:ea typeface="宋体" pitchFamily="2" charset="-122"/>
              </a:rPr>
              <a:t>语句、</a:t>
            </a:r>
            <a:r>
              <a:rPr lang="en-US" altLang="zh-CN" sz="2400">
                <a:solidFill>
                  <a:srgbClr val="FF0000"/>
                </a:solidFill>
                <a:ea typeface="宋体" pitchFamily="2" charset="-122"/>
              </a:rPr>
              <a:t>continue</a:t>
            </a:r>
            <a:r>
              <a:rPr lang="zh-CN" altLang="en-US" sz="2400">
                <a:ea typeface="宋体" pitchFamily="2" charset="-122"/>
              </a:rPr>
              <a:t>语句、</a:t>
            </a:r>
            <a:r>
              <a:rPr lang="en-US" altLang="zh-CN" sz="2400">
                <a:solidFill>
                  <a:srgbClr val="FF0000"/>
                </a:solidFill>
                <a:ea typeface="宋体" pitchFamily="2" charset="-122"/>
              </a:rPr>
              <a:t>goto</a:t>
            </a:r>
            <a:r>
              <a:rPr lang="zh-CN" altLang="en-US" sz="2400">
                <a:ea typeface="宋体" pitchFamily="2" charset="-122"/>
              </a:rPr>
              <a:t>语句、</a:t>
            </a:r>
            <a:r>
              <a:rPr lang="en-US" altLang="zh-CN" sz="2400">
                <a:solidFill>
                  <a:srgbClr val="FF0000"/>
                </a:solidFill>
                <a:ea typeface="宋体" pitchFamily="2" charset="-122"/>
              </a:rPr>
              <a:t>return</a:t>
            </a:r>
            <a:r>
              <a:rPr lang="zh-CN" altLang="en-US" sz="2400">
                <a:ea typeface="宋体" pitchFamily="2" charset="-122"/>
              </a:rPr>
              <a:t>语句。</a:t>
            </a:r>
          </a:p>
          <a:p>
            <a:pPr lvl="2"/>
            <a:r>
              <a:rPr lang="zh-CN" altLang="en-US" sz="2400">
                <a:ea typeface="宋体" pitchFamily="2" charset="-122"/>
              </a:rPr>
              <a:t>循环语句：</a:t>
            </a:r>
            <a:r>
              <a:rPr lang="en-US" altLang="zh-CN" sz="2400">
                <a:solidFill>
                  <a:srgbClr val="FF0000"/>
                </a:solidFill>
                <a:ea typeface="宋体" pitchFamily="2" charset="-122"/>
              </a:rPr>
              <a:t>for</a:t>
            </a:r>
            <a:r>
              <a:rPr lang="zh-CN" altLang="en-US" sz="2400">
                <a:ea typeface="宋体" pitchFamily="2" charset="-122"/>
              </a:rPr>
              <a:t>语句、</a:t>
            </a:r>
            <a:r>
              <a:rPr lang="en-US" altLang="zh-CN" sz="2400">
                <a:solidFill>
                  <a:srgbClr val="FF0000"/>
                </a:solidFill>
                <a:ea typeface="宋体" pitchFamily="2" charset="-122"/>
              </a:rPr>
              <a:t>while</a:t>
            </a:r>
            <a:r>
              <a:rPr lang="zh-CN" altLang="en-US" sz="2400">
                <a:ea typeface="宋体" pitchFamily="2" charset="-122"/>
              </a:rPr>
              <a:t>语句、</a:t>
            </a:r>
            <a:r>
              <a:rPr lang="en-US" altLang="zh-CN" sz="2400">
                <a:solidFill>
                  <a:srgbClr val="FF0000"/>
                </a:solidFill>
                <a:ea typeface="宋体" pitchFamily="2" charset="-122"/>
              </a:rPr>
              <a:t>do-while</a:t>
            </a:r>
            <a:r>
              <a:rPr lang="zh-CN" altLang="en-US" sz="2400">
                <a:ea typeface="宋体" pitchFamily="2" charset="-122"/>
              </a:rPr>
              <a:t>语句。 </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zh-CN"/>
              <a:t>3.9  </a:t>
            </a:r>
            <a:r>
              <a:rPr lang="zh-CN" altLang="en-US"/>
              <a:t>案例：相同的</a:t>
            </a:r>
            <a:r>
              <a:rPr lang="en-US" altLang="zh-CN"/>
              <a:t>++</a:t>
            </a:r>
            <a:r>
              <a:rPr lang="zh-CN" altLang="en-US"/>
              <a:t>运算，不一样的结果 </a:t>
            </a:r>
          </a:p>
        </p:txBody>
      </p:sp>
      <p:sp>
        <p:nvSpPr>
          <p:cNvPr id="44035" name="Rectangle 3"/>
          <p:cNvSpPr>
            <a:spLocks noGrp="1" noChangeArrowheads="1"/>
          </p:cNvSpPr>
          <p:nvPr>
            <p:ph sz="quarter" idx="1"/>
          </p:nvPr>
        </p:nvSpPr>
        <p:spPr>
          <a:xfrm>
            <a:off x="457200" y="1600200"/>
            <a:ext cx="8077200" cy="5029200"/>
          </a:xfrm>
        </p:spPr>
        <p:txBody>
          <a:bodyPr/>
          <a:lstStyle/>
          <a:p>
            <a:pPr>
              <a:buFontTx/>
              <a:buNone/>
            </a:pPr>
            <a:r>
              <a:rPr lang="en-US" altLang="zh-CN" sz="2400" dirty="0">
                <a:ea typeface="宋体" pitchFamily="2" charset="-122"/>
              </a:rPr>
              <a:t>#include &lt;</a:t>
            </a:r>
            <a:r>
              <a:rPr lang="en-US" altLang="zh-CN" sz="2400" dirty="0" err="1">
                <a:ea typeface="宋体" pitchFamily="2" charset="-122"/>
              </a:rPr>
              <a:t>stdio.h</a:t>
            </a:r>
            <a:r>
              <a:rPr lang="en-US" altLang="zh-CN" sz="2400" dirty="0">
                <a:ea typeface="宋体" pitchFamily="2" charset="-122"/>
              </a:rPr>
              <a:t>&gt;</a:t>
            </a:r>
          </a:p>
          <a:p>
            <a:pPr>
              <a:buFontTx/>
              <a:buNone/>
            </a:pPr>
            <a:r>
              <a:rPr lang="en-US" altLang="zh-CN" sz="2400" dirty="0">
                <a:ea typeface="宋体" pitchFamily="2" charset="-122"/>
              </a:rPr>
              <a:t>void main()</a:t>
            </a:r>
          </a:p>
          <a:p>
            <a:pPr>
              <a:buFontTx/>
              <a:buNone/>
            </a:pPr>
            <a:r>
              <a:rPr lang="en-US" altLang="zh-CN" sz="2400" dirty="0">
                <a:ea typeface="宋体" pitchFamily="2" charset="-122"/>
              </a:rPr>
              <a:t>{	</a:t>
            </a:r>
            <a:r>
              <a:rPr lang="en-US" altLang="zh-CN" sz="2400" dirty="0" err="1">
                <a:ea typeface="宋体" pitchFamily="2" charset="-122"/>
              </a:rPr>
              <a:t>int</a:t>
            </a:r>
            <a:r>
              <a:rPr lang="en-US" altLang="zh-CN" sz="2400" dirty="0">
                <a:ea typeface="宋体" pitchFamily="2" charset="-122"/>
              </a:rPr>
              <a:t> </a:t>
            </a:r>
            <a:r>
              <a:rPr lang="en-US" altLang="zh-CN" sz="2400" dirty="0" err="1">
                <a:ea typeface="宋体" pitchFamily="2" charset="-122"/>
              </a:rPr>
              <a:t>i,j</a:t>
            </a:r>
            <a:r>
              <a:rPr lang="en-US" altLang="zh-CN" sz="2400" dirty="0">
                <a:ea typeface="宋体" pitchFamily="2" charset="-122"/>
              </a:rPr>
              <a:t>;</a:t>
            </a:r>
          </a:p>
          <a:p>
            <a:pPr>
              <a:buFontTx/>
              <a:buNone/>
            </a:pPr>
            <a:r>
              <a:rPr lang="en-US" altLang="zh-CN" sz="2400" dirty="0">
                <a:ea typeface="宋体" pitchFamily="2" charset="-122"/>
              </a:rPr>
              <a:t>	</a:t>
            </a:r>
            <a:r>
              <a:rPr lang="en-US" altLang="zh-CN" sz="2400" dirty="0" err="1">
                <a:ea typeface="宋体" pitchFamily="2" charset="-122"/>
              </a:rPr>
              <a:t>i</a:t>
            </a:r>
            <a:r>
              <a:rPr lang="en-US" altLang="zh-CN" sz="2400" dirty="0">
                <a:ea typeface="宋体" pitchFamily="2" charset="-122"/>
              </a:rPr>
              <a:t>=10;</a:t>
            </a:r>
          </a:p>
          <a:p>
            <a:pPr>
              <a:buFontTx/>
              <a:buNone/>
            </a:pPr>
            <a:r>
              <a:rPr lang="en-US" altLang="zh-CN" sz="2400" dirty="0">
                <a:ea typeface="宋体" pitchFamily="2" charset="-122"/>
              </a:rPr>
              <a:t>	</a:t>
            </a:r>
            <a:r>
              <a:rPr lang="en-US" altLang="zh-CN" sz="2400" dirty="0" err="1">
                <a:ea typeface="宋体" pitchFamily="2" charset="-122"/>
              </a:rPr>
              <a:t>printf</a:t>
            </a:r>
            <a:r>
              <a:rPr lang="en-US" altLang="zh-CN" sz="2400" b="0" dirty="0">
                <a:latin typeface="+mn-lt"/>
                <a:ea typeface="宋体" pitchFamily="2" charset="-122"/>
              </a:rPr>
              <a:t>("%</a:t>
            </a:r>
            <a:r>
              <a:rPr lang="en-US" altLang="zh-CN" sz="2400" b="0" dirty="0" err="1">
                <a:latin typeface="+mn-lt"/>
                <a:ea typeface="宋体" pitchFamily="2" charset="-122"/>
              </a:rPr>
              <a:t>d,%d,%d</a:t>
            </a:r>
            <a:r>
              <a:rPr lang="en-US" altLang="zh-CN" sz="2400" b="0" dirty="0">
                <a:latin typeface="+mn-lt"/>
                <a:ea typeface="宋体" pitchFamily="2" charset="-122"/>
              </a:rPr>
              <a:t>\</a:t>
            </a:r>
            <a:r>
              <a:rPr lang="en-US" altLang="zh-CN" sz="2400" b="0" dirty="0" err="1">
                <a:latin typeface="+mn-lt"/>
                <a:ea typeface="宋体" pitchFamily="2" charset="-122"/>
              </a:rPr>
              <a:t>n",i</a:t>
            </a:r>
            <a:r>
              <a:rPr lang="en-US" altLang="zh-CN" sz="2400" b="0" dirty="0">
                <a:latin typeface="+mn-lt"/>
                <a:ea typeface="宋体" pitchFamily="2" charset="-122"/>
              </a:rPr>
              <a:t>--,j=</a:t>
            </a:r>
            <a:r>
              <a:rPr lang="en-US" altLang="zh-CN" sz="2400" b="0" dirty="0" err="1">
                <a:latin typeface="+mn-lt"/>
                <a:ea typeface="宋体" pitchFamily="2" charset="-122"/>
              </a:rPr>
              <a:t>i</a:t>
            </a:r>
            <a:r>
              <a:rPr lang="en-US" altLang="zh-CN" sz="2400" b="0" dirty="0">
                <a:latin typeface="+mn-lt"/>
                <a:ea typeface="宋体" pitchFamily="2" charset="-122"/>
              </a:rPr>
              <a:t>++,j=++</a:t>
            </a:r>
            <a:r>
              <a:rPr lang="en-US" altLang="zh-CN" sz="2400" b="0" dirty="0" err="1">
                <a:latin typeface="+mn-lt"/>
                <a:ea typeface="宋体" pitchFamily="2" charset="-122"/>
              </a:rPr>
              <a:t>i</a:t>
            </a:r>
            <a:r>
              <a:rPr lang="en-US" altLang="zh-CN" sz="2400" b="0" dirty="0">
                <a:latin typeface="+mn-lt"/>
                <a:ea typeface="宋体" pitchFamily="2" charset="-122"/>
              </a:rPr>
              <a:t>);</a:t>
            </a:r>
          </a:p>
          <a:p>
            <a:pPr>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a:t>
            </a:r>
            <a:r>
              <a:rPr lang="en-US" altLang="zh-CN" sz="2400" b="0" dirty="0" err="1">
                <a:latin typeface="+mn-lt"/>
                <a:ea typeface="宋体" pitchFamily="2" charset="-122"/>
              </a:rPr>
              <a:t>d,%d</a:t>
            </a:r>
            <a:r>
              <a:rPr lang="en-US" altLang="zh-CN" sz="2400" b="0" dirty="0">
                <a:latin typeface="+mn-lt"/>
                <a:ea typeface="宋体" pitchFamily="2" charset="-122"/>
              </a:rPr>
              <a:t>\</a:t>
            </a:r>
            <a:r>
              <a:rPr lang="en-US" altLang="zh-CN" sz="2400" b="0" dirty="0" err="1">
                <a:latin typeface="+mn-lt"/>
                <a:ea typeface="宋体" pitchFamily="2" charset="-122"/>
              </a:rPr>
              <a:t>n",i,j</a:t>
            </a:r>
            <a:r>
              <a:rPr lang="en-US" altLang="zh-CN" sz="2400" b="0" dirty="0">
                <a:latin typeface="+mn-lt"/>
                <a:ea typeface="宋体" pitchFamily="2" charset="-122"/>
              </a:rPr>
              <a:t>);</a:t>
            </a:r>
          </a:p>
          <a:p>
            <a:pPr>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a:t>
            </a:r>
            <a:r>
              <a:rPr lang="en-US" altLang="zh-CN" sz="2400" b="0" dirty="0" err="1">
                <a:latin typeface="+mn-lt"/>
                <a:ea typeface="宋体" pitchFamily="2" charset="-122"/>
              </a:rPr>
              <a:t>d,%d</a:t>
            </a:r>
            <a:r>
              <a:rPr lang="en-US" altLang="zh-CN" sz="2400" b="0" dirty="0">
                <a:latin typeface="+mn-lt"/>
                <a:ea typeface="宋体" pitchFamily="2" charset="-122"/>
              </a:rPr>
              <a:t>\</a:t>
            </a:r>
            <a:r>
              <a:rPr lang="en-US" altLang="zh-CN" sz="2400" b="0" dirty="0" err="1">
                <a:latin typeface="+mn-lt"/>
                <a:ea typeface="宋体" pitchFamily="2" charset="-122"/>
              </a:rPr>
              <a:t>n",i+j,j</a:t>
            </a:r>
            <a:r>
              <a:rPr lang="en-US" altLang="zh-CN" sz="2400" b="0" dirty="0">
                <a:latin typeface="+mn-lt"/>
                <a:ea typeface="宋体" pitchFamily="2" charset="-122"/>
              </a:rPr>
              <a:t>++);</a:t>
            </a:r>
          </a:p>
          <a:p>
            <a:pPr>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a:t>
            </a:r>
            <a:r>
              <a:rPr lang="en-US" altLang="zh-CN" sz="2400" b="0" dirty="0" err="1">
                <a:latin typeface="+mn-lt"/>
                <a:ea typeface="宋体" pitchFamily="2" charset="-122"/>
              </a:rPr>
              <a:t>d,%d</a:t>
            </a:r>
            <a:r>
              <a:rPr lang="en-US" altLang="zh-CN" sz="2400" b="0" dirty="0">
                <a:latin typeface="+mn-lt"/>
                <a:ea typeface="宋体" pitchFamily="2" charset="-122"/>
              </a:rPr>
              <a:t>\</a:t>
            </a:r>
            <a:r>
              <a:rPr lang="en-US" altLang="zh-CN" sz="2400" b="0" dirty="0" err="1">
                <a:latin typeface="+mn-lt"/>
                <a:ea typeface="宋体" pitchFamily="2" charset="-122"/>
              </a:rPr>
              <a:t>n",i+j</a:t>
            </a:r>
            <a:r>
              <a:rPr lang="en-US" altLang="zh-CN" sz="2400" b="0" dirty="0">
                <a:latin typeface="+mn-lt"/>
                <a:ea typeface="宋体" pitchFamily="2" charset="-122"/>
              </a:rPr>
              <a:t>,++j);</a:t>
            </a:r>
          </a:p>
          <a:p>
            <a:pPr>
              <a:buFontTx/>
              <a:buNone/>
            </a:pPr>
            <a:r>
              <a:rPr lang="en-US" altLang="zh-CN" sz="2400" b="0" dirty="0">
                <a:latin typeface="+mn-lt"/>
                <a:ea typeface="宋体" pitchFamily="2" charset="-122"/>
              </a:rPr>
              <a:t>	</a:t>
            </a:r>
            <a:r>
              <a:rPr lang="en-US" altLang="zh-CN" sz="2400" b="0" dirty="0" err="1">
                <a:latin typeface="+mn-lt"/>
                <a:ea typeface="宋体" pitchFamily="2" charset="-122"/>
              </a:rPr>
              <a:t>printf</a:t>
            </a:r>
            <a:r>
              <a:rPr lang="en-US" altLang="zh-CN" sz="2400" b="0" dirty="0">
                <a:latin typeface="+mn-lt"/>
                <a:ea typeface="宋体" pitchFamily="2" charset="-122"/>
              </a:rPr>
              <a:t>("%d\n",(++</a:t>
            </a:r>
            <a:r>
              <a:rPr lang="en-US" altLang="zh-CN" sz="2400" b="0" dirty="0" err="1">
                <a:latin typeface="+mn-lt"/>
                <a:ea typeface="宋体" pitchFamily="2" charset="-122"/>
              </a:rPr>
              <a:t>j+j</a:t>
            </a:r>
            <a:r>
              <a:rPr lang="en-US" altLang="zh-CN" sz="2400" b="0" dirty="0">
                <a:latin typeface="+mn-lt"/>
                <a:ea typeface="宋体" pitchFamily="2" charset="-122"/>
              </a:rPr>
              <a:t>++));</a:t>
            </a:r>
          </a:p>
          <a:p>
            <a:pPr>
              <a:buFontTx/>
              <a:buNone/>
            </a:pPr>
            <a:r>
              <a:rPr lang="en-US" altLang="zh-CN" sz="2400" dirty="0">
                <a:ea typeface="宋体" pitchFamily="2" charset="-122"/>
              </a:rPr>
              <a:t>} </a:t>
            </a:r>
          </a:p>
        </p:txBody>
      </p:sp>
      <p:pic>
        <p:nvPicPr>
          <p:cNvPr id="44037" name="Picture 5"/>
          <p:cNvPicPr>
            <a:picLocks noChangeAspect="1" noChangeArrowheads="1"/>
          </p:cNvPicPr>
          <p:nvPr/>
        </p:nvPicPr>
        <p:blipFill>
          <a:blip r:embed="rId2" cstate="print"/>
          <a:srcRect/>
          <a:stretch>
            <a:fillRect/>
          </a:stretch>
        </p:blipFill>
        <p:spPr bwMode="auto">
          <a:xfrm>
            <a:off x="5029200" y="4876800"/>
            <a:ext cx="3676650" cy="942975"/>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sz="quarter" idx="1"/>
          </p:nvPr>
        </p:nvSpPr>
        <p:spPr/>
        <p:txBody>
          <a:bodyPr/>
          <a:lstStyle/>
          <a:p>
            <a:r>
              <a:rPr lang="zh-CN" altLang="en-US" sz="2400">
                <a:ea typeface="宋体" pitchFamily="2" charset="-122"/>
              </a:rPr>
              <a:t>本章介绍了顺序程序结构、赋值语句、基本的输入</a:t>
            </a:r>
            <a:r>
              <a:rPr lang="en-US" altLang="zh-CN" sz="2400">
                <a:ea typeface="宋体" pitchFamily="2" charset="-122"/>
              </a:rPr>
              <a:t>/</a:t>
            </a:r>
            <a:r>
              <a:rPr lang="zh-CN" altLang="en-US" sz="2400">
                <a:ea typeface="宋体" pitchFamily="2" charset="-122"/>
              </a:rPr>
              <a:t>输出函数。其中重点讲解了以下几方面的内容：</a:t>
            </a:r>
          </a:p>
          <a:p>
            <a:pPr lvl="1"/>
            <a:r>
              <a:rPr lang="zh-CN" altLang="en-US" sz="2400">
                <a:ea typeface="宋体" pitchFamily="2" charset="-122"/>
              </a:rPr>
              <a:t>程序结构。</a:t>
            </a:r>
            <a:r>
              <a:rPr lang="en-US" altLang="zh-CN" sz="2400">
                <a:ea typeface="宋体" pitchFamily="2" charset="-122"/>
              </a:rPr>
              <a:t>C</a:t>
            </a:r>
            <a:r>
              <a:rPr lang="zh-CN" altLang="en-US" sz="2400">
                <a:ea typeface="宋体" pitchFamily="2" charset="-122"/>
              </a:rPr>
              <a:t>程序的结构分为顺序结构、选择结构、循环结构。任何</a:t>
            </a:r>
            <a:r>
              <a:rPr lang="en-US" altLang="zh-CN" sz="2400">
                <a:ea typeface="宋体" pitchFamily="2" charset="-122"/>
              </a:rPr>
              <a:t>C</a:t>
            </a:r>
            <a:r>
              <a:rPr lang="zh-CN" altLang="en-US" sz="2400">
                <a:ea typeface="宋体" pitchFamily="2" charset="-122"/>
              </a:rPr>
              <a:t>程序都由这</a:t>
            </a:r>
            <a:r>
              <a:rPr lang="en-US" altLang="zh-CN" sz="2400">
                <a:ea typeface="宋体" pitchFamily="2" charset="-122"/>
              </a:rPr>
              <a:t>3</a:t>
            </a:r>
            <a:r>
              <a:rPr lang="zh-CN" altLang="en-US" sz="2400">
                <a:ea typeface="宋体" pitchFamily="2" charset="-122"/>
              </a:rPr>
              <a:t>种结构构成。</a:t>
            </a:r>
          </a:p>
          <a:p>
            <a:pPr lvl="1"/>
            <a:r>
              <a:rPr lang="zh-CN" altLang="en-US" sz="2400">
                <a:ea typeface="宋体" pitchFamily="2" charset="-122"/>
              </a:rPr>
              <a:t>赋值语句。由赋值运算表达式构造的赋值语句是最常用的语句，是对变量的最基本操作。</a:t>
            </a:r>
          </a:p>
          <a:p>
            <a:pPr lvl="1"/>
            <a:r>
              <a:rPr lang="zh-CN" altLang="en-US" sz="2400">
                <a:ea typeface="宋体" pitchFamily="2" charset="-122"/>
              </a:rPr>
              <a:t>基本的输入</a:t>
            </a:r>
            <a:r>
              <a:rPr lang="en-US" altLang="zh-CN" sz="2400">
                <a:ea typeface="宋体" pitchFamily="2" charset="-122"/>
              </a:rPr>
              <a:t>/</a:t>
            </a:r>
            <a:r>
              <a:rPr lang="zh-CN" altLang="en-US" sz="2400">
                <a:ea typeface="宋体" pitchFamily="2" charset="-122"/>
              </a:rPr>
              <a:t>输出函数。</a:t>
            </a:r>
          </a:p>
          <a:p>
            <a:pPr lvl="2"/>
            <a:r>
              <a:rPr lang="zh-CN" altLang="en-US" sz="2600">
                <a:ea typeface="宋体" pitchFamily="2" charset="-122"/>
              </a:rPr>
              <a:t>格式化输出函数</a:t>
            </a:r>
            <a:r>
              <a:rPr lang="en-US" altLang="zh-CN" sz="2600">
                <a:ea typeface="宋体" pitchFamily="2" charset="-122"/>
              </a:rPr>
              <a:t>printf</a:t>
            </a:r>
            <a:r>
              <a:rPr lang="zh-CN" altLang="en-US" sz="2600">
                <a:ea typeface="宋体" pitchFamily="2" charset="-122"/>
              </a:rPr>
              <a:t>和格式化输入函数</a:t>
            </a:r>
            <a:r>
              <a:rPr lang="en-US" altLang="zh-CN" sz="2600">
                <a:ea typeface="宋体" pitchFamily="2" charset="-122"/>
              </a:rPr>
              <a:t>scanf</a:t>
            </a:r>
            <a:r>
              <a:rPr lang="zh-CN" altLang="en-US" sz="2600">
                <a:ea typeface="宋体" pitchFamily="2" charset="-122"/>
              </a:rPr>
              <a:t>。</a:t>
            </a:r>
          </a:p>
          <a:p>
            <a:pPr lvl="2"/>
            <a:r>
              <a:rPr lang="zh-CN" altLang="en-US" sz="2600">
                <a:ea typeface="宋体" pitchFamily="2" charset="-122"/>
              </a:rPr>
              <a:t>字符输出函数</a:t>
            </a:r>
            <a:r>
              <a:rPr lang="en-US" altLang="zh-CN" sz="2600">
                <a:ea typeface="宋体" pitchFamily="2" charset="-122"/>
              </a:rPr>
              <a:t>putchar</a:t>
            </a:r>
            <a:r>
              <a:rPr lang="zh-CN" altLang="en-US" sz="2600">
                <a:ea typeface="宋体" pitchFamily="2" charset="-122"/>
              </a:rPr>
              <a:t>和字符输入函数</a:t>
            </a:r>
            <a:r>
              <a:rPr lang="en-US" altLang="zh-CN" sz="2600">
                <a:ea typeface="宋体" pitchFamily="2" charset="-122"/>
              </a:rPr>
              <a:t>getchar</a:t>
            </a:r>
            <a:r>
              <a:rPr lang="zh-CN" altLang="en-US" sz="2600">
                <a:ea typeface="宋体" pitchFamily="2" charset="-122"/>
              </a:rPr>
              <a:t>。</a:t>
            </a:r>
          </a:p>
          <a:p>
            <a:pPr lvl="1"/>
            <a:r>
              <a:rPr lang="zh-CN" altLang="en-US" sz="2400">
                <a:ea typeface="宋体" pitchFamily="2" charset="-122"/>
              </a:rPr>
              <a:t>使用上述函数需要包含头文件</a:t>
            </a:r>
            <a:r>
              <a:rPr lang="en-US" altLang="zh-CN" sz="2400">
                <a:ea typeface="宋体" pitchFamily="2" charset="-122"/>
              </a:rPr>
              <a:t>stdio.h</a:t>
            </a:r>
            <a:r>
              <a:rPr lang="zh-CN" altLang="en-US" sz="2400">
                <a:ea typeface="宋体" pitchFamily="2" charset="-122"/>
              </a:rPr>
              <a:t>，</a:t>
            </a:r>
            <a:r>
              <a:rPr lang="en-US" altLang="zh-CN" sz="2400">
                <a:ea typeface="宋体" pitchFamily="2" charset="-122"/>
              </a:rPr>
              <a:t>TC</a:t>
            </a:r>
            <a:r>
              <a:rPr lang="zh-CN" altLang="en-US" sz="2400">
                <a:ea typeface="宋体" pitchFamily="2" charset="-122"/>
              </a:rPr>
              <a:t>中允许在使用</a:t>
            </a:r>
            <a:r>
              <a:rPr lang="en-US" altLang="zh-CN" sz="2400">
                <a:ea typeface="宋体" pitchFamily="2" charset="-122"/>
              </a:rPr>
              <a:t>printf</a:t>
            </a:r>
            <a:r>
              <a:rPr lang="zh-CN" altLang="en-US" sz="2400">
                <a:ea typeface="宋体" pitchFamily="2" charset="-122"/>
              </a:rPr>
              <a:t>和</a:t>
            </a:r>
            <a:r>
              <a:rPr lang="en-US" altLang="zh-CN" sz="2400">
                <a:ea typeface="宋体" pitchFamily="2" charset="-122"/>
              </a:rPr>
              <a:t>scanf</a:t>
            </a:r>
            <a:r>
              <a:rPr lang="zh-CN" altLang="en-US" sz="2400">
                <a:ea typeface="宋体" pitchFamily="2" charset="-122"/>
              </a:rPr>
              <a:t>函数时忽略包含该头文件。</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sz="quarter" idx="1"/>
          </p:nvPr>
        </p:nvSpPr>
        <p:spPr/>
        <p:txBody>
          <a:bodyPr/>
          <a:lstStyle/>
          <a:p>
            <a:pPr>
              <a:lnSpc>
                <a:spcPct val="80000"/>
              </a:lnSpc>
            </a:pPr>
            <a:r>
              <a:rPr lang="zh-CN" altLang="en-US" dirty="0">
                <a:ea typeface="宋体" pitchFamily="2" charset="-122"/>
              </a:rPr>
              <a:t>格式</a:t>
            </a:r>
            <a:r>
              <a:rPr lang="zh-CN" altLang="en-US" dirty="0" smtClean="0">
                <a:ea typeface="宋体" pitchFamily="2" charset="-122"/>
              </a:rPr>
              <a:t>字符</a:t>
            </a:r>
            <a:endParaRPr lang="zh-CN" altLang="en-US" dirty="0">
              <a:ea typeface="宋体" pitchFamily="2" charset="-122"/>
            </a:endParaRPr>
          </a:p>
          <a:p>
            <a:pPr lvl="1">
              <a:lnSpc>
                <a:spcPct val="80000"/>
              </a:lnSpc>
            </a:pPr>
            <a:r>
              <a:rPr lang="zh-CN" altLang="en-US" sz="2200" dirty="0">
                <a:ea typeface="宋体" pitchFamily="2" charset="-122"/>
              </a:rPr>
              <a:t>格式字符是以</a:t>
            </a:r>
            <a:r>
              <a:rPr lang="en-US" altLang="zh-CN" sz="2200" dirty="0">
                <a:ea typeface="宋体" pitchFamily="2" charset="-122"/>
              </a:rPr>
              <a:t>%</a:t>
            </a:r>
            <a:r>
              <a:rPr lang="zh-CN" altLang="en-US" sz="2200" dirty="0">
                <a:ea typeface="宋体" pitchFamily="2" charset="-122"/>
              </a:rPr>
              <a:t>开头、类型字符结尾的特殊字符串，其中输出格式字符要更为复杂些。</a:t>
            </a:r>
          </a:p>
          <a:p>
            <a:pPr lvl="1">
              <a:lnSpc>
                <a:spcPct val="80000"/>
              </a:lnSpc>
            </a:pPr>
            <a:r>
              <a:rPr lang="zh-CN" altLang="en-US" sz="2200" dirty="0">
                <a:ea typeface="宋体" pitchFamily="2" charset="-122"/>
              </a:rPr>
              <a:t>输出格式字符。可以简单理解成：</a:t>
            </a:r>
            <a:br>
              <a:rPr lang="zh-CN" altLang="en-US" sz="2200" dirty="0">
                <a:ea typeface="宋体" pitchFamily="2" charset="-122"/>
              </a:rPr>
            </a:br>
            <a:r>
              <a:rPr lang="zh-CN" altLang="en-US" sz="2200" dirty="0">
                <a:ea typeface="宋体" pitchFamily="2" charset="-122"/>
              </a:rPr>
              <a:t>		</a:t>
            </a:r>
            <a:r>
              <a:rPr lang="en-US" altLang="zh-CN" sz="2200" dirty="0">
                <a:solidFill>
                  <a:srgbClr val="FF0000"/>
                </a:solidFill>
                <a:ea typeface="宋体" pitchFamily="2" charset="-122"/>
              </a:rPr>
              <a:t>% [</a:t>
            </a:r>
            <a:r>
              <a:rPr lang="zh-CN" altLang="en-US" sz="2200" dirty="0">
                <a:solidFill>
                  <a:srgbClr val="FF0000"/>
                </a:solidFill>
                <a:ea typeface="宋体" pitchFamily="2" charset="-122"/>
              </a:rPr>
              <a:t>标志</a:t>
            </a:r>
            <a:r>
              <a:rPr lang="en-US" altLang="zh-CN" sz="2200" dirty="0">
                <a:solidFill>
                  <a:srgbClr val="FF0000"/>
                </a:solidFill>
                <a:ea typeface="宋体" pitchFamily="2" charset="-122"/>
              </a:rPr>
              <a:t>] [</a:t>
            </a:r>
            <a:r>
              <a:rPr lang="zh-CN" altLang="en-US" sz="2200" dirty="0">
                <a:solidFill>
                  <a:srgbClr val="FF0000"/>
                </a:solidFill>
                <a:ea typeface="宋体" pitchFamily="2" charset="-122"/>
              </a:rPr>
              <a:t>宽度</a:t>
            </a:r>
            <a:r>
              <a:rPr lang="en-US" altLang="zh-CN" sz="2200" dirty="0">
                <a:solidFill>
                  <a:srgbClr val="FF0000"/>
                </a:solidFill>
                <a:ea typeface="宋体" pitchFamily="2" charset="-122"/>
              </a:rPr>
              <a:t>] [</a:t>
            </a:r>
            <a:r>
              <a:rPr lang="zh-CN" altLang="en-US" sz="2200" dirty="0">
                <a:solidFill>
                  <a:srgbClr val="FF0000"/>
                </a:solidFill>
                <a:ea typeface="宋体" pitchFamily="2" charset="-122"/>
              </a:rPr>
              <a:t>精度</a:t>
            </a:r>
            <a:r>
              <a:rPr lang="en-US" altLang="zh-CN" sz="2200" dirty="0">
                <a:solidFill>
                  <a:srgbClr val="FF0000"/>
                </a:solidFill>
                <a:ea typeface="宋体" pitchFamily="2" charset="-122"/>
              </a:rPr>
              <a:t>] [</a:t>
            </a:r>
            <a:r>
              <a:rPr lang="zh-CN" altLang="en-US" sz="2200" dirty="0">
                <a:solidFill>
                  <a:srgbClr val="FF0000"/>
                </a:solidFill>
                <a:ea typeface="宋体" pitchFamily="2" charset="-122"/>
              </a:rPr>
              <a:t>长度</a:t>
            </a:r>
            <a:r>
              <a:rPr lang="en-US" altLang="zh-CN" sz="2200" dirty="0">
                <a:solidFill>
                  <a:srgbClr val="FF0000"/>
                </a:solidFill>
                <a:ea typeface="宋体" pitchFamily="2" charset="-122"/>
              </a:rPr>
              <a:t>] </a:t>
            </a:r>
            <a:r>
              <a:rPr lang="zh-CN" altLang="en-US" sz="2200" dirty="0">
                <a:solidFill>
                  <a:srgbClr val="FF0000"/>
                </a:solidFill>
                <a:ea typeface="宋体" pitchFamily="2" charset="-122"/>
              </a:rPr>
              <a:t>类型</a:t>
            </a:r>
          </a:p>
          <a:p>
            <a:pPr lvl="1">
              <a:lnSpc>
                <a:spcPct val="80000"/>
              </a:lnSpc>
            </a:pPr>
            <a:r>
              <a:rPr lang="zh-CN" altLang="en-US" sz="2200" dirty="0">
                <a:ea typeface="宋体" pitchFamily="2" charset="-122"/>
              </a:rPr>
              <a:t>类型字符是必须有的，主要有</a:t>
            </a:r>
            <a:r>
              <a:rPr lang="en-US" altLang="zh-CN" sz="2200" dirty="0">
                <a:ea typeface="宋体" pitchFamily="2" charset="-122"/>
              </a:rPr>
              <a:t>d</a:t>
            </a:r>
            <a:r>
              <a:rPr lang="zh-CN" altLang="en-US" sz="2200" dirty="0">
                <a:ea typeface="宋体" pitchFamily="2" charset="-122"/>
              </a:rPr>
              <a:t>、</a:t>
            </a:r>
            <a:r>
              <a:rPr lang="en-US" altLang="zh-CN" sz="2200" dirty="0">
                <a:ea typeface="宋体" pitchFamily="2" charset="-122"/>
              </a:rPr>
              <a:t>o</a:t>
            </a:r>
            <a:r>
              <a:rPr lang="zh-CN" altLang="en-US" sz="2200" dirty="0">
                <a:ea typeface="宋体" pitchFamily="2" charset="-122"/>
              </a:rPr>
              <a:t>、</a:t>
            </a:r>
            <a:r>
              <a:rPr lang="en-US" altLang="zh-CN" sz="2200" dirty="0">
                <a:ea typeface="宋体" pitchFamily="2" charset="-122"/>
              </a:rPr>
              <a:t>x</a:t>
            </a:r>
            <a:r>
              <a:rPr lang="zh-CN" altLang="en-US" sz="2200" dirty="0">
                <a:ea typeface="宋体" pitchFamily="2" charset="-122"/>
              </a:rPr>
              <a:t>、</a:t>
            </a:r>
            <a:r>
              <a:rPr lang="en-US" altLang="zh-CN" sz="2200" dirty="0">
                <a:ea typeface="宋体" pitchFamily="2" charset="-122"/>
              </a:rPr>
              <a:t>u</a:t>
            </a:r>
            <a:r>
              <a:rPr lang="zh-CN" altLang="en-US" sz="2200" dirty="0">
                <a:ea typeface="宋体" pitchFamily="2" charset="-122"/>
              </a:rPr>
              <a:t>、</a:t>
            </a:r>
            <a:r>
              <a:rPr lang="en-US" altLang="zh-CN" sz="2200" dirty="0">
                <a:ea typeface="宋体" pitchFamily="2" charset="-122"/>
              </a:rPr>
              <a:t>f</a:t>
            </a:r>
            <a:r>
              <a:rPr lang="zh-CN" altLang="en-US" sz="2200" dirty="0">
                <a:ea typeface="宋体" pitchFamily="2" charset="-122"/>
              </a:rPr>
              <a:t>、</a:t>
            </a:r>
            <a:r>
              <a:rPr lang="en-US" altLang="zh-CN" sz="2200" dirty="0">
                <a:ea typeface="宋体" pitchFamily="2" charset="-122"/>
              </a:rPr>
              <a:t>c</a:t>
            </a:r>
            <a:r>
              <a:rPr lang="zh-CN" altLang="en-US" sz="2200" dirty="0">
                <a:ea typeface="宋体" pitchFamily="2" charset="-122"/>
              </a:rPr>
              <a:t>、</a:t>
            </a:r>
            <a:r>
              <a:rPr lang="en-US" altLang="zh-CN" sz="2200" dirty="0">
                <a:ea typeface="宋体" pitchFamily="2" charset="-122"/>
              </a:rPr>
              <a:t>s</a:t>
            </a:r>
            <a:r>
              <a:rPr lang="zh-CN" altLang="en-US" sz="2200" dirty="0">
                <a:ea typeface="宋体" pitchFamily="2" charset="-122"/>
              </a:rPr>
              <a:t>等，其中</a:t>
            </a:r>
            <a:r>
              <a:rPr lang="en-US" altLang="zh-CN" sz="2200" dirty="0">
                <a:ea typeface="宋体" pitchFamily="2" charset="-122"/>
              </a:rPr>
              <a:t>d</a:t>
            </a:r>
            <a:r>
              <a:rPr lang="zh-CN" altLang="en-US" sz="2200" dirty="0">
                <a:ea typeface="宋体" pitchFamily="2" charset="-122"/>
              </a:rPr>
              <a:t>、</a:t>
            </a:r>
            <a:r>
              <a:rPr lang="en-US" altLang="zh-CN" sz="2200" dirty="0">
                <a:ea typeface="宋体" pitchFamily="2" charset="-122"/>
              </a:rPr>
              <a:t>o</a:t>
            </a:r>
            <a:r>
              <a:rPr lang="zh-CN" altLang="en-US" sz="2200" dirty="0">
                <a:ea typeface="宋体" pitchFamily="2" charset="-122"/>
              </a:rPr>
              <a:t>、</a:t>
            </a:r>
            <a:r>
              <a:rPr lang="en-US" altLang="zh-CN" sz="2200" dirty="0">
                <a:ea typeface="宋体" pitchFamily="2" charset="-122"/>
              </a:rPr>
              <a:t>x</a:t>
            </a:r>
            <a:r>
              <a:rPr lang="zh-CN" altLang="en-US" sz="2200" dirty="0">
                <a:ea typeface="宋体" pitchFamily="2" charset="-122"/>
              </a:rPr>
              <a:t>、</a:t>
            </a:r>
            <a:r>
              <a:rPr lang="en-US" altLang="zh-CN" sz="2200" dirty="0">
                <a:ea typeface="宋体" pitchFamily="2" charset="-122"/>
              </a:rPr>
              <a:t>u</a:t>
            </a:r>
            <a:r>
              <a:rPr lang="zh-CN" altLang="en-US" sz="2200" dirty="0">
                <a:ea typeface="宋体" pitchFamily="2" charset="-122"/>
              </a:rPr>
              <a:t>用于整型数据，</a:t>
            </a:r>
            <a:r>
              <a:rPr lang="en-US" altLang="zh-CN" sz="2200" dirty="0">
                <a:ea typeface="宋体" pitchFamily="2" charset="-122"/>
              </a:rPr>
              <a:t>f</a:t>
            </a:r>
            <a:r>
              <a:rPr lang="zh-CN" altLang="en-US" sz="2200" dirty="0">
                <a:ea typeface="宋体" pitchFamily="2" charset="-122"/>
              </a:rPr>
              <a:t>用于实型数据，</a:t>
            </a:r>
            <a:r>
              <a:rPr lang="en-US" altLang="zh-CN" sz="2200" dirty="0">
                <a:ea typeface="宋体" pitchFamily="2" charset="-122"/>
              </a:rPr>
              <a:t>c</a:t>
            </a:r>
            <a:r>
              <a:rPr lang="zh-CN" altLang="en-US" sz="2200" dirty="0">
                <a:ea typeface="宋体" pitchFamily="2" charset="-122"/>
              </a:rPr>
              <a:t>、</a:t>
            </a:r>
            <a:r>
              <a:rPr lang="en-US" altLang="zh-CN" sz="2200" dirty="0">
                <a:ea typeface="宋体" pitchFamily="2" charset="-122"/>
              </a:rPr>
              <a:t>s</a:t>
            </a:r>
            <a:r>
              <a:rPr lang="zh-CN" altLang="en-US" sz="2200" dirty="0">
                <a:ea typeface="宋体" pitchFamily="2" charset="-122"/>
              </a:rPr>
              <a:t>用于字符型数据。</a:t>
            </a:r>
          </a:p>
          <a:p>
            <a:pPr lvl="1">
              <a:lnSpc>
                <a:spcPct val="80000"/>
              </a:lnSpc>
            </a:pPr>
            <a:r>
              <a:rPr lang="en-US" altLang="zh-CN" sz="2200" dirty="0">
                <a:ea typeface="宋体" pitchFamily="2" charset="-122"/>
              </a:rPr>
              <a:t>d</a:t>
            </a:r>
            <a:r>
              <a:rPr lang="zh-CN" altLang="en-US" sz="2200" dirty="0">
                <a:ea typeface="宋体" pitchFamily="2" charset="-122"/>
              </a:rPr>
              <a:t>表示十进制整数，</a:t>
            </a:r>
            <a:r>
              <a:rPr lang="en-US" altLang="zh-CN" sz="2200" dirty="0">
                <a:ea typeface="宋体" pitchFamily="2" charset="-122"/>
              </a:rPr>
              <a:t>o</a:t>
            </a:r>
            <a:r>
              <a:rPr lang="zh-CN" altLang="en-US" sz="2200" dirty="0">
                <a:ea typeface="宋体" pitchFamily="2" charset="-122"/>
              </a:rPr>
              <a:t>表示八进制整数，</a:t>
            </a:r>
            <a:r>
              <a:rPr lang="en-US" altLang="zh-CN" sz="2200" dirty="0">
                <a:ea typeface="宋体" pitchFamily="2" charset="-122"/>
              </a:rPr>
              <a:t>x</a:t>
            </a:r>
            <a:r>
              <a:rPr lang="zh-CN" altLang="en-US" sz="2200" dirty="0">
                <a:ea typeface="宋体" pitchFamily="2" charset="-122"/>
              </a:rPr>
              <a:t>表示十六进制整数，</a:t>
            </a:r>
            <a:r>
              <a:rPr lang="en-US" altLang="zh-CN" sz="2200" dirty="0">
                <a:ea typeface="宋体" pitchFamily="2" charset="-122"/>
              </a:rPr>
              <a:t>u</a:t>
            </a:r>
            <a:r>
              <a:rPr lang="zh-CN" altLang="en-US" sz="2200" dirty="0">
                <a:ea typeface="宋体" pitchFamily="2" charset="-122"/>
              </a:rPr>
              <a:t>表示无符号整数。</a:t>
            </a:r>
          </a:p>
          <a:p>
            <a:pPr lvl="1">
              <a:lnSpc>
                <a:spcPct val="80000"/>
              </a:lnSpc>
            </a:pPr>
            <a:r>
              <a:rPr lang="en-US" altLang="zh-CN" sz="2200" dirty="0">
                <a:ea typeface="宋体" pitchFamily="2" charset="-122"/>
              </a:rPr>
              <a:t>f</a:t>
            </a:r>
            <a:r>
              <a:rPr lang="zh-CN" altLang="en-US" sz="2200" dirty="0">
                <a:ea typeface="宋体" pitchFamily="2" charset="-122"/>
              </a:rPr>
              <a:t>表示十进制小数，</a:t>
            </a:r>
            <a:r>
              <a:rPr lang="en-US" altLang="zh-CN" sz="2200" dirty="0">
                <a:ea typeface="宋体" pitchFamily="2" charset="-122"/>
              </a:rPr>
              <a:t>c</a:t>
            </a:r>
            <a:r>
              <a:rPr lang="zh-CN" altLang="en-US" sz="2200" dirty="0">
                <a:ea typeface="宋体" pitchFamily="2" charset="-122"/>
              </a:rPr>
              <a:t>表示单个字符，</a:t>
            </a:r>
            <a:r>
              <a:rPr lang="en-US" altLang="zh-CN" sz="2200" dirty="0">
                <a:ea typeface="宋体" pitchFamily="2" charset="-122"/>
              </a:rPr>
              <a:t>s</a:t>
            </a:r>
            <a:r>
              <a:rPr lang="zh-CN" altLang="en-US" sz="2200" dirty="0">
                <a:ea typeface="宋体" pitchFamily="2" charset="-122"/>
              </a:rPr>
              <a:t>表示一串字符。</a:t>
            </a:r>
          </a:p>
          <a:p>
            <a:pPr lvl="1">
              <a:lnSpc>
                <a:spcPct val="80000"/>
              </a:lnSpc>
            </a:pPr>
            <a:r>
              <a:rPr lang="en-US" altLang="zh-CN" sz="2200" dirty="0">
                <a:ea typeface="宋体" pitchFamily="2" charset="-122"/>
              </a:rPr>
              <a:t>x</a:t>
            </a:r>
            <a:r>
              <a:rPr lang="zh-CN" altLang="en-US" sz="2200" dirty="0">
                <a:ea typeface="宋体" pitchFamily="2" charset="-122"/>
              </a:rPr>
              <a:t>、</a:t>
            </a:r>
            <a:r>
              <a:rPr lang="en-US" altLang="zh-CN" sz="2200" dirty="0">
                <a:ea typeface="宋体" pitchFamily="2" charset="-122"/>
              </a:rPr>
              <a:t>e</a:t>
            </a:r>
            <a:r>
              <a:rPr lang="zh-CN" altLang="en-US" sz="2200" dirty="0">
                <a:ea typeface="宋体" pitchFamily="2" charset="-122"/>
              </a:rPr>
              <a:t>、</a:t>
            </a:r>
            <a:r>
              <a:rPr lang="en-US" altLang="zh-CN" sz="2200" dirty="0">
                <a:ea typeface="宋体" pitchFamily="2" charset="-122"/>
              </a:rPr>
              <a:t>g</a:t>
            </a:r>
            <a:r>
              <a:rPr lang="zh-CN" altLang="en-US" sz="2200" dirty="0">
                <a:ea typeface="宋体" pitchFamily="2" charset="-122"/>
              </a:rPr>
              <a:t>可以是大写的</a:t>
            </a:r>
            <a:r>
              <a:rPr lang="en-US" altLang="zh-CN" sz="2200" dirty="0">
                <a:ea typeface="宋体" pitchFamily="2" charset="-122"/>
              </a:rPr>
              <a:t>X</a:t>
            </a:r>
            <a:r>
              <a:rPr lang="zh-CN" altLang="en-US" sz="2200" dirty="0">
                <a:ea typeface="宋体" pitchFamily="2" charset="-122"/>
              </a:rPr>
              <a:t>、</a:t>
            </a:r>
            <a:r>
              <a:rPr lang="en-US" altLang="zh-CN" sz="2200" dirty="0">
                <a:ea typeface="宋体" pitchFamily="2" charset="-122"/>
              </a:rPr>
              <a:t>E</a:t>
            </a:r>
            <a:r>
              <a:rPr lang="zh-CN" altLang="en-US" sz="2200" dirty="0">
                <a:ea typeface="宋体" pitchFamily="2" charset="-122"/>
              </a:rPr>
              <a:t>、</a:t>
            </a:r>
            <a:r>
              <a:rPr lang="en-US" altLang="zh-CN" sz="2200" dirty="0">
                <a:ea typeface="宋体" pitchFamily="2" charset="-122"/>
              </a:rPr>
              <a:t>G</a:t>
            </a:r>
            <a:r>
              <a:rPr lang="zh-CN" altLang="en-US" sz="2200" dirty="0">
                <a:ea typeface="宋体" pitchFamily="2" charset="-122"/>
              </a:rPr>
              <a:t>，相应输出结果中的字母也将是大写。</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sz="quarter" idx="1"/>
          </p:nvPr>
        </p:nvSpPr>
        <p:spPr/>
        <p:txBody>
          <a:bodyPr/>
          <a:lstStyle/>
          <a:p>
            <a:r>
              <a:rPr lang="zh-CN" altLang="en-US" sz="2400" b="0" dirty="0">
                <a:ea typeface="宋体" pitchFamily="2" charset="-122"/>
              </a:rPr>
              <a:t>标志、宽度、精度、长度是可选的，如果没有设置，则按默认的格式输出。</a:t>
            </a:r>
          </a:p>
          <a:p>
            <a:r>
              <a:rPr lang="zh-CN" altLang="en-US" sz="2400" b="0" dirty="0">
                <a:ea typeface="宋体" pitchFamily="2" charset="-122"/>
              </a:rPr>
              <a:t>标志有</a:t>
            </a:r>
            <a:r>
              <a:rPr lang="en-US" altLang="zh-CN" sz="2400" b="0" dirty="0">
                <a:ea typeface="宋体" pitchFamily="2" charset="-122"/>
              </a:rPr>
              <a:t>+</a:t>
            </a:r>
            <a:r>
              <a:rPr lang="zh-CN" altLang="en-US" sz="2400" b="0" dirty="0">
                <a:ea typeface="宋体" pitchFamily="2" charset="-122"/>
              </a:rPr>
              <a:t>、</a:t>
            </a:r>
            <a:r>
              <a:rPr lang="en-US" altLang="zh-CN" sz="2400" b="0" dirty="0">
                <a:ea typeface="宋体" pitchFamily="2" charset="-122"/>
              </a:rPr>
              <a:t>-</a:t>
            </a:r>
            <a:r>
              <a:rPr lang="zh-CN" altLang="en-US" sz="2400" b="0" dirty="0">
                <a:ea typeface="宋体" pitchFamily="2" charset="-122"/>
              </a:rPr>
              <a:t>、</a:t>
            </a:r>
            <a:r>
              <a:rPr lang="en-US" altLang="zh-CN" sz="2400" b="0" dirty="0">
                <a:ea typeface="宋体" pitchFamily="2" charset="-122"/>
              </a:rPr>
              <a:t>0</a:t>
            </a:r>
            <a:r>
              <a:rPr lang="zh-CN" altLang="en-US" sz="2400" b="0" dirty="0">
                <a:ea typeface="宋体" pitchFamily="2" charset="-122"/>
              </a:rPr>
              <a:t>三种字符，“</a:t>
            </a:r>
            <a:r>
              <a:rPr lang="en-US" altLang="zh-CN" sz="2400" b="0" dirty="0">
                <a:ea typeface="宋体" pitchFamily="2" charset="-122"/>
              </a:rPr>
              <a:t>+”</a:t>
            </a:r>
            <a:r>
              <a:rPr lang="zh-CN" altLang="en-US" sz="2400" b="0" dirty="0">
                <a:ea typeface="宋体" pitchFamily="2" charset="-122"/>
              </a:rPr>
              <a:t>用于增加标注正数前面的“</a:t>
            </a:r>
            <a:r>
              <a:rPr lang="en-US" altLang="zh-CN" sz="2400" b="0" dirty="0">
                <a:ea typeface="宋体" pitchFamily="2" charset="-122"/>
              </a:rPr>
              <a:t>+”</a:t>
            </a:r>
            <a:r>
              <a:rPr lang="zh-CN" altLang="en-US" sz="2400" b="0" dirty="0">
                <a:ea typeface="宋体" pitchFamily="2" charset="-122"/>
              </a:rPr>
              <a:t>号，“</a:t>
            </a:r>
            <a:r>
              <a:rPr lang="en-US" altLang="zh-CN" sz="2400" b="0" dirty="0">
                <a:ea typeface="宋体" pitchFamily="2" charset="-122"/>
              </a:rPr>
              <a:t>-”</a:t>
            </a:r>
            <a:r>
              <a:rPr lang="zh-CN" altLang="en-US" sz="2400" b="0" dirty="0">
                <a:ea typeface="宋体" pitchFamily="2" charset="-122"/>
              </a:rPr>
              <a:t>用于更改对齐方式为左对齐，“</a:t>
            </a:r>
            <a:r>
              <a:rPr lang="en-US" altLang="zh-CN" sz="2400" b="0" dirty="0">
                <a:ea typeface="宋体" pitchFamily="2" charset="-122"/>
              </a:rPr>
              <a:t>0”</a:t>
            </a:r>
            <a:r>
              <a:rPr lang="zh-CN" altLang="en-US" sz="2400" b="0" dirty="0">
                <a:ea typeface="宋体" pitchFamily="2" charset="-122"/>
              </a:rPr>
              <a:t>用于修改默认空余填充的空格为“</a:t>
            </a:r>
            <a:r>
              <a:rPr lang="en-US" altLang="zh-CN" sz="2400" b="0" dirty="0">
                <a:ea typeface="宋体" pitchFamily="2" charset="-122"/>
              </a:rPr>
              <a:t>0”</a:t>
            </a:r>
            <a:r>
              <a:rPr lang="zh-CN" altLang="en-US" sz="2400" b="0" dirty="0">
                <a:ea typeface="宋体" pitchFamily="2" charset="-122"/>
              </a:rPr>
              <a:t>。</a:t>
            </a:r>
          </a:p>
          <a:p>
            <a:r>
              <a:rPr lang="zh-CN" altLang="en-US" sz="2400" b="0" dirty="0">
                <a:ea typeface="宋体" pitchFamily="2" charset="-122"/>
              </a:rPr>
              <a:t>宽度是十进制整数，不是强制执行的，当宽度小于实际宽度时无效，如果超出，则默认填充空格。当宽度超出实际宽度时，还会带来对齐的问题，默认是右对齐。</a:t>
            </a:r>
          </a:p>
          <a:p>
            <a:r>
              <a:rPr lang="zh-CN" altLang="en-US" sz="2400" b="0" dirty="0">
                <a:ea typeface="宋体" pitchFamily="2" charset="-122"/>
              </a:rPr>
              <a:t>精度是十进制整数，主要用于实型和字符型数据的输出控制。实型数默认输出</a:t>
            </a:r>
            <a:r>
              <a:rPr lang="en-US" altLang="zh-CN" sz="2400" b="0" dirty="0">
                <a:ea typeface="宋体" pitchFamily="2" charset="-122"/>
              </a:rPr>
              <a:t>6</a:t>
            </a:r>
            <a:r>
              <a:rPr lang="zh-CN" altLang="en-US" sz="2400" b="0" dirty="0">
                <a:ea typeface="宋体" pitchFamily="2" charset="-122"/>
              </a:rPr>
              <a:t>位小数，精度可以修改小数位数，精度不同于有效数字位数。</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sz="quarter" idx="1"/>
          </p:nvPr>
        </p:nvSpPr>
        <p:spPr/>
        <p:txBody>
          <a:bodyPr/>
          <a:lstStyle/>
          <a:p>
            <a:pPr>
              <a:lnSpc>
                <a:spcPct val="90000"/>
              </a:lnSpc>
            </a:pPr>
            <a:r>
              <a:rPr lang="zh-CN" altLang="en-US" sz="2400" b="0" dirty="0">
                <a:ea typeface="宋体" pitchFamily="2" charset="-122"/>
              </a:rPr>
              <a:t>同时包含宽度和精度的格式串，首先处理精度，然后得到实际宽度，再把设置的宽度和实际宽度比较，超出则填充空格，否则设置宽度无效。</a:t>
            </a:r>
          </a:p>
          <a:p>
            <a:pPr>
              <a:lnSpc>
                <a:spcPct val="90000"/>
              </a:lnSpc>
            </a:pPr>
            <a:r>
              <a:rPr lang="zh-CN" altLang="en-US" sz="2400" b="0" dirty="0">
                <a:ea typeface="宋体" pitchFamily="2" charset="-122"/>
              </a:rPr>
              <a:t>长度有</a:t>
            </a:r>
            <a:r>
              <a:rPr lang="en-US" altLang="zh-CN" sz="2400" b="0" dirty="0">
                <a:ea typeface="宋体" pitchFamily="2" charset="-122"/>
              </a:rPr>
              <a:t>h</a:t>
            </a:r>
            <a:r>
              <a:rPr lang="zh-CN" altLang="en-US" sz="2400" b="0" dirty="0">
                <a:ea typeface="宋体" pitchFamily="2" charset="-122"/>
              </a:rPr>
              <a:t>、</a:t>
            </a:r>
            <a:r>
              <a:rPr lang="en-US" altLang="zh-CN" sz="2400" b="0" dirty="0">
                <a:ea typeface="宋体" pitchFamily="2" charset="-122"/>
              </a:rPr>
              <a:t>l</a:t>
            </a:r>
            <a:r>
              <a:rPr lang="zh-CN" altLang="en-US" sz="2400" b="0" dirty="0">
                <a:ea typeface="宋体" pitchFamily="2" charset="-122"/>
              </a:rPr>
              <a:t>两种字符。</a:t>
            </a:r>
            <a:r>
              <a:rPr lang="en-US" altLang="zh-CN" sz="2400" b="0" dirty="0">
                <a:ea typeface="宋体" pitchFamily="2" charset="-122"/>
              </a:rPr>
              <a:t>h</a:t>
            </a:r>
            <a:r>
              <a:rPr lang="zh-CN" altLang="en-US" sz="2400" b="0" dirty="0">
                <a:ea typeface="宋体" pitchFamily="2" charset="-122"/>
              </a:rPr>
              <a:t>用于标注是短整型，</a:t>
            </a:r>
            <a:r>
              <a:rPr lang="en-US" altLang="zh-CN" sz="2400" b="0" dirty="0">
                <a:ea typeface="宋体" pitchFamily="2" charset="-122"/>
              </a:rPr>
              <a:t>l</a:t>
            </a:r>
            <a:r>
              <a:rPr lang="zh-CN" altLang="en-US" sz="2400" b="0" dirty="0">
                <a:ea typeface="宋体" pitchFamily="2" charset="-122"/>
              </a:rPr>
              <a:t>用于标注是长整型或</a:t>
            </a:r>
            <a:r>
              <a:rPr lang="en-US" altLang="zh-CN" sz="2400" b="0" dirty="0">
                <a:ea typeface="宋体" pitchFamily="2" charset="-122"/>
              </a:rPr>
              <a:t>double</a:t>
            </a:r>
            <a:r>
              <a:rPr lang="zh-CN" altLang="en-US" sz="2400" b="0" dirty="0">
                <a:ea typeface="宋体" pitchFamily="2" charset="-122"/>
              </a:rPr>
              <a:t>实型。值得注意的是，</a:t>
            </a:r>
            <a:r>
              <a:rPr lang="en-US" altLang="zh-CN" sz="2400" b="0" dirty="0">
                <a:ea typeface="宋体" pitchFamily="2" charset="-122"/>
              </a:rPr>
              <a:t>32</a:t>
            </a:r>
            <a:r>
              <a:rPr lang="zh-CN" altLang="en-US" sz="2400" b="0" dirty="0">
                <a:ea typeface="宋体" pitchFamily="2" charset="-122"/>
              </a:rPr>
              <a:t>位机器下，</a:t>
            </a:r>
            <a:r>
              <a:rPr lang="en-US" altLang="zh-CN" sz="2400" b="0" dirty="0">
                <a:ea typeface="宋体" pitchFamily="2" charset="-122"/>
              </a:rPr>
              <a:t>VC</a:t>
            </a:r>
            <a:r>
              <a:rPr lang="zh-CN" altLang="en-US" sz="2400" b="0" dirty="0">
                <a:ea typeface="宋体" pitchFamily="2" charset="-122"/>
              </a:rPr>
              <a:t>编程环境中</a:t>
            </a:r>
            <a:r>
              <a:rPr lang="en-US" altLang="zh-CN" sz="2400" b="0" dirty="0" err="1">
                <a:ea typeface="宋体" pitchFamily="2" charset="-122"/>
              </a:rPr>
              <a:t>int</a:t>
            </a:r>
            <a:r>
              <a:rPr lang="zh-CN" altLang="en-US" sz="2400" b="0" dirty="0">
                <a:ea typeface="宋体" pitchFamily="2" charset="-122"/>
              </a:rPr>
              <a:t>和</a:t>
            </a:r>
            <a:r>
              <a:rPr lang="en-US" altLang="zh-CN" sz="2400" b="0" dirty="0">
                <a:ea typeface="宋体" pitchFamily="2" charset="-122"/>
              </a:rPr>
              <a:t>long</a:t>
            </a:r>
            <a:r>
              <a:rPr lang="zh-CN" altLang="en-US" sz="2400" b="0" dirty="0">
                <a:ea typeface="宋体" pitchFamily="2" charset="-122"/>
              </a:rPr>
              <a:t>都是</a:t>
            </a:r>
            <a:r>
              <a:rPr lang="en-US" altLang="zh-CN" sz="2400" b="0" dirty="0">
                <a:ea typeface="宋体" pitchFamily="2" charset="-122"/>
              </a:rPr>
              <a:t>4</a:t>
            </a:r>
            <a:r>
              <a:rPr lang="zh-CN" altLang="en-US" sz="2400" b="0" dirty="0">
                <a:ea typeface="宋体" pitchFamily="2" charset="-122"/>
              </a:rPr>
              <a:t>个字节，在输出</a:t>
            </a:r>
            <a:r>
              <a:rPr lang="en-US" altLang="zh-CN" sz="2400" b="0" dirty="0">
                <a:ea typeface="宋体" pitchFamily="2" charset="-122"/>
              </a:rPr>
              <a:t>long</a:t>
            </a:r>
            <a:r>
              <a:rPr lang="zh-CN" altLang="en-US" sz="2400" b="0" dirty="0">
                <a:ea typeface="宋体" pitchFamily="2" charset="-122"/>
              </a:rPr>
              <a:t>型数据时可以不加</a:t>
            </a:r>
            <a:r>
              <a:rPr lang="en-US" altLang="zh-CN" sz="2400" b="0" dirty="0">
                <a:ea typeface="宋体" pitchFamily="2" charset="-122"/>
              </a:rPr>
              <a:t>l</a:t>
            </a:r>
            <a:r>
              <a:rPr lang="zh-CN" altLang="en-US" sz="2400" b="0" dirty="0">
                <a:ea typeface="宋体" pitchFamily="2" charset="-122"/>
              </a:rPr>
              <a:t>修饰了。</a:t>
            </a:r>
          </a:p>
          <a:p>
            <a:pPr>
              <a:lnSpc>
                <a:spcPct val="90000"/>
              </a:lnSpc>
            </a:pPr>
            <a:r>
              <a:rPr lang="zh-CN" altLang="en-US" sz="2400" b="0" dirty="0">
                <a:ea typeface="宋体" pitchFamily="2" charset="-122"/>
              </a:rPr>
              <a:t>输入格式字符。可以简单理解成：</a:t>
            </a:r>
            <a:r>
              <a:rPr lang="en-US" altLang="zh-CN" sz="2400" b="0" dirty="0">
                <a:ea typeface="宋体" pitchFamily="2" charset="-122"/>
              </a:rPr>
              <a:t>% [*][</a:t>
            </a:r>
            <a:r>
              <a:rPr lang="zh-CN" altLang="en-US" sz="2400" b="0" dirty="0">
                <a:ea typeface="宋体" pitchFamily="2" charset="-122"/>
              </a:rPr>
              <a:t>宽度</a:t>
            </a:r>
            <a:r>
              <a:rPr lang="en-US" altLang="zh-CN" sz="2400" b="0" dirty="0">
                <a:ea typeface="宋体" pitchFamily="2" charset="-122"/>
              </a:rPr>
              <a:t>] [</a:t>
            </a:r>
            <a:r>
              <a:rPr lang="zh-CN" altLang="en-US" sz="2400" b="0" dirty="0">
                <a:ea typeface="宋体" pitchFamily="2" charset="-122"/>
              </a:rPr>
              <a:t>长度</a:t>
            </a:r>
            <a:r>
              <a:rPr lang="en-US" altLang="zh-CN" sz="2400" b="0" dirty="0">
                <a:ea typeface="宋体" pitchFamily="2" charset="-122"/>
              </a:rPr>
              <a:t>] </a:t>
            </a:r>
            <a:r>
              <a:rPr lang="zh-CN" altLang="en-US" sz="2400" b="0" dirty="0">
                <a:ea typeface="宋体" pitchFamily="2" charset="-122"/>
              </a:rPr>
              <a:t>类型。</a:t>
            </a:r>
          </a:p>
          <a:p>
            <a:pPr lvl="1">
              <a:lnSpc>
                <a:spcPct val="90000"/>
              </a:lnSpc>
            </a:pPr>
            <a:r>
              <a:rPr lang="zh-CN" altLang="en-US" sz="2400" dirty="0">
                <a:ea typeface="宋体" pitchFamily="2" charset="-122"/>
              </a:rPr>
              <a:t>很显然，输入格式字符要简单得多。</a:t>
            </a:r>
          </a:p>
          <a:p>
            <a:pPr lvl="1">
              <a:lnSpc>
                <a:spcPct val="90000"/>
              </a:lnSpc>
            </a:pPr>
            <a:r>
              <a:rPr lang="zh-CN" altLang="en-US" sz="2400" dirty="0">
                <a:ea typeface="宋体" pitchFamily="2" charset="-122"/>
              </a:rPr>
              <a:t>宽度、长度和类型的意义基本同输出格式符。“*”表示虚读。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p:txBody>
          <a:bodyPr/>
          <a:lstStyle/>
          <a:p>
            <a:r>
              <a:rPr lang="zh-CN" altLang="en-US" b="0" dirty="0">
                <a:ea typeface="宋体" pitchFamily="2" charset="-122"/>
              </a:rPr>
              <a:t>编程求方程</a:t>
            </a:r>
            <a:r>
              <a:rPr lang="en-US" altLang="zh-CN" b="0" dirty="0">
                <a:ea typeface="宋体" pitchFamily="2" charset="-122"/>
              </a:rPr>
              <a:t>2x</a:t>
            </a:r>
            <a:r>
              <a:rPr lang="en-US" altLang="zh-CN" b="0" baseline="30000" dirty="0">
                <a:ea typeface="宋体" pitchFamily="2" charset="-122"/>
              </a:rPr>
              <a:t>2</a:t>
            </a:r>
            <a:r>
              <a:rPr lang="en-US" altLang="zh-CN" b="0" dirty="0">
                <a:ea typeface="宋体" pitchFamily="2" charset="-122"/>
              </a:rPr>
              <a:t>-3x-6=0</a:t>
            </a:r>
            <a:r>
              <a:rPr lang="zh-CN" altLang="en-US" b="0" dirty="0">
                <a:ea typeface="宋体" pitchFamily="2" charset="-122"/>
              </a:rPr>
              <a:t>的根。</a:t>
            </a:r>
          </a:p>
          <a:p>
            <a:r>
              <a:rPr lang="zh-CN" altLang="en-US" b="0" dirty="0">
                <a:ea typeface="宋体" pitchFamily="2" charset="-122"/>
              </a:rPr>
              <a:t>输入</a:t>
            </a:r>
            <a:r>
              <a:rPr lang="en-US" altLang="zh-CN" b="0" dirty="0">
                <a:ea typeface="宋体" pitchFamily="2" charset="-122"/>
              </a:rPr>
              <a:t>3</a:t>
            </a:r>
            <a:r>
              <a:rPr lang="zh-CN" altLang="en-US" b="0" dirty="0">
                <a:ea typeface="宋体" pitchFamily="2" charset="-122"/>
              </a:rPr>
              <a:t>个整数</a:t>
            </a:r>
            <a:r>
              <a:rPr lang="en-US" altLang="zh-CN" b="0" dirty="0">
                <a:ea typeface="宋体" pitchFamily="2" charset="-122"/>
              </a:rPr>
              <a:t>a</a:t>
            </a:r>
            <a:r>
              <a:rPr lang="zh-CN" altLang="en-US" b="0" dirty="0">
                <a:ea typeface="宋体" pitchFamily="2" charset="-122"/>
              </a:rPr>
              <a:t>、</a:t>
            </a:r>
            <a:r>
              <a:rPr lang="en-US" altLang="zh-CN" b="0" dirty="0">
                <a:ea typeface="宋体" pitchFamily="2" charset="-122"/>
              </a:rPr>
              <a:t>b</a:t>
            </a:r>
            <a:r>
              <a:rPr lang="zh-CN" altLang="en-US" b="0" dirty="0">
                <a:ea typeface="宋体" pitchFamily="2" charset="-122"/>
              </a:rPr>
              <a:t>、</a:t>
            </a:r>
            <a:r>
              <a:rPr lang="en-US" altLang="zh-CN" b="0" dirty="0">
                <a:ea typeface="宋体" pitchFamily="2" charset="-122"/>
              </a:rPr>
              <a:t>c</a:t>
            </a:r>
            <a:r>
              <a:rPr lang="zh-CN" altLang="en-US" b="0" dirty="0">
                <a:ea typeface="宋体" pitchFamily="2" charset="-122"/>
              </a:rPr>
              <a:t>，编程交换它们的值，即把</a:t>
            </a:r>
            <a:r>
              <a:rPr lang="en-US" altLang="zh-CN" b="0" dirty="0">
                <a:ea typeface="宋体" pitchFamily="2" charset="-122"/>
              </a:rPr>
              <a:t>a</a:t>
            </a:r>
            <a:r>
              <a:rPr lang="zh-CN" altLang="en-US" b="0" dirty="0">
                <a:ea typeface="宋体" pitchFamily="2" charset="-122"/>
              </a:rPr>
              <a:t>中的值给</a:t>
            </a:r>
            <a:r>
              <a:rPr lang="en-US" altLang="zh-CN" b="0" dirty="0">
                <a:ea typeface="宋体" pitchFamily="2" charset="-122"/>
              </a:rPr>
              <a:t>b</a:t>
            </a:r>
            <a:r>
              <a:rPr lang="zh-CN" altLang="en-US" b="0" dirty="0">
                <a:ea typeface="宋体" pitchFamily="2" charset="-122"/>
              </a:rPr>
              <a:t>，把</a:t>
            </a:r>
            <a:r>
              <a:rPr lang="en-US" altLang="zh-CN" b="0" dirty="0">
                <a:ea typeface="宋体" pitchFamily="2" charset="-122"/>
              </a:rPr>
              <a:t>b</a:t>
            </a:r>
            <a:r>
              <a:rPr lang="zh-CN" altLang="en-US" b="0" dirty="0">
                <a:ea typeface="宋体" pitchFamily="2" charset="-122"/>
              </a:rPr>
              <a:t>中的值给</a:t>
            </a:r>
            <a:r>
              <a:rPr lang="en-US" altLang="zh-CN" b="0" dirty="0">
                <a:ea typeface="宋体" pitchFamily="2" charset="-122"/>
              </a:rPr>
              <a:t>c</a:t>
            </a:r>
            <a:r>
              <a:rPr lang="zh-CN" altLang="en-US" b="0" dirty="0">
                <a:ea typeface="宋体" pitchFamily="2" charset="-122"/>
              </a:rPr>
              <a:t>，把</a:t>
            </a:r>
            <a:r>
              <a:rPr lang="en-US" altLang="zh-CN" b="0" dirty="0">
                <a:ea typeface="宋体" pitchFamily="2" charset="-122"/>
              </a:rPr>
              <a:t>c</a:t>
            </a:r>
            <a:r>
              <a:rPr lang="zh-CN" altLang="en-US" b="0" dirty="0">
                <a:ea typeface="宋体" pitchFamily="2" charset="-122"/>
              </a:rPr>
              <a:t>中的值给</a:t>
            </a:r>
            <a:r>
              <a:rPr lang="en-US" altLang="zh-CN" b="0" dirty="0">
                <a:ea typeface="宋体" pitchFamily="2" charset="-122"/>
              </a:rPr>
              <a:t>a</a:t>
            </a:r>
            <a:r>
              <a:rPr lang="zh-CN" altLang="en-US" b="0" dirty="0">
                <a:ea typeface="宋体" pitchFamily="2" charset="-122"/>
              </a:rPr>
              <a:t>。 </a:t>
            </a:r>
          </a:p>
          <a:p>
            <a:r>
              <a:rPr lang="zh-CN" altLang="en-US" b="0" dirty="0">
                <a:ea typeface="宋体" pitchFamily="2" charset="-122"/>
              </a:rPr>
              <a:t>编程将任意输入的小写字母转化成大写字母并输出</a:t>
            </a:r>
            <a:r>
              <a:rPr lang="zh-CN" altLang="en-US" dirty="0">
                <a:ea typeface="宋体" pitchFamily="2" charset="-122"/>
              </a:rPr>
              <a:t>。  </a:t>
            </a:r>
          </a:p>
        </p:txBody>
      </p:sp>
      <p:sp>
        <p:nvSpPr>
          <p:cNvPr id="4"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习题</a:t>
            </a:r>
            <a:endParaRPr lang="zh-CN" altLang="en-US" dirty="0"/>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3.1  C</a:t>
            </a:r>
            <a:r>
              <a:rPr lang="zh-CN" altLang="en-US"/>
              <a:t>语言语句</a:t>
            </a:r>
          </a:p>
        </p:txBody>
      </p:sp>
      <p:sp>
        <p:nvSpPr>
          <p:cNvPr id="30723" name="Rectangle 3"/>
          <p:cNvSpPr>
            <a:spLocks noGrp="1" noChangeArrowheads="1"/>
          </p:cNvSpPr>
          <p:nvPr>
            <p:ph sz="quarter" idx="1"/>
          </p:nvPr>
        </p:nvSpPr>
        <p:spPr>
          <a:xfrm>
            <a:off x="381000" y="1600200"/>
            <a:ext cx="8534400" cy="3975100"/>
          </a:xfrm>
        </p:spPr>
        <p:txBody>
          <a:bodyPr/>
          <a:lstStyle/>
          <a:p>
            <a:r>
              <a:rPr lang="zh-CN" altLang="en-US">
                <a:ea typeface="宋体" pitchFamily="2" charset="-122"/>
              </a:rPr>
              <a:t>复合语句 </a:t>
            </a:r>
          </a:p>
          <a:p>
            <a:pPr lvl="1"/>
            <a:r>
              <a:rPr lang="zh-CN" altLang="en-US" sz="2400">
                <a:ea typeface="宋体" pitchFamily="2" charset="-122"/>
              </a:rPr>
              <a:t>复合语句是用花括号将若干语句组合在一起，又称分程序 </a:t>
            </a:r>
          </a:p>
          <a:p>
            <a:pPr lvl="1"/>
            <a:r>
              <a:rPr lang="zh-CN" altLang="en-US" sz="2400">
                <a:ea typeface="宋体" pitchFamily="2" charset="-122"/>
              </a:rPr>
              <a:t>例如，下面是一个复合语句：</a:t>
            </a:r>
            <a:br>
              <a:rPr lang="zh-CN" altLang="en-US" sz="2400">
                <a:ea typeface="宋体" pitchFamily="2" charset="-122"/>
              </a:rPr>
            </a:br>
            <a:r>
              <a:rPr lang="en-US" altLang="zh-CN" sz="2400">
                <a:ea typeface="宋体" pitchFamily="2" charset="-122"/>
              </a:rPr>
              <a:t>{ </a:t>
            </a:r>
            <a:br>
              <a:rPr lang="en-US" altLang="zh-CN" sz="2400">
                <a:ea typeface="宋体" pitchFamily="2" charset="-122"/>
              </a:rPr>
            </a:br>
            <a:r>
              <a:rPr lang="en-US" altLang="zh-CN" sz="2400">
                <a:ea typeface="宋体" pitchFamily="2" charset="-122"/>
              </a:rPr>
              <a:t>   i=5;</a:t>
            </a:r>
            <a:br>
              <a:rPr lang="en-US" altLang="zh-CN" sz="2400">
                <a:ea typeface="宋体" pitchFamily="2" charset="-122"/>
              </a:rPr>
            </a:br>
            <a:r>
              <a:rPr lang="en-US" altLang="zh-CN" sz="2400">
                <a:ea typeface="宋体" pitchFamily="2" charset="-122"/>
              </a:rPr>
              <a:t>   </a:t>
            </a:r>
            <a:r>
              <a:rPr lang="en-US" altLang="zh-CN" sz="2100">
                <a:solidFill>
                  <a:srgbClr val="FF0000"/>
                </a:solidFill>
                <a:ea typeface="宋体" pitchFamily="2" charset="-122"/>
              </a:rPr>
              <a:t>printf</a:t>
            </a:r>
            <a:r>
              <a:rPr lang="en-US" altLang="zh-CN" sz="2400">
                <a:ea typeface="宋体" pitchFamily="2" charset="-122"/>
              </a:rPr>
              <a:t>("%d\n",i);</a:t>
            </a:r>
            <a:br>
              <a:rPr lang="en-US" altLang="zh-CN" sz="2400">
                <a:ea typeface="宋体" pitchFamily="2" charset="-122"/>
              </a:rPr>
            </a:br>
            <a:r>
              <a:rPr lang="en-US" altLang="zh-CN" sz="2400">
                <a:ea typeface="宋体" pitchFamily="2" charset="-122"/>
              </a:rPr>
              <a:t>} </a:t>
            </a:r>
          </a:p>
          <a:p>
            <a:r>
              <a:rPr lang="zh-CN" altLang="en-US">
                <a:ea typeface="宋体" pitchFamily="2" charset="-122"/>
              </a:rPr>
              <a:t>空语句 </a:t>
            </a:r>
          </a:p>
          <a:p>
            <a:pPr lvl="1"/>
            <a:r>
              <a:rPr lang="en-US" altLang="zh-CN">
                <a:ea typeface="宋体" pitchFamily="2" charset="-122"/>
              </a:rPr>
              <a:t>;</a:t>
            </a:r>
          </a:p>
          <a:p>
            <a:pPr lvl="1"/>
            <a:endParaRPr lang="en-US" altLang="zh-CN">
              <a:ea typeface="宋体" pitchFamily="2" charset="-122"/>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a:t>3.2  </a:t>
            </a:r>
            <a:r>
              <a:rPr lang="zh-CN" altLang="en-US"/>
              <a:t>程序结构 </a:t>
            </a:r>
          </a:p>
        </p:txBody>
      </p:sp>
      <p:sp>
        <p:nvSpPr>
          <p:cNvPr id="9219" name="Rectangle 3"/>
          <p:cNvSpPr>
            <a:spLocks noGrp="1" noChangeArrowheads="1"/>
          </p:cNvSpPr>
          <p:nvPr>
            <p:ph sz="quarter" idx="1"/>
          </p:nvPr>
        </p:nvSpPr>
        <p:spPr/>
        <p:txBody>
          <a:bodyPr/>
          <a:lstStyle/>
          <a:p>
            <a:pPr>
              <a:lnSpc>
                <a:spcPct val="80000"/>
              </a:lnSpc>
            </a:pPr>
            <a:r>
              <a:rPr lang="en-US" altLang="zh-CN" sz="2400" dirty="0">
                <a:ea typeface="宋体" pitchFamily="2" charset="-122"/>
              </a:rPr>
              <a:t>3.2.1  </a:t>
            </a:r>
            <a:r>
              <a:rPr lang="zh-CN" altLang="en-US" sz="2400" dirty="0">
                <a:ea typeface="宋体" pitchFamily="2" charset="-122"/>
              </a:rPr>
              <a:t>程序结构简介 </a:t>
            </a:r>
          </a:p>
          <a:p>
            <a:pPr lvl="1">
              <a:lnSpc>
                <a:spcPct val="80000"/>
              </a:lnSpc>
            </a:pPr>
            <a:r>
              <a:rPr lang="zh-CN" altLang="en-US" sz="2400" dirty="0">
                <a:ea typeface="宋体" pitchFamily="2" charset="-122"/>
              </a:rPr>
              <a:t>在</a:t>
            </a:r>
            <a:r>
              <a:rPr lang="en-US" altLang="zh-CN" sz="2400" dirty="0">
                <a:ea typeface="宋体" pitchFamily="2" charset="-122"/>
              </a:rPr>
              <a:t>C</a:t>
            </a:r>
            <a:r>
              <a:rPr lang="zh-CN" altLang="en-US" sz="2400" dirty="0">
                <a:ea typeface="宋体" pitchFamily="2" charset="-122"/>
              </a:rPr>
              <a:t>语言中，程序结构一般分为顺序结构、选择结构、循环结构。任何复杂的程序都是由这</a:t>
            </a:r>
            <a:r>
              <a:rPr lang="en-US" altLang="zh-CN" sz="2400" dirty="0">
                <a:ea typeface="宋体" pitchFamily="2" charset="-122"/>
              </a:rPr>
              <a:t>3</a:t>
            </a:r>
            <a:r>
              <a:rPr lang="zh-CN" altLang="en-US" sz="2400" dirty="0">
                <a:ea typeface="宋体" pitchFamily="2" charset="-122"/>
              </a:rPr>
              <a:t>种基本结构组成的。 </a:t>
            </a:r>
            <a:endParaRPr lang="en-US" altLang="zh-CN" sz="2400" dirty="0" smtClean="0">
              <a:ea typeface="宋体" pitchFamily="2" charset="-122"/>
            </a:endParaRPr>
          </a:p>
          <a:p>
            <a:pPr lvl="1">
              <a:lnSpc>
                <a:spcPct val="80000"/>
              </a:lnSpc>
            </a:pPr>
            <a:endParaRPr lang="zh-CN" altLang="en-US" sz="2400" dirty="0">
              <a:ea typeface="宋体" pitchFamily="2" charset="-122"/>
            </a:endParaRPr>
          </a:p>
          <a:p>
            <a:pPr lvl="1">
              <a:lnSpc>
                <a:spcPct val="80000"/>
              </a:lnSpc>
            </a:pPr>
            <a:r>
              <a:rPr lang="en-US" altLang="zh-CN" sz="2000" dirty="0">
                <a:ea typeface="宋体" pitchFamily="2" charset="-122"/>
              </a:rPr>
              <a:t>【</a:t>
            </a:r>
            <a:r>
              <a:rPr lang="zh-CN" altLang="en-US" sz="2000" dirty="0">
                <a:ea typeface="宋体" pitchFamily="2" charset="-122"/>
              </a:rPr>
              <a:t>例</a:t>
            </a:r>
            <a:r>
              <a:rPr lang="en-US" altLang="zh-CN" sz="2000" dirty="0">
                <a:ea typeface="宋体" pitchFamily="2" charset="-122"/>
              </a:rPr>
              <a:t>3-1】</a:t>
            </a:r>
            <a:r>
              <a:rPr lang="zh-CN" altLang="en-US" sz="2000" dirty="0">
                <a:ea typeface="宋体" pitchFamily="2" charset="-122"/>
              </a:rPr>
              <a:t>简单的程序结构。</a:t>
            </a:r>
          </a:p>
          <a:p>
            <a:pPr lvl="2">
              <a:lnSpc>
                <a:spcPct val="80000"/>
              </a:lnSpc>
              <a:buFontTx/>
              <a:buNone/>
            </a:pPr>
            <a:r>
              <a:rPr lang="en-US" altLang="zh-CN" sz="2200" dirty="0">
                <a:ea typeface="宋体" pitchFamily="2" charset="-122"/>
              </a:rPr>
              <a:t>#include &lt;</a:t>
            </a:r>
            <a:r>
              <a:rPr lang="en-US" altLang="zh-CN" sz="2200" dirty="0" err="1">
                <a:ea typeface="宋体" pitchFamily="2" charset="-122"/>
              </a:rPr>
              <a:t>stdio.h</a:t>
            </a:r>
            <a:r>
              <a:rPr lang="en-US" altLang="zh-CN" sz="2200" dirty="0">
                <a:ea typeface="宋体" pitchFamily="2" charset="-122"/>
              </a:rPr>
              <a:t>&gt;</a:t>
            </a:r>
          </a:p>
          <a:p>
            <a:pPr lvl="2">
              <a:lnSpc>
                <a:spcPct val="80000"/>
              </a:lnSpc>
              <a:buFontTx/>
              <a:buNone/>
            </a:pPr>
            <a:r>
              <a:rPr lang="en-US" altLang="zh-CN" sz="2200" dirty="0">
                <a:ea typeface="宋体" pitchFamily="2" charset="-122"/>
              </a:rPr>
              <a:t>void main</a:t>
            </a:r>
            <a:r>
              <a:rPr lang="en-US" altLang="zh-CN" sz="2200" dirty="0" smtClean="0">
                <a:ea typeface="宋体" pitchFamily="2" charset="-122"/>
              </a:rPr>
              <a:t>( )</a:t>
            </a:r>
            <a:endParaRPr lang="en-US" altLang="zh-CN" sz="2200" dirty="0">
              <a:ea typeface="宋体" pitchFamily="2" charset="-122"/>
            </a:endParaRPr>
          </a:p>
          <a:p>
            <a:pPr lvl="2">
              <a:lnSpc>
                <a:spcPct val="80000"/>
              </a:lnSpc>
              <a:buFontTx/>
              <a:buNone/>
            </a:pPr>
            <a:r>
              <a:rPr lang="en-US" altLang="zh-CN" sz="2200" dirty="0">
                <a:ea typeface="宋体" pitchFamily="2" charset="-122"/>
              </a:rPr>
              <a:t>{</a:t>
            </a:r>
          </a:p>
          <a:p>
            <a:pPr lvl="2">
              <a:lnSpc>
                <a:spcPct val="80000"/>
              </a:lnSpc>
              <a:buFontTx/>
              <a:buNone/>
            </a:pPr>
            <a:r>
              <a:rPr lang="en-US" altLang="zh-CN" sz="2200" dirty="0">
                <a:ea typeface="宋体" pitchFamily="2" charset="-122"/>
              </a:rPr>
              <a:t>   </a:t>
            </a:r>
            <a:r>
              <a:rPr lang="en-US" altLang="zh-CN" sz="2200" dirty="0" err="1">
                <a:ea typeface="宋体" pitchFamily="2" charset="-122"/>
              </a:rPr>
              <a:t>int</a:t>
            </a:r>
            <a:r>
              <a:rPr lang="en-US" altLang="zh-CN" sz="2200" dirty="0">
                <a:ea typeface="宋体" pitchFamily="2" charset="-122"/>
              </a:rPr>
              <a:t> </a:t>
            </a:r>
            <a:r>
              <a:rPr lang="en-US" altLang="zh-CN" sz="2200" dirty="0" err="1">
                <a:ea typeface="宋体" pitchFamily="2" charset="-122"/>
              </a:rPr>
              <a:t>a,b,c</a:t>
            </a:r>
            <a:r>
              <a:rPr lang="en-US" altLang="zh-CN" sz="2200" dirty="0">
                <a:ea typeface="宋体" pitchFamily="2" charset="-122"/>
              </a:rPr>
              <a:t>;    	/*</a:t>
            </a:r>
            <a:r>
              <a:rPr lang="zh-CN" altLang="en-US" sz="2200" dirty="0">
                <a:ea typeface="宋体" pitchFamily="2" charset="-122"/>
              </a:rPr>
              <a:t>声明部分，定义了</a:t>
            </a:r>
            <a:r>
              <a:rPr lang="en-US" altLang="zh-CN" sz="2200" dirty="0">
                <a:ea typeface="宋体" pitchFamily="2" charset="-122"/>
              </a:rPr>
              <a:t>3</a:t>
            </a:r>
            <a:r>
              <a:rPr lang="zh-CN" altLang="en-US" sz="2200" dirty="0">
                <a:ea typeface="宋体" pitchFamily="2" charset="-122"/>
              </a:rPr>
              <a:t>个整型变量*</a:t>
            </a:r>
            <a:r>
              <a:rPr lang="en-US" altLang="zh-CN" sz="2200" dirty="0">
                <a:ea typeface="宋体" pitchFamily="2" charset="-122"/>
              </a:rPr>
              <a:t>/</a:t>
            </a:r>
          </a:p>
          <a:p>
            <a:pPr lvl="2">
              <a:lnSpc>
                <a:spcPct val="80000"/>
              </a:lnSpc>
              <a:buFontTx/>
              <a:buNone/>
            </a:pPr>
            <a:r>
              <a:rPr lang="en-US" altLang="zh-CN" sz="2200" dirty="0">
                <a:ea typeface="宋体" pitchFamily="2" charset="-122"/>
              </a:rPr>
              <a:t>   a=100;         	/*</a:t>
            </a:r>
            <a:r>
              <a:rPr lang="zh-CN" altLang="en-US" sz="2200" dirty="0">
                <a:ea typeface="宋体" pitchFamily="2" charset="-122"/>
              </a:rPr>
              <a:t>执行部分开始，直到最后的花括号*</a:t>
            </a:r>
            <a:r>
              <a:rPr lang="en-US" altLang="zh-CN" sz="2200" dirty="0">
                <a:ea typeface="宋体" pitchFamily="2" charset="-122"/>
              </a:rPr>
              <a:t>/</a:t>
            </a:r>
          </a:p>
          <a:p>
            <a:pPr lvl="2">
              <a:lnSpc>
                <a:spcPct val="80000"/>
              </a:lnSpc>
              <a:buFontTx/>
              <a:buNone/>
            </a:pPr>
            <a:r>
              <a:rPr lang="en-US" altLang="zh-CN" sz="2200" dirty="0">
                <a:ea typeface="宋体" pitchFamily="2" charset="-122"/>
              </a:rPr>
              <a:t>   b=200;</a:t>
            </a:r>
          </a:p>
          <a:p>
            <a:pPr lvl="2">
              <a:lnSpc>
                <a:spcPct val="80000"/>
              </a:lnSpc>
              <a:buFontTx/>
              <a:buNone/>
            </a:pPr>
            <a:r>
              <a:rPr lang="en-US" altLang="zh-CN" sz="2200" dirty="0">
                <a:ea typeface="宋体" pitchFamily="2" charset="-122"/>
              </a:rPr>
              <a:t>   c=</a:t>
            </a:r>
            <a:r>
              <a:rPr lang="en-US" altLang="zh-CN" sz="2200" dirty="0" err="1">
                <a:ea typeface="宋体" pitchFamily="2" charset="-122"/>
              </a:rPr>
              <a:t>a+b</a:t>
            </a:r>
            <a:r>
              <a:rPr lang="en-US" altLang="zh-CN" sz="2200" dirty="0">
                <a:ea typeface="宋体" pitchFamily="2" charset="-122"/>
              </a:rPr>
              <a:t>;</a:t>
            </a:r>
          </a:p>
          <a:p>
            <a:pPr lvl="2">
              <a:lnSpc>
                <a:spcPct val="80000"/>
              </a:lnSpc>
              <a:buFontTx/>
              <a:buNone/>
            </a:pPr>
            <a:r>
              <a:rPr lang="en-US" altLang="zh-CN" sz="2200" dirty="0">
                <a:ea typeface="宋体" pitchFamily="2" charset="-122"/>
              </a:rPr>
              <a:t>   </a:t>
            </a:r>
            <a:r>
              <a:rPr lang="en-US" altLang="zh-CN" sz="2200" dirty="0" err="1">
                <a:ea typeface="宋体" pitchFamily="2" charset="-122"/>
              </a:rPr>
              <a:t>printf</a:t>
            </a:r>
            <a:r>
              <a:rPr lang="en-US" altLang="zh-CN" sz="2200" dirty="0">
                <a:ea typeface="宋体" pitchFamily="2" charset="-122"/>
              </a:rPr>
              <a:t>("</a:t>
            </a:r>
            <a:r>
              <a:rPr lang="en-US" altLang="zh-CN" sz="2200" dirty="0" err="1">
                <a:ea typeface="宋体" pitchFamily="2" charset="-122"/>
              </a:rPr>
              <a:t>a+b</a:t>
            </a:r>
            <a:r>
              <a:rPr lang="en-US" altLang="zh-CN" sz="2200" dirty="0">
                <a:ea typeface="宋体" pitchFamily="2" charset="-122"/>
              </a:rPr>
              <a:t>=%d\</a:t>
            </a:r>
            <a:r>
              <a:rPr lang="en-US" altLang="zh-CN" sz="2200" dirty="0" err="1">
                <a:ea typeface="宋体" pitchFamily="2" charset="-122"/>
              </a:rPr>
              <a:t>n",c</a:t>
            </a:r>
            <a:r>
              <a:rPr lang="en-US" altLang="zh-CN" sz="2200" dirty="0">
                <a:ea typeface="宋体" pitchFamily="2" charset="-122"/>
              </a:rPr>
              <a:t>);</a:t>
            </a:r>
          </a:p>
          <a:p>
            <a:pPr lvl="2">
              <a:lnSpc>
                <a:spcPct val="80000"/>
              </a:lnSpc>
              <a:buFontTx/>
              <a:buNone/>
            </a:pPr>
            <a:r>
              <a:rPr lang="en-US" altLang="zh-CN" sz="2200" dirty="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a:t>3.2  </a:t>
            </a:r>
            <a:r>
              <a:rPr lang="zh-CN" altLang="en-US"/>
              <a:t>程序结构</a:t>
            </a:r>
          </a:p>
        </p:txBody>
      </p:sp>
      <p:sp>
        <p:nvSpPr>
          <p:cNvPr id="31747" name="Rectangle 3"/>
          <p:cNvSpPr>
            <a:spLocks noGrp="1" noChangeArrowheads="1"/>
          </p:cNvSpPr>
          <p:nvPr>
            <p:ph sz="quarter" idx="1"/>
          </p:nvPr>
        </p:nvSpPr>
        <p:spPr>
          <a:xfrm>
            <a:off x="381000" y="1600200"/>
            <a:ext cx="8534400" cy="4313238"/>
          </a:xfrm>
        </p:spPr>
        <p:txBody>
          <a:bodyPr/>
          <a:lstStyle/>
          <a:p>
            <a:pPr>
              <a:lnSpc>
                <a:spcPct val="80000"/>
              </a:lnSpc>
              <a:buFontTx/>
              <a:buNone/>
            </a:pPr>
            <a:r>
              <a:rPr lang="en-US" altLang="zh-CN" sz="2300" dirty="0">
                <a:ea typeface="宋体" pitchFamily="2" charset="-122"/>
              </a:rPr>
              <a:t>【</a:t>
            </a:r>
            <a:r>
              <a:rPr lang="zh-CN" altLang="en-US" sz="2300" dirty="0">
                <a:ea typeface="宋体" pitchFamily="2" charset="-122"/>
              </a:rPr>
              <a:t>例</a:t>
            </a:r>
            <a:r>
              <a:rPr lang="en-US" altLang="zh-CN" sz="2300" dirty="0">
                <a:ea typeface="宋体" pitchFamily="2" charset="-122"/>
              </a:rPr>
              <a:t>3-2】</a:t>
            </a:r>
            <a:r>
              <a:rPr lang="zh-CN" altLang="en-US" sz="2300" dirty="0">
                <a:ea typeface="宋体" pitchFamily="2" charset="-122"/>
              </a:rPr>
              <a:t>由多个函数构成的程序结构。</a:t>
            </a:r>
          </a:p>
          <a:p>
            <a:pPr lvl="1">
              <a:lnSpc>
                <a:spcPct val="80000"/>
              </a:lnSpc>
              <a:buFontTx/>
              <a:buNone/>
            </a:pPr>
            <a:r>
              <a:rPr lang="en-US" altLang="zh-CN" sz="2100" dirty="0">
                <a:ea typeface="宋体" pitchFamily="2" charset="-122"/>
              </a:rPr>
              <a:t>#include &lt;</a:t>
            </a:r>
            <a:r>
              <a:rPr lang="en-US" altLang="zh-CN" sz="2100" dirty="0" err="1">
                <a:ea typeface="宋体" pitchFamily="2" charset="-122"/>
              </a:rPr>
              <a:t>stdio.h</a:t>
            </a:r>
            <a:r>
              <a:rPr lang="en-US" altLang="zh-CN" sz="2100" dirty="0">
                <a:ea typeface="宋体" pitchFamily="2" charset="-122"/>
              </a:rPr>
              <a:t>&gt;</a:t>
            </a:r>
          </a:p>
          <a:p>
            <a:pPr lvl="1">
              <a:lnSpc>
                <a:spcPct val="80000"/>
              </a:lnSpc>
              <a:buFontTx/>
              <a:buNone/>
            </a:pPr>
            <a:r>
              <a:rPr lang="en-US" altLang="zh-CN" sz="2100" dirty="0">
                <a:ea typeface="宋体" pitchFamily="2" charset="-122"/>
              </a:rPr>
              <a:t>void main()      		</a:t>
            </a:r>
            <a:r>
              <a:rPr lang="en-US" altLang="zh-CN" sz="1600" dirty="0" smtClean="0">
                <a:ea typeface="宋体" pitchFamily="2" charset="-122"/>
              </a:rPr>
              <a:t>/*</a:t>
            </a:r>
            <a:r>
              <a:rPr lang="zh-CN" altLang="en-US" sz="1600" dirty="0">
                <a:ea typeface="宋体" pitchFamily="2" charset="-122"/>
              </a:rPr>
              <a:t>主函数*</a:t>
            </a:r>
            <a:r>
              <a:rPr lang="en-US" altLang="zh-CN" sz="1600" dirty="0">
                <a:ea typeface="宋体" pitchFamily="2" charset="-122"/>
              </a:rPr>
              <a:t>/</a:t>
            </a:r>
          </a:p>
          <a:p>
            <a:pPr lvl="1">
              <a:lnSpc>
                <a:spcPct val="80000"/>
              </a:lnSpc>
              <a:buFontTx/>
              <a:buNone/>
            </a:pPr>
            <a:r>
              <a:rPr lang="en-US" altLang="zh-CN" sz="2100" dirty="0">
                <a:ea typeface="宋体" pitchFamily="2" charset="-122"/>
              </a:rPr>
              <a:t>{  </a:t>
            </a:r>
            <a:r>
              <a:rPr lang="en-US" altLang="zh-CN" sz="2100" dirty="0" err="1">
                <a:ea typeface="宋体" pitchFamily="2" charset="-122"/>
              </a:rPr>
              <a:t>int</a:t>
            </a:r>
            <a:r>
              <a:rPr lang="en-US" altLang="zh-CN" sz="2100" dirty="0">
                <a:ea typeface="宋体" pitchFamily="2" charset="-122"/>
              </a:rPr>
              <a:t> </a:t>
            </a:r>
            <a:r>
              <a:rPr lang="en-US" altLang="zh-CN" sz="2100" dirty="0" err="1">
                <a:ea typeface="宋体" pitchFamily="2" charset="-122"/>
              </a:rPr>
              <a:t>a,b,c</a:t>
            </a:r>
            <a:r>
              <a:rPr lang="en-US" altLang="zh-CN" sz="2100" dirty="0">
                <a:ea typeface="宋体" pitchFamily="2" charset="-122"/>
              </a:rPr>
              <a:t>;    			</a:t>
            </a:r>
            <a:r>
              <a:rPr lang="en-US" altLang="zh-CN" sz="1600" dirty="0">
                <a:ea typeface="宋体" pitchFamily="2" charset="-122"/>
              </a:rPr>
              <a:t>/*</a:t>
            </a:r>
            <a:r>
              <a:rPr lang="zh-CN" altLang="en-US" sz="1600" dirty="0">
                <a:ea typeface="宋体" pitchFamily="2" charset="-122"/>
              </a:rPr>
              <a:t>声明部分，定义变量的类型</a:t>
            </a:r>
            <a:r>
              <a:rPr lang="zh-CN" altLang="en-US" sz="2100" dirty="0">
                <a:ea typeface="宋体" pitchFamily="2" charset="-122"/>
              </a:rPr>
              <a:t>*</a:t>
            </a:r>
            <a:r>
              <a:rPr lang="en-US" altLang="zh-CN" sz="2100" dirty="0">
                <a:ea typeface="宋体" pitchFamily="2" charset="-122"/>
              </a:rPr>
              <a:t>/</a:t>
            </a:r>
          </a:p>
          <a:p>
            <a:pPr lvl="1">
              <a:lnSpc>
                <a:spcPct val="80000"/>
              </a:lnSpc>
              <a:buFontTx/>
              <a:buNone/>
            </a:pPr>
            <a:r>
              <a:rPr lang="en-US" altLang="zh-CN" sz="2100" dirty="0">
                <a:ea typeface="宋体" pitchFamily="2" charset="-122"/>
              </a:rPr>
              <a:t>   </a:t>
            </a:r>
            <a:r>
              <a:rPr lang="en-US" altLang="zh-CN" sz="2100" dirty="0" err="1">
                <a:ea typeface="宋体" pitchFamily="2" charset="-122"/>
              </a:rPr>
              <a:t>scanf</a:t>
            </a:r>
            <a:r>
              <a:rPr lang="en-US" altLang="zh-CN" sz="2100" dirty="0">
                <a:ea typeface="宋体" pitchFamily="2" charset="-122"/>
              </a:rPr>
              <a:t>("%</a:t>
            </a:r>
            <a:r>
              <a:rPr lang="en-US" altLang="zh-CN" sz="2100" dirty="0" err="1">
                <a:ea typeface="宋体" pitchFamily="2" charset="-122"/>
              </a:rPr>
              <a:t>d,%d",&amp;a,&amp;b</a:t>
            </a:r>
            <a:r>
              <a:rPr lang="en-US" altLang="zh-CN" sz="2100" dirty="0">
                <a:ea typeface="宋体" pitchFamily="2" charset="-122"/>
              </a:rPr>
              <a:t>); 	</a:t>
            </a:r>
            <a:r>
              <a:rPr lang="en-US" altLang="zh-CN" sz="1600" dirty="0">
                <a:ea typeface="宋体" pitchFamily="2" charset="-122"/>
              </a:rPr>
              <a:t>/*</a:t>
            </a:r>
            <a:r>
              <a:rPr lang="zh-CN" altLang="en-US" sz="1600" dirty="0">
                <a:ea typeface="宋体" pitchFamily="2" charset="-122"/>
              </a:rPr>
              <a:t>通过输入函数，给变量</a:t>
            </a:r>
            <a:r>
              <a:rPr lang="en-US" altLang="zh-CN" sz="1600" dirty="0">
                <a:ea typeface="宋体" pitchFamily="2" charset="-122"/>
              </a:rPr>
              <a:t>a</a:t>
            </a:r>
            <a:r>
              <a:rPr lang="zh-CN" altLang="en-US" sz="1600" dirty="0">
                <a:ea typeface="宋体" pitchFamily="2" charset="-122"/>
              </a:rPr>
              <a:t>、</a:t>
            </a:r>
            <a:r>
              <a:rPr lang="en-US" altLang="zh-CN" sz="1600" dirty="0">
                <a:ea typeface="宋体" pitchFamily="2" charset="-122"/>
              </a:rPr>
              <a:t>b</a:t>
            </a:r>
            <a:r>
              <a:rPr lang="zh-CN" altLang="en-US" sz="1600" dirty="0">
                <a:ea typeface="宋体" pitchFamily="2" charset="-122"/>
              </a:rPr>
              <a:t>赋值*</a:t>
            </a:r>
            <a:r>
              <a:rPr lang="en-US" altLang="zh-CN" sz="1600" dirty="0">
                <a:ea typeface="宋体" pitchFamily="2" charset="-122"/>
              </a:rPr>
              <a:t>/</a:t>
            </a:r>
          </a:p>
          <a:p>
            <a:pPr lvl="1">
              <a:lnSpc>
                <a:spcPct val="80000"/>
              </a:lnSpc>
              <a:buFontTx/>
              <a:buNone/>
            </a:pPr>
            <a:r>
              <a:rPr lang="en-US" altLang="zh-CN" sz="2100" dirty="0">
                <a:ea typeface="宋体" pitchFamily="2" charset="-122"/>
              </a:rPr>
              <a:t>   c=sum(</a:t>
            </a:r>
            <a:r>
              <a:rPr lang="en-US" altLang="zh-CN" sz="2100" dirty="0" err="1">
                <a:ea typeface="宋体" pitchFamily="2" charset="-122"/>
              </a:rPr>
              <a:t>a,b</a:t>
            </a:r>
            <a:r>
              <a:rPr lang="en-US" altLang="zh-CN" sz="2100" dirty="0">
                <a:ea typeface="宋体" pitchFamily="2" charset="-122"/>
              </a:rPr>
              <a:t>);    	</a:t>
            </a:r>
            <a:r>
              <a:rPr lang="en-US" altLang="zh-CN" sz="1600" dirty="0">
                <a:ea typeface="宋体" pitchFamily="2" charset="-122"/>
              </a:rPr>
              <a:t>/*</a:t>
            </a:r>
            <a:r>
              <a:rPr lang="zh-CN" altLang="en-US" sz="1600" dirty="0">
                <a:ea typeface="宋体" pitchFamily="2" charset="-122"/>
              </a:rPr>
              <a:t>调用</a:t>
            </a:r>
            <a:r>
              <a:rPr lang="en-US" altLang="zh-CN" sz="1600" dirty="0">
                <a:ea typeface="宋体" pitchFamily="2" charset="-122"/>
              </a:rPr>
              <a:t>sum</a:t>
            </a:r>
            <a:r>
              <a:rPr lang="zh-CN" altLang="en-US" sz="1600" dirty="0">
                <a:ea typeface="宋体" pitchFamily="2" charset="-122"/>
              </a:rPr>
              <a:t>函数，将函数值赋给变量</a:t>
            </a:r>
            <a:r>
              <a:rPr lang="en-US" altLang="zh-CN" sz="1600" dirty="0">
                <a:ea typeface="宋体" pitchFamily="2" charset="-122"/>
              </a:rPr>
              <a:t>c*/</a:t>
            </a:r>
          </a:p>
          <a:p>
            <a:pPr lvl="1">
              <a:lnSpc>
                <a:spcPct val="80000"/>
              </a:lnSpc>
              <a:buFontTx/>
              <a:buNone/>
            </a:pPr>
            <a:r>
              <a:rPr lang="en-US" altLang="zh-CN" sz="2100" dirty="0">
                <a:ea typeface="宋体" pitchFamily="2" charset="-122"/>
              </a:rPr>
              <a:t>   </a:t>
            </a:r>
            <a:r>
              <a:rPr lang="en-US" altLang="zh-CN" sz="2100" dirty="0" err="1">
                <a:ea typeface="宋体" pitchFamily="2" charset="-122"/>
              </a:rPr>
              <a:t>printf</a:t>
            </a:r>
            <a:r>
              <a:rPr lang="en-US" altLang="zh-CN" sz="2100" dirty="0">
                <a:ea typeface="宋体" pitchFamily="2" charset="-122"/>
              </a:rPr>
              <a:t>("</a:t>
            </a:r>
            <a:r>
              <a:rPr lang="en-US" altLang="zh-CN" sz="2100" dirty="0" err="1">
                <a:ea typeface="宋体" pitchFamily="2" charset="-122"/>
              </a:rPr>
              <a:t>a+b</a:t>
            </a:r>
            <a:r>
              <a:rPr lang="en-US" altLang="zh-CN" sz="2100" dirty="0">
                <a:ea typeface="宋体" pitchFamily="2" charset="-122"/>
              </a:rPr>
              <a:t>=%d\</a:t>
            </a:r>
            <a:r>
              <a:rPr lang="en-US" altLang="zh-CN" sz="2100" dirty="0" err="1">
                <a:ea typeface="宋体" pitchFamily="2" charset="-122"/>
              </a:rPr>
              <a:t>n",c</a:t>
            </a:r>
            <a:r>
              <a:rPr lang="en-US" altLang="zh-CN" sz="2100" dirty="0">
                <a:ea typeface="宋体" pitchFamily="2" charset="-122"/>
              </a:rPr>
              <a:t>);   	</a:t>
            </a:r>
            <a:r>
              <a:rPr lang="en-US" altLang="zh-CN" sz="1600" dirty="0">
                <a:ea typeface="宋体" pitchFamily="2" charset="-122"/>
              </a:rPr>
              <a:t>/*</a:t>
            </a:r>
            <a:r>
              <a:rPr lang="zh-CN" altLang="en-US" sz="1600" dirty="0">
                <a:ea typeface="宋体" pitchFamily="2" charset="-122"/>
              </a:rPr>
              <a:t>输出变量</a:t>
            </a:r>
            <a:r>
              <a:rPr lang="en-US" altLang="zh-CN" sz="1600" dirty="0">
                <a:ea typeface="宋体" pitchFamily="2" charset="-122"/>
              </a:rPr>
              <a:t>c</a:t>
            </a:r>
            <a:r>
              <a:rPr lang="zh-CN" altLang="en-US" sz="1600" dirty="0">
                <a:ea typeface="宋体" pitchFamily="2" charset="-122"/>
              </a:rPr>
              <a:t>的值*</a:t>
            </a:r>
            <a:r>
              <a:rPr lang="en-US" altLang="zh-CN" sz="1600" dirty="0">
                <a:ea typeface="宋体" pitchFamily="2" charset="-122"/>
              </a:rPr>
              <a:t>/</a:t>
            </a:r>
          </a:p>
          <a:p>
            <a:pPr lvl="1">
              <a:lnSpc>
                <a:spcPct val="80000"/>
              </a:lnSpc>
              <a:buFontTx/>
              <a:buNone/>
            </a:pPr>
            <a:r>
              <a:rPr lang="en-US" altLang="zh-CN" sz="2100" dirty="0">
                <a:ea typeface="宋体" pitchFamily="2" charset="-122"/>
              </a:rPr>
              <a:t>}</a:t>
            </a:r>
          </a:p>
          <a:p>
            <a:pPr lvl="1">
              <a:lnSpc>
                <a:spcPct val="80000"/>
              </a:lnSpc>
              <a:buFontTx/>
              <a:buNone/>
            </a:pPr>
            <a:endParaRPr lang="en-US" altLang="zh-CN" sz="2100" dirty="0">
              <a:ea typeface="宋体" pitchFamily="2" charset="-122"/>
            </a:endParaRPr>
          </a:p>
          <a:p>
            <a:pPr lvl="1">
              <a:lnSpc>
                <a:spcPct val="80000"/>
              </a:lnSpc>
              <a:buFontTx/>
              <a:buNone/>
            </a:pPr>
            <a:r>
              <a:rPr lang="en-US" altLang="zh-CN" sz="2100" dirty="0" err="1">
                <a:ea typeface="宋体" pitchFamily="2" charset="-122"/>
              </a:rPr>
              <a:t>int</a:t>
            </a:r>
            <a:r>
              <a:rPr lang="en-US" altLang="zh-CN" sz="2100" dirty="0">
                <a:ea typeface="宋体" pitchFamily="2" charset="-122"/>
              </a:rPr>
              <a:t> sum(</a:t>
            </a:r>
            <a:r>
              <a:rPr lang="en-US" altLang="zh-CN" sz="2100" dirty="0" err="1">
                <a:ea typeface="宋体" pitchFamily="2" charset="-122"/>
              </a:rPr>
              <a:t>int</a:t>
            </a:r>
            <a:r>
              <a:rPr lang="en-US" altLang="zh-CN" sz="2100" dirty="0">
                <a:ea typeface="宋体" pitchFamily="2" charset="-122"/>
              </a:rPr>
              <a:t> </a:t>
            </a:r>
            <a:r>
              <a:rPr lang="en-US" altLang="zh-CN" sz="2100" dirty="0" err="1">
                <a:ea typeface="宋体" pitchFamily="2" charset="-122"/>
              </a:rPr>
              <a:t>a,int</a:t>
            </a:r>
            <a:r>
              <a:rPr lang="en-US" altLang="zh-CN" sz="2100" dirty="0">
                <a:ea typeface="宋体" pitchFamily="2" charset="-122"/>
              </a:rPr>
              <a:t> b)   		</a:t>
            </a:r>
            <a:r>
              <a:rPr lang="en-US" altLang="zh-CN" sz="1600" dirty="0">
                <a:ea typeface="宋体" pitchFamily="2" charset="-122"/>
              </a:rPr>
              <a:t>/*</a:t>
            </a:r>
            <a:r>
              <a:rPr lang="zh-CN" altLang="en-US" sz="1600" dirty="0">
                <a:ea typeface="宋体" pitchFamily="2" charset="-122"/>
              </a:rPr>
              <a:t>定义一个</a:t>
            </a:r>
            <a:r>
              <a:rPr lang="en-US" altLang="zh-CN" sz="1600" dirty="0">
                <a:ea typeface="宋体" pitchFamily="2" charset="-122"/>
              </a:rPr>
              <a:t>sum</a:t>
            </a:r>
            <a:r>
              <a:rPr lang="zh-CN" altLang="en-US" sz="1600" dirty="0">
                <a:ea typeface="宋体" pitchFamily="2" charset="-122"/>
              </a:rPr>
              <a:t>函数*</a:t>
            </a:r>
            <a:r>
              <a:rPr lang="en-US" altLang="zh-CN" sz="1600" dirty="0">
                <a:ea typeface="宋体" pitchFamily="2" charset="-122"/>
              </a:rPr>
              <a:t>/</a:t>
            </a:r>
          </a:p>
          <a:p>
            <a:pPr lvl="1">
              <a:lnSpc>
                <a:spcPct val="80000"/>
              </a:lnSpc>
              <a:buFontTx/>
              <a:buNone/>
            </a:pPr>
            <a:r>
              <a:rPr lang="en-US" altLang="zh-CN" sz="2100" dirty="0">
                <a:ea typeface="宋体" pitchFamily="2" charset="-122"/>
              </a:rPr>
              <a:t>{  </a:t>
            </a:r>
            <a:r>
              <a:rPr lang="en-US" altLang="zh-CN" sz="2100" dirty="0" err="1">
                <a:ea typeface="宋体" pitchFamily="2" charset="-122"/>
              </a:rPr>
              <a:t>int</a:t>
            </a:r>
            <a:r>
              <a:rPr lang="en-US" altLang="zh-CN" sz="2100" dirty="0">
                <a:ea typeface="宋体" pitchFamily="2" charset="-122"/>
              </a:rPr>
              <a:t> c;    </a:t>
            </a:r>
          </a:p>
          <a:p>
            <a:pPr lvl="1">
              <a:lnSpc>
                <a:spcPct val="80000"/>
              </a:lnSpc>
              <a:buFontTx/>
              <a:buNone/>
            </a:pPr>
            <a:r>
              <a:rPr lang="en-US" altLang="zh-CN" sz="2100" dirty="0">
                <a:ea typeface="宋体" pitchFamily="2" charset="-122"/>
              </a:rPr>
              <a:t>   c=</a:t>
            </a:r>
            <a:r>
              <a:rPr lang="en-US" altLang="zh-CN" sz="2100" dirty="0" err="1">
                <a:ea typeface="宋体" pitchFamily="2" charset="-122"/>
              </a:rPr>
              <a:t>a+b</a:t>
            </a:r>
            <a:r>
              <a:rPr lang="en-US" altLang="zh-CN" sz="2100" dirty="0">
                <a:ea typeface="宋体" pitchFamily="2" charset="-122"/>
              </a:rPr>
              <a:t>;</a:t>
            </a:r>
          </a:p>
          <a:p>
            <a:pPr lvl="1">
              <a:lnSpc>
                <a:spcPct val="80000"/>
              </a:lnSpc>
              <a:buFontTx/>
              <a:buNone/>
            </a:pPr>
            <a:r>
              <a:rPr lang="en-US" altLang="zh-CN" sz="2100" dirty="0">
                <a:ea typeface="宋体" pitchFamily="2" charset="-122"/>
              </a:rPr>
              <a:t>   return (c);  </a:t>
            </a:r>
            <a:r>
              <a:rPr lang="en-US" altLang="zh-CN" sz="2100" dirty="0" smtClean="0">
                <a:ea typeface="宋体" pitchFamily="2" charset="-122"/>
              </a:rPr>
              <a:t>			 </a:t>
            </a:r>
            <a:r>
              <a:rPr lang="en-US" altLang="zh-CN" sz="1600" dirty="0">
                <a:ea typeface="宋体" pitchFamily="2" charset="-122"/>
              </a:rPr>
              <a:t>/*</a:t>
            </a:r>
            <a:r>
              <a:rPr lang="zh-CN" altLang="en-US" sz="1600" dirty="0">
                <a:ea typeface="宋体" pitchFamily="2" charset="-122"/>
              </a:rPr>
              <a:t>将变量</a:t>
            </a:r>
            <a:r>
              <a:rPr lang="en-US" altLang="zh-CN" sz="1600" dirty="0">
                <a:ea typeface="宋体" pitchFamily="2" charset="-122"/>
              </a:rPr>
              <a:t>c</a:t>
            </a:r>
            <a:r>
              <a:rPr lang="zh-CN" altLang="en-US" sz="1600" dirty="0">
                <a:ea typeface="宋体" pitchFamily="2" charset="-122"/>
              </a:rPr>
              <a:t>的值通过返回语句带回调用处*</a:t>
            </a:r>
            <a:r>
              <a:rPr lang="en-US" altLang="zh-CN" sz="1600" dirty="0">
                <a:ea typeface="宋体" pitchFamily="2" charset="-122"/>
              </a:rPr>
              <a:t>/</a:t>
            </a:r>
          </a:p>
          <a:p>
            <a:pPr lvl="1">
              <a:lnSpc>
                <a:spcPct val="80000"/>
              </a:lnSpc>
              <a:buFontTx/>
              <a:buNone/>
            </a:pPr>
            <a:r>
              <a:rPr lang="en-US" altLang="zh-CN" sz="2100" dirty="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zh-CN"/>
              <a:t>3.2  </a:t>
            </a:r>
            <a:r>
              <a:rPr lang="zh-CN" altLang="en-US"/>
              <a:t>程序结构</a:t>
            </a:r>
          </a:p>
        </p:txBody>
      </p:sp>
      <p:sp>
        <p:nvSpPr>
          <p:cNvPr id="11267" name="Rectangle 3"/>
          <p:cNvSpPr>
            <a:spLocks noGrp="1" noChangeArrowheads="1"/>
          </p:cNvSpPr>
          <p:nvPr>
            <p:ph sz="quarter" idx="1"/>
          </p:nvPr>
        </p:nvSpPr>
        <p:spPr>
          <a:xfrm>
            <a:off x="381000" y="1600200"/>
            <a:ext cx="8534400" cy="4111625"/>
          </a:xfrm>
        </p:spPr>
        <p:txBody>
          <a:bodyPr/>
          <a:lstStyle/>
          <a:p>
            <a:pPr>
              <a:lnSpc>
                <a:spcPct val="90000"/>
              </a:lnSpc>
            </a:pPr>
            <a:r>
              <a:rPr lang="en-US" altLang="zh-CN" sz="2400">
                <a:ea typeface="宋体" pitchFamily="2" charset="-122"/>
              </a:rPr>
              <a:t>3.2.2  </a:t>
            </a:r>
            <a:r>
              <a:rPr lang="zh-CN" altLang="en-US" sz="2400">
                <a:ea typeface="宋体" pitchFamily="2" charset="-122"/>
              </a:rPr>
              <a:t>顺序结构 </a:t>
            </a:r>
          </a:p>
          <a:p>
            <a:pPr lvl="1">
              <a:lnSpc>
                <a:spcPct val="90000"/>
              </a:lnSpc>
            </a:pPr>
            <a:r>
              <a:rPr lang="zh-CN" altLang="en-US" sz="2400">
                <a:ea typeface="宋体" pitchFamily="2" charset="-122"/>
              </a:rPr>
              <a:t>程序运行时按语句书写的次序依次执行 </a:t>
            </a:r>
          </a:p>
          <a:p>
            <a:pPr lvl="1">
              <a:lnSpc>
                <a:spcPct val="90000"/>
              </a:lnSpc>
            </a:pPr>
            <a:r>
              <a:rPr lang="zh-CN" altLang="en-US" sz="2400">
                <a:ea typeface="宋体" pitchFamily="2" charset="-122"/>
              </a:rPr>
              <a:t>最简单、最基本的结构 </a:t>
            </a:r>
          </a:p>
          <a:p>
            <a:pPr lvl="1">
              <a:lnSpc>
                <a:spcPct val="90000"/>
              </a:lnSpc>
              <a:buFontTx/>
              <a:buNone/>
            </a:pPr>
            <a:r>
              <a:rPr lang="en-US" altLang="zh-CN" sz="2400">
                <a:ea typeface="宋体" pitchFamily="2" charset="-122"/>
              </a:rPr>
              <a:t>【</a:t>
            </a:r>
            <a:r>
              <a:rPr lang="zh-CN" altLang="en-US" sz="2400">
                <a:ea typeface="宋体" pitchFamily="2" charset="-122"/>
              </a:rPr>
              <a:t>例</a:t>
            </a:r>
            <a:r>
              <a:rPr lang="en-US" altLang="zh-CN" sz="2400">
                <a:ea typeface="宋体" pitchFamily="2" charset="-122"/>
              </a:rPr>
              <a:t>3-3】</a:t>
            </a:r>
            <a:r>
              <a:rPr lang="zh-CN" altLang="en-US" sz="2400">
                <a:ea typeface="宋体" pitchFamily="2" charset="-122"/>
              </a:rPr>
              <a:t>分析下面程序结构。</a:t>
            </a:r>
          </a:p>
          <a:p>
            <a:pPr lvl="1">
              <a:lnSpc>
                <a:spcPct val="90000"/>
              </a:lnSpc>
              <a:buFontTx/>
              <a:buNone/>
            </a:pPr>
            <a:r>
              <a:rPr lang="en-US" altLang="zh-CN" sz="2400">
                <a:ea typeface="宋体" pitchFamily="2" charset="-122"/>
              </a:rPr>
              <a:t>#include &lt;stdio.h&gt;</a:t>
            </a:r>
          </a:p>
          <a:p>
            <a:pPr lvl="1">
              <a:lnSpc>
                <a:spcPct val="90000"/>
              </a:lnSpc>
              <a:buFontTx/>
              <a:buNone/>
            </a:pPr>
            <a:r>
              <a:rPr lang="en-US" altLang="zh-CN" sz="2400">
                <a:ea typeface="宋体" pitchFamily="2" charset="-122"/>
              </a:rPr>
              <a:t>void main()</a:t>
            </a:r>
          </a:p>
          <a:p>
            <a:pPr lvl="1">
              <a:lnSpc>
                <a:spcPct val="90000"/>
              </a:lnSpc>
              <a:buFontTx/>
              <a:buNone/>
            </a:pPr>
            <a:r>
              <a:rPr lang="en-US" altLang="zh-CN" sz="2400">
                <a:ea typeface="宋体" pitchFamily="2" charset="-122"/>
              </a:rPr>
              <a:t>{ </a:t>
            </a:r>
          </a:p>
          <a:p>
            <a:pPr lvl="1">
              <a:lnSpc>
                <a:spcPct val="90000"/>
              </a:lnSpc>
              <a:buFontTx/>
              <a:buNone/>
            </a:pPr>
            <a:r>
              <a:rPr lang="en-US" altLang="zh-CN" sz="2400">
                <a:ea typeface="宋体" pitchFamily="2" charset="-122"/>
              </a:rPr>
              <a:t>   int a,b,c;</a:t>
            </a:r>
          </a:p>
          <a:p>
            <a:pPr lvl="1">
              <a:lnSpc>
                <a:spcPct val="90000"/>
              </a:lnSpc>
              <a:buFontTx/>
              <a:buNone/>
            </a:pPr>
            <a:r>
              <a:rPr lang="en-US" altLang="zh-CN" sz="2400">
                <a:ea typeface="宋体" pitchFamily="2" charset="-122"/>
              </a:rPr>
              <a:t>   scanf("%d,%d",&amp;a,&amp;b); </a:t>
            </a:r>
          </a:p>
          <a:p>
            <a:pPr lvl="1">
              <a:lnSpc>
                <a:spcPct val="90000"/>
              </a:lnSpc>
              <a:buFontTx/>
              <a:buNone/>
            </a:pPr>
            <a:r>
              <a:rPr lang="en-US" altLang="zh-CN" sz="2400">
                <a:ea typeface="宋体" pitchFamily="2" charset="-122"/>
              </a:rPr>
              <a:t>   c=a+b;</a:t>
            </a:r>
          </a:p>
          <a:p>
            <a:pPr lvl="1">
              <a:lnSpc>
                <a:spcPct val="90000"/>
              </a:lnSpc>
              <a:buFontTx/>
              <a:buNone/>
            </a:pPr>
            <a:r>
              <a:rPr lang="en-US" altLang="zh-CN" sz="2400">
                <a:ea typeface="宋体" pitchFamily="2" charset="-122"/>
              </a:rPr>
              <a:t>   printf("c=%d\n",c); </a:t>
            </a:r>
          </a:p>
          <a:p>
            <a:pPr lvl="1">
              <a:lnSpc>
                <a:spcPct val="90000"/>
              </a:lnSpc>
              <a:buFontTx/>
              <a:buNone/>
            </a:pPr>
            <a:r>
              <a:rPr lang="en-US" altLang="zh-CN" sz="2400">
                <a:ea typeface="宋体" pitchFamily="2" charset="-122"/>
              </a:rPr>
              <a:t>}</a:t>
            </a:r>
          </a:p>
          <a:p>
            <a:pPr>
              <a:lnSpc>
                <a:spcPct val="90000"/>
              </a:lnSpc>
            </a:pPr>
            <a:endParaRPr lang="en-US" altLang="zh-CN" sz="2400">
              <a:ea typeface="宋体" pitchFamily="2" charset="-122"/>
            </a:endParaRPr>
          </a:p>
        </p:txBody>
      </p:sp>
      <p:pic>
        <p:nvPicPr>
          <p:cNvPr id="11268" name="Picture 4"/>
          <p:cNvPicPr>
            <a:picLocks noChangeAspect="1" noChangeArrowheads="1"/>
          </p:cNvPicPr>
          <p:nvPr/>
        </p:nvPicPr>
        <p:blipFill>
          <a:blip r:embed="rId2" cstate="print"/>
          <a:srcRect/>
          <a:stretch>
            <a:fillRect/>
          </a:stretch>
        </p:blipFill>
        <p:spPr bwMode="auto">
          <a:xfrm>
            <a:off x="4800600" y="3352800"/>
            <a:ext cx="3276600" cy="2103438"/>
          </a:xfrm>
          <a:prstGeom prst="rect">
            <a:avLst/>
          </a:prstGeom>
          <a:noFill/>
          <a:ln w="9525">
            <a:solidFill>
              <a:schemeClr val="bg2"/>
            </a:solidFill>
            <a:miter lim="800000"/>
            <a:headEnd/>
            <a:tailEnd/>
          </a:ln>
          <a:effectLst>
            <a:outerShdw dist="107763" dir="2700000" algn="ctr" rotWithShape="0">
              <a:schemeClr val="bg2">
                <a:alpha val="50000"/>
              </a:schemeClr>
            </a:outerShdw>
          </a:effectLst>
        </p:spPr>
      </p:pic>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3.3  </a:t>
            </a:r>
            <a:r>
              <a:rPr lang="zh-CN" altLang="en-US"/>
              <a:t>赋值语句 </a:t>
            </a:r>
          </a:p>
        </p:txBody>
      </p:sp>
      <p:sp>
        <p:nvSpPr>
          <p:cNvPr id="12293" name="Rectangle 5"/>
          <p:cNvSpPr>
            <a:spLocks noGrp="1" noChangeArrowheads="1"/>
          </p:cNvSpPr>
          <p:nvPr>
            <p:ph sz="quarter" idx="1"/>
          </p:nvPr>
        </p:nvSpPr>
        <p:spPr>
          <a:xfrm>
            <a:off x="381000" y="1600200"/>
            <a:ext cx="8534400" cy="4179888"/>
          </a:xfrm>
        </p:spPr>
        <p:txBody>
          <a:bodyPr/>
          <a:lstStyle/>
          <a:p>
            <a:r>
              <a:rPr lang="en-US" altLang="zh-CN">
                <a:ea typeface="宋体" pitchFamily="2" charset="-122"/>
              </a:rPr>
              <a:t>3.3.1  </a:t>
            </a:r>
            <a:r>
              <a:rPr lang="zh-CN" altLang="en-US">
                <a:ea typeface="宋体" pitchFamily="2" charset="-122"/>
              </a:rPr>
              <a:t>基本赋值语句</a:t>
            </a:r>
          </a:p>
          <a:p>
            <a:pPr lvl="1"/>
            <a:r>
              <a:rPr lang="zh-CN" altLang="en-US" sz="2400">
                <a:ea typeface="宋体" pitchFamily="2" charset="-122"/>
              </a:rPr>
              <a:t>变量 </a:t>
            </a:r>
            <a:r>
              <a:rPr lang="en-US" altLang="zh-CN" sz="2400">
                <a:ea typeface="宋体" pitchFamily="2" charset="-122"/>
              </a:rPr>
              <a:t>= </a:t>
            </a:r>
            <a:r>
              <a:rPr lang="zh-CN" altLang="en-US" sz="2400">
                <a:ea typeface="宋体" pitchFamily="2" charset="-122"/>
              </a:rPr>
              <a:t>表达式</a:t>
            </a:r>
            <a:r>
              <a:rPr lang="en-US" altLang="zh-CN" sz="2400">
                <a:ea typeface="宋体" pitchFamily="2" charset="-122"/>
              </a:rPr>
              <a:t>; </a:t>
            </a:r>
          </a:p>
          <a:p>
            <a:pPr lvl="1"/>
            <a:r>
              <a:rPr lang="zh-CN" altLang="en-US" sz="2400">
                <a:ea typeface="宋体" pitchFamily="2" charset="-122"/>
              </a:rPr>
              <a:t>正确的赋值语句：</a:t>
            </a:r>
          </a:p>
          <a:p>
            <a:pPr lvl="2"/>
            <a:r>
              <a:rPr lang="zh-CN" altLang="en-US" sz="2400">
                <a:ea typeface="宋体" pitchFamily="2" charset="-122"/>
              </a:rPr>
              <a:t>  </a:t>
            </a:r>
            <a:r>
              <a:rPr lang="en-US" altLang="zh-CN" sz="2400">
                <a:ea typeface="宋体" pitchFamily="2" charset="-122"/>
              </a:rPr>
              <a:t>a=100;a=a+200;   /*</a:t>
            </a:r>
            <a:r>
              <a:rPr lang="zh-CN" altLang="en-US" sz="2400">
                <a:ea typeface="宋体" pitchFamily="2" charset="-122"/>
              </a:rPr>
              <a:t>两个赋值语句，最后</a:t>
            </a:r>
            <a:r>
              <a:rPr lang="en-US" altLang="zh-CN" sz="2400">
                <a:ea typeface="宋体" pitchFamily="2" charset="-122"/>
              </a:rPr>
              <a:t>a</a:t>
            </a:r>
            <a:r>
              <a:rPr lang="zh-CN" altLang="en-US" sz="2400">
                <a:ea typeface="宋体" pitchFamily="2" charset="-122"/>
              </a:rPr>
              <a:t>变成</a:t>
            </a:r>
            <a:r>
              <a:rPr lang="en-US" altLang="zh-CN" sz="2400">
                <a:ea typeface="宋体" pitchFamily="2" charset="-122"/>
              </a:rPr>
              <a:t>300*/</a:t>
            </a:r>
          </a:p>
          <a:p>
            <a:pPr lvl="2"/>
            <a:r>
              <a:rPr lang="en-US" altLang="zh-CN" sz="2400">
                <a:ea typeface="宋体" pitchFamily="2" charset="-122"/>
              </a:rPr>
              <a:t>  a=b=c=100;      	/*</a:t>
            </a:r>
            <a:r>
              <a:rPr lang="zh-CN" altLang="en-US" sz="2400">
                <a:ea typeface="宋体" pitchFamily="2" charset="-122"/>
              </a:rPr>
              <a:t>相当于 </a:t>
            </a:r>
            <a:r>
              <a:rPr lang="en-US" altLang="zh-CN" sz="2400">
                <a:ea typeface="宋体" pitchFamily="2" charset="-122"/>
              </a:rPr>
              <a:t>a=(b=c=100); */</a:t>
            </a:r>
          </a:p>
          <a:p>
            <a:pPr lvl="2"/>
            <a:r>
              <a:rPr lang="en-US" altLang="zh-CN" sz="2400">
                <a:ea typeface="宋体" pitchFamily="2" charset="-122"/>
              </a:rPr>
              <a:t>  c=(a=100,b=a,a+b);/*</a:t>
            </a:r>
            <a:r>
              <a:rPr lang="zh-CN" altLang="en-US" sz="2400">
                <a:ea typeface="宋体" pitchFamily="2" charset="-122"/>
              </a:rPr>
              <a:t>右边是逗号表达式*</a:t>
            </a:r>
            <a:r>
              <a:rPr lang="en-US" altLang="zh-CN" sz="2400">
                <a:ea typeface="宋体" pitchFamily="2" charset="-122"/>
              </a:rPr>
              <a:t>/</a:t>
            </a:r>
          </a:p>
          <a:p>
            <a:pPr lvl="1"/>
            <a:r>
              <a:rPr lang="zh-CN" altLang="en-US" sz="2400">
                <a:ea typeface="宋体" pitchFamily="2" charset="-122"/>
              </a:rPr>
              <a:t>错误的赋值语句：</a:t>
            </a:r>
          </a:p>
          <a:p>
            <a:pPr lvl="2"/>
            <a:r>
              <a:rPr lang="zh-CN" altLang="en-US" sz="2400">
                <a:ea typeface="宋体" pitchFamily="2" charset="-122"/>
              </a:rPr>
              <a:t>  </a:t>
            </a:r>
            <a:r>
              <a:rPr lang="en-US" altLang="zh-CN" sz="2400">
                <a:ea typeface="宋体" pitchFamily="2" charset="-122"/>
              </a:rPr>
              <a:t>c+2=a+b;  	/*</a:t>
            </a:r>
            <a:r>
              <a:rPr lang="zh-CN" altLang="en-US" sz="2400">
                <a:ea typeface="宋体" pitchFamily="2" charset="-122"/>
              </a:rPr>
              <a:t>左边不是变量名，是表达式*</a:t>
            </a:r>
            <a:r>
              <a:rPr lang="en-US" altLang="zh-CN" sz="2400">
                <a:ea typeface="宋体" pitchFamily="2" charset="-122"/>
              </a:rPr>
              <a:t>/  </a:t>
            </a:r>
          </a:p>
          <a:p>
            <a:pPr lvl="1"/>
            <a:r>
              <a:rPr lang="zh-CN" altLang="en-US" sz="2400">
                <a:ea typeface="宋体" pitchFamily="2" charset="-122"/>
              </a:rPr>
              <a:t>赋值运算符“</a:t>
            </a:r>
            <a:r>
              <a:rPr lang="en-US" altLang="zh-CN" sz="2400">
                <a:ea typeface="宋体" pitchFamily="2" charset="-122"/>
              </a:rPr>
              <a:t>=”</a:t>
            </a:r>
            <a:r>
              <a:rPr lang="zh-CN" altLang="en-US" sz="2400">
                <a:ea typeface="宋体" pitchFamily="2" charset="-122"/>
              </a:rPr>
              <a:t>可以理解成</a:t>
            </a:r>
            <a:r>
              <a:rPr lang="zh-CN" altLang="en-US" sz="2400">
                <a:solidFill>
                  <a:srgbClr val="FF0000"/>
                </a:solidFill>
                <a:ea typeface="宋体" pitchFamily="2" charset="-122"/>
                <a:sym typeface="Wingdings" pitchFamily="2" charset="2"/>
              </a:rPr>
              <a:t></a:t>
            </a:r>
            <a:r>
              <a:rPr lang="zh-CN" altLang="en-US" sz="2400">
                <a:ea typeface="宋体" pitchFamily="2" charset="-122"/>
              </a:rPr>
              <a:t>，例如：</a:t>
            </a:r>
            <a:r>
              <a:rPr lang="en-US" altLang="zh-CN" sz="2400">
                <a:ea typeface="宋体" pitchFamily="2" charset="-122"/>
              </a:rPr>
              <a:t>c=a+b</a:t>
            </a:r>
            <a:r>
              <a:rPr lang="zh-CN" altLang="en-US" sz="2400">
                <a:ea typeface="宋体" pitchFamily="2" charset="-122"/>
              </a:rPr>
              <a:t>可以看成</a:t>
            </a:r>
            <a:r>
              <a:rPr lang="en-US" altLang="zh-CN" sz="2400">
                <a:ea typeface="宋体" pitchFamily="2" charset="-122"/>
              </a:rPr>
              <a:t>:</a:t>
            </a:r>
            <a:br>
              <a:rPr lang="en-US" altLang="zh-CN" sz="2400">
                <a:ea typeface="宋体" pitchFamily="2" charset="-122"/>
              </a:rPr>
            </a:br>
            <a:r>
              <a:rPr lang="en-US" altLang="zh-CN" sz="2400">
                <a:ea typeface="宋体" pitchFamily="2" charset="-122"/>
              </a:rPr>
              <a:t>		c </a:t>
            </a:r>
            <a:r>
              <a:rPr lang="en-US" altLang="zh-CN" sz="2400">
                <a:solidFill>
                  <a:srgbClr val="FF0000"/>
                </a:solidFill>
                <a:ea typeface="宋体" pitchFamily="2" charset="-122"/>
                <a:sym typeface="Wingdings" pitchFamily="2" charset="2"/>
              </a:rPr>
              <a:t></a:t>
            </a:r>
            <a:r>
              <a:rPr lang="en-US" altLang="zh-CN" sz="2400">
                <a:ea typeface="宋体" pitchFamily="2" charset="-122"/>
                <a:sym typeface="Wingdings" pitchFamily="2" charset="2"/>
              </a:rPr>
              <a:t> </a:t>
            </a:r>
            <a:r>
              <a:rPr lang="en-US" altLang="zh-CN" sz="2400">
                <a:ea typeface="宋体" pitchFamily="2" charset="-122"/>
              </a:rPr>
              <a:t>a+b</a:t>
            </a:r>
            <a:r>
              <a:rPr lang="zh-CN" altLang="en-US" sz="2400">
                <a:ea typeface="宋体" pitchFamily="2" charset="-122"/>
              </a:rPr>
              <a:t>。 </a:t>
            </a: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市镇">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332</TotalTime>
  <Words>2722</Words>
  <Application>Microsoft Office PowerPoint</Application>
  <PresentationFormat>全屏显示(4:3)</PresentationFormat>
  <Paragraphs>368</Paragraphs>
  <Slides>45</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45</vt:i4>
      </vt:variant>
    </vt:vector>
  </HeadingPairs>
  <TitlesOfParts>
    <vt:vector size="46" baseType="lpstr">
      <vt:lpstr>市镇</vt:lpstr>
      <vt:lpstr>第3章  简单程序设计 </vt:lpstr>
      <vt:lpstr>幻灯片 2</vt:lpstr>
      <vt:lpstr>3.1  C语言语句 </vt:lpstr>
      <vt:lpstr>3.1  C语言语句</vt:lpstr>
      <vt:lpstr>3.1  C语言语句</vt:lpstr>
      <vt:lpstr>3.2  程序结构 </vt:lpstr>
      <vt:lpstr>3.2  程序结构</vt:lpstr>
      <vt:lpstr>3.2  程序结构</vt:lpstr>
      <vt:lpstr>3.3  赋值语句 </vt:lpstr>
      <vt:lpstr>3.3  赋值语句</vt:lpstr>
      <vt:lpstr>3.4  数据输入与输出</vt:lpstr>
      <vt:lpstr>3.4  数据输入与输出</vt:lpstr>
      <vt:lpstr>3.4  数据输入与输出</vt:lpstr>
      <vt:lpstr>3.4  数据输入与输出</vt:lpstr>
      <vt:lpstr>3.4  数据输入与输出</vt:lpstr>
      <vt:lpstr>3.4  数据输入与输出</vt:lpstr>
      <vt:lpstr>【例3-4】分析下面程序运行结果</vt:lpstr>
      <vt:lpstr>【例3-4】分析下面程序运行结果</vt:lpstr>
      <vt:lpstr>【例3-4】分析下面程序运行结果</vt:lpstr>
      <vt:lpstr>3.4.1  格式化输出函数printf</vt:lpstr>
      <vt:lpstr>3.4  数据输入与输出</vt:lpstr>
      <vt:lpstr>【例3-5】scanf函数的使用</vt:lpstr>
      <vt:lpstr>3.4.2  格式化输入函数scanf</vt:lpstr>
      <vt:lpstr>3.4.2  格式化输入函数scanf</vt:lpstr>
      <vt:lpstr>【例3-6】分析下面程序</vt:lpstr>
      <vt:lpstr>【例3-6】分析下面程序</vt:lpstr>
      <vt:lpstr>【例3-6】分析下面程序</vt:lpstr>
      <vt:lpstr>【例3-6】分析下面程序</vt:lpstr>
      <vt:lpstr>【分析】</vt:lpstr>
      <vt:lpstr>【分析】</vt:lpstr>
      <vt:lpstr>3.4.2  格式化输入函数scanf</vt:lpstr>
      <vt:lpstr>3.4.2  格式化输入函数scanf</vt:lpstr>
      <vt:lpstr>3.4.3  字符数据的输入与输出 </vt:lpstr>
      <vt:lpstr>3.4.3  字符数据的输入与输出</vt:lpstr>
      <vt:lpstr>3.5  案例：简单的数据交换算法</vt:lpstr>
      <vt:lpstr>【例3-10】从键盘上输入两个整数放入变量a和b中，编程将这两个变量中的数据交换</vt:lpstr>
      <vt:lpstr>3.6  案例：大小写字母的转换</vt:lpstr>
      <vt:lpstr>3.7  案例：计算三角形的面积</vt:lpstr>
      <vt:lpstr>3.8  案例：求一元二次方程的根 </vt:lpstr>
      <vt:lpstr>3.9  案例：相同的++运算，不一样的结果 </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295</cp:revision>
  <cp:lastPrinted>1601-01-01T00:00:00Z</cp:lastPrinted>
  <dcterms:created xsi:type="dcterms:W3CDTF">1601-01-01T00:00:00Z</dcterms:created>
  <dcterms:modified xsi:type="dcterms:W3CDTF">2014-06-03T01:55:16Z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