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sldIdLst>
    <p:sldId id="256" r:id="rId2"/>
    <p:sldId id="257" r:id="rId3"/>
    <p:sldId id="260" r:id="rId4"/>
    <p:sldId id="282" r:id="rId5"/>
    <p:sldId id="261" r:id="rId6"/>
    <p:sldId id="283" r:id="rId7"/>
    <p:sldId id="263" r:id="rId8"/>
    <p:sldId id="264" r:id="rId9"/>
    <p:sldId id="338"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80" r:id="rId23"/>
    <p:sldId id="277" r:id="rId24"/>
    <p:sldId id="278" r:id="rId25"/>
    <p:sldId id="279" r:id="rId26"/>
    <p:sldId id="281" r:id="rId27"/>
    <p:sldId id="284" r:id="rId28"/>
    <p:sldId id="285" r:id="rId29"/>
    <p:sldId id="286" r:id="rId30"/>
    <p:sldId id="287" r:id="rId31"/>
    <p:sldId id="288" r:id="rId32"/>
    <p:sldId id="297" r:id="rId33"/>
    <p:sldId id="306" r:id="rId34"/>
    <p:sldId id="307" r:id="rId35"/>
    <p:sldId id="308" r:id="rId36"/>
    <p:sldId id="309" r:id="rId37"/>
    <p:sldId id="310" r:id="rId38"/>
    <p:sldId id="311" r:id="rId39"/>
    <p:sldId id="313" r:id="rId40"/>
    <p:sldId id="314" r:id="rId41"/>
    <p:sldId id="315" r:id="rId42"/>
    <p:sldId id="316" r:id="rId43"/>
    <p:sldId id="317" r:id="rId44"/>
    <p:sldId id="318" r:id="rId45"/>
    <p:sldId id="319" r:id="rId46"/>
    <p:sldId id="320" r:id="rId47"/>
    <p:sldId id="321" r:id="rId48"/>
    <p:sldId id="322" r:id="rId49"/>
    <p:sldId id="323" r:id="rId50"/>
    <p:sldId id="324" r:id="rId51"/>
    <p:sldId id="325" r:id="rId52"/>
    <p:sldId id="326" r:id="rId53"/>
    <p:sldId id="327" r:id="rId54"/>
    <p:sldId id="328" r:id="rId55"/>
    <p:sldId id="329" r:id="rId56"/>
    <p:sldId id="330" r:id="rId57"/>
    <p:sldId id="331" r:id="rId58"/>
    <p:sldId id="332" r:id="rId59"/>
    <p:sldId id="339" r:id="rId60"/>
    <p:sldId id="340" r:id="rId61"/>
    <p:sldId id="341" r:id="rId62"/>
    <p:sldId id="342" r:id="rId63"/>
    <p:sldId id="333" r:id="rId64"/>
    <p:sldId id="334" r:id="rId65"/>
    <p:sldId id="335" r:id="rId66"/>
    <p:sldId id="343" r:id="rId67"/>
    <p:sldId id="345" r:id="rId68"/>
    <p:sldId id="346" r:id="rId69"/>
    <p:sldId id="347" r:id="rId70"/>
    <p:sldId id="348" r:id="rId71"/>
    <p:sldId id="305" r:id="rId72"/>
    <p:sldId id="344" r:id="rId73"/>
    <p:sldId id="312" r:id="rId74"/>
    <p:sldId id="336" r:id="rId75"/>
    <p:sldId id="337" r:id="rId76"/>
    <p:sldId id="296" r:id="rId77"/>
  </p:sldIdLst>
  <p:sldSz cx="9144000" cy="6858000" type="screen4x3"/>
  <p:notesSz cx="6858000" cy="9144000"/>
  <p:defaultTextStyle>
    <a:defPPr>
      <a:defRPr lang="zh-CN"/>
    </a:defPPr>
    <a:lvl1pPr algn="l" rtl="0" fontAlgn="base">
      <a:spcBef>
        <a:spcPct val="0"/>
      </a:spcBef>
      <a:spcAft>
        <a:spcPct val="0"/>
      </a:spcAft>
      <a:defRPr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sz="2400" kern="1200">
        <a:solidFill>
          <a:schemeClr val="tx1"/>
        </a:solidFill>
        <a:latin typeface="Times New Roman" pitchFamily="18" charset="0"/>
        <a:ea typeface="宋体" pitchFamily="2" charset="-122"/>
        <a:cs typeface="+mn-cs"/>
      </a:defRPr>
    </a:lvl5pPr>
    <a:lvl6pPr marL="2286000" algn="l" defTabSz="914400" rtl="0" eaLnBrk="1" latinLnBrk="0" hangingPunct="1">
      <a:defRPr sz="2400" kern="1200">
        <a:solidFill>
          <a:schemeClr val="tx1"/>
        </a:solidFill>
        <a:latin typeface="Times New Roman" pitchFamily="18" charset="0"/>
        <a:ea typeface="宋体" pitchFamily="2" charset="-122"/>
        <a:cs typeface="+mn-cs"/>
      </a:defRPr>
    </a:lvl6pPr>
    <a:lvl7pPr marL="2743200" algn="l" defTabSz="914400" rtl="0" eaLnBrk="1" latinLnBrk="0" hangingPunct="1">
      <a:defRPr sz="2400" kern="1200">
        <a:solidFill>
          <a:schemeClr val="tx1"/>
        </a:solidFill>
        <a:latin typeface="Times New Roman" pitchFamily="18" charset="0"/>
        <a:ea typeface="宋体" pitchFamily="2" charset="-122"/>
        <a:cs typeface="+mn-cs"/>
      </a:defRPr>
    </a:lvl7pPr>
    <a:lvl8pPr marL="3200400" algn="l" defTabSz="914400" rtl="0" eaLnBrk="1" latinLnBrk="0" hangingPunct="1">
      <a:defRPr sz="2400" kern="1200">
        <a:solidFill>
          <a:schemeClr val="tx1"/>
        </a:solidFill>
        <a:latin typeface="Times New Roman" pitchFamily="18" charset="0"/>
        <a:ea typeface="宋体" pitchFamily="2" charset="-122"/>
        <a:cs typeface="+mn-cs"/>
      </a:defRPr>
    </a:lvl8pPr>
    <a:lvl9pPr marL="3657600" algn="l" defTabSz="914400" rtl="0" eaLnBrk="1" latinLnBrk="0" hangingPunct="1">
      <a:defRPr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66CC"/>
    <a:srgbClr val="CCECFF"/>
    <a:srgbClr val="FF0000"/>
    <a:srgbClr val="00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矩形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8991600" y="3175"/>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直接连接符 10"/>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矩形 11"/>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椭圆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副标题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8" name="标题 7"/>
          <p:cNvSpPr>
            <a:spLocks noGrp="1"/>
          </p:cNvSpPr>
          <p:nvPr>
            <p:ph type="ctrTitle"/>
          </p:nvPr>
        </p:nvSpPr>
        <p:spPr>
          <a:xfrm>
            <a:off x="685800" y="381000"/>
            <a:ext cx="7772400" cy="1752600"/>
          </a:xfrm>
        </p:spPr>
        <p:txBody>
          <a:bodyPr/>
          <a:lstStyle>
            <a:lvl1pPr>
              <a:defRPr sz="3600" b="1">
                <a:solidFill>
                  <a:schemeClr val="accent1"/>
                </a:solidFill>
                <a:latin typeface="宋体" pitchFamily="2" charset="-122"/>
                <a:ea typeface="宋体" pitchFamily="2" charset="-122"/>
              </a:defRPr>
            </a:lvl1pPr>
          </a:lstStyle>
          <a:p>
            <a:r>
              <a:rPr lang="zh-CN" altLang="en-US" dirty="0" smtClean="0"/>
              <a:t>单击此处编辑母版标题样式</a:t>
            </a:r>
            <a:endParaRPr lang="en-US" dirty="0"/>
          </a:p>
        </p:txBody>
      </p:sp>
      <p:sp>
        <p:nvSpPr>
          <p:cNvPr id="15" name="日期占位符 27"/>
          <p:cNvSpPr>
            <a:spLocks noGrp="1"/>
          </p:cNvSpPr>
          <p:nvPr>
            <p:ph type="dt" sz="half" idx="10"/>
          </p:nvPr>
        </p:nvSpPr>
        <p:spPr/>
        <p:txBody>
          <a:bodyPr/>
          <a:lstStyle>
            <a:lvl1pPr>
              <a:defRPr/>
            </a:lvl1pPr>
          </a:lstStyle>
          <a:p>
            <a:endParaRPr lang="en-US" altLang="zh-CN"/>
          </a:p>
        </p:txBody>
      </p:sp>
      <p:sp>
        <p:nvSpPr>
          <p:cNvPr id="16" name="页脚占位符 16"/>
          <p:cNvSpPr>
            <a:spLocks noGrp="1"/>
          </p:cNvSpPr>
          <p:nvPr>
            <p:ph type="ftr" sz="quarter" idx="11"/>
          </p:nvPr>
        </p:nvSpPr>
        <p:spPr/>
        <p:txBody>
          <a:bodyPr/>
          <a:lstStyle>
            <a:lvl1pPr>
              <a:defRPr/>
            </a:lvl1pPr>
          </a:lstStyle>
          <a:p>
            <a:endParaRPr lang="en-US" altLang="zh-CN"/>
          </a:p>
        </p:txBody>
      </p:sp>
      <p:sp>
        <p:nvSpPr>
          <p:cNvPr id="17" name="灯片编号占位符 28"/>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fld id="{CD95AD29-920C-4699-86C5-27DCD38AE800}"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B01457D-421D-440A-8E96-14DC30E960EA}"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bg>
      <p:bgRef idx="1001">
        <a:schemeClr val="bg2"/>
      </p:bgRef>
    </p:bg>
    <p:spTree>
      <p:nvGrpSpPr>
        <p:cNvPr id="1" name=""/>
        <p:cNvGrpSpPr/>
        <p:nvPr/>
      </p:nvGrpSpPr>
      <p:grpSpPr>
        <a:xfrm>
          <a:off x="0" y="0"/>
          <a:ext cx="0" cy="0"/>
          <a:chOff x="0" y="0"/>
          <a:chExt cx="0" cy="0"/>
        </a:xfrm>
      </p:grpSpPr>
      <p:sp>
        <p:nvSpPr>
          <p:cNvPr id="4" name="矩形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直接连接符 9"/>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1" name="椭圆 10"/>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椭圆 11"/>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竖排文字占位符 2"/>
          <p:cNvSpPr>
            <a:spLocks noGrp="1"/>
          </p:cNvSpPr>
          <p:nvPr>
            <p:ph type="body" orient="vert" idx="1"/>
          </p:nvPr>
        </p:nvSpPr>
        <p:spPr>
          <a:xfrm>
            <a:off x="304800" y="304800"/>
            <a:ext cx="6553200" cy="582136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 name="竖排标题 1"/>
          <p:cNvSpPr>
            <a:spLocks noGrp="1"/>
          </p:cNvSpPr>
          <p:nvPr>
            <p:ph type="title" orient="vert"/>
          </p:nvPr>
        </p:nvSpPr>
        <p:spPr>
          <a:xfrm>
            <a:off x="7391400" y="304801"/>
            <a:ext cx="1447800" cy="5851525"/>
          </a:xfrm>
        </p:spPr>
        <p:txBody>
          <a:bodyPr vert="eaVert"/>
          <a:lstStyle/>
          <a:p>
            <a:r>
              <a:rPr lang="zh-CN" altLang="en-US" smtClean="0"/>
              <a:t>单击此处编辑母版标题样式</a:t>
            </a:r>
            <a:endParaRPr lang="en-US"/>
          </a:p>
        </p:txBody>
      </p:sp>
      <p:sp>
        <p:nvSpPr>
          <p:cNvPr id="13" name="灯片编号占位符 5"/>
          <p:cNvSpPr>
            <a:spLocks noGrp="1"/>
          </p:cNvSpPr>
          <p:nvPr>
            <p:ph type="sldNum" sz="quarter" idx="10"/>
          </p:nvPr>
        </p:nvSpPr>
        <p:spPr>
          <a:xfrm>
            <a:off x="6915150" y="3009900"/>
            <a:ext cx="457200" cy="441325"/>
          </a:xfrm>
        </p:spPr>
        <p:txBody>
          <a:bodyPr/>
          <a:lstStyle>
            <a:lvl1pPr>
              <a:defRPr/>
            </a:lvl1pPr>
          </a:lstStyle>
          <a:p>
            <a:fld id="{D5EC2C54-9816-4708-9275-E296A2B55178}" type="slidenum">
              <a:rPr lang="en-US" altLang="zh-CN" smtClean="0"/>
              <a:pPr/>
              <a:t>‹#›</a:t>
            </a:fld>
            <a:endParaRPr lang="en-US" altLang="zh-CN"/>
          </a:p>
        </p:txBody>
      </p:sp>
      <p:sp>
        <p:nvSpPr>
          <p:cNvPr id="14" name="日期占位符 3"/>
          <p:cNvSpPr>
            <a:spLocks noGrp="1"/>
          </p:cNvSpPr>
          <p:nvPr>
            <p:ph type="dt" sz="half" idx="11"/>
          </p:nvPr>
        </p:nvSpPr>
        <p:spPr/>
        <p:txBody>
          <a:bodyPr/>
          <a:lstStyle>
            <a:lvl1pPr>
              <a:defRPr/>
            </a:lvl1pPr>
          </a:lstStyle>
          <a:p>
            <a:endParaRPr lang="en-US" altLang="zh-CN"/>
          </a:p>
        </p:txBody>
      </p:sp>
      <p:sp>
        <p:nvSpPr>
          <p:cNvPr id="15" name="页脚占位符 4"/>
          <p:cNvSpPr>
            <a:spLocks noGrp="1"/>
          </p:cNvSpPr>
          <p:nvPr>
            <p:ph type="ftr" sz="quarter" idx="12"/>
          </p:nvPr>
        </p:nvSpPr>
        <p:spPr/>
        <p:txBody>
          <a:bodyPr/>
          <a:lstStyle>
            <a:lvl1pPr>
              <a:defRPr/>
            </a:lvl1pPr>
          </a:lstStyle>
          <a:p>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07874" name="Rectangle 2"/>
          <p:cNvSpPr>
            <a:spLocks noGrp="1" noChangeArrowheads="1"/>
          </p:cNvSpPr>
          <p:nvPr>
            <p:ph type="ctrTitle"/>
          </p:nvPr>
        </p:nvSpPr>
        <p:spPr>
          <a:xfrm>
            <a:off x="304800" y="2971800"/>
            <a:ext cx="7315200" cy="609600"/>
          </a:xfrm>
        </p:spPr>
        <p:txBody>
          <a:bodyPr/>
          <a:lstStyle>
            <a:lvl1pPr>
              <a:defRPr sz="3600" b="1">
                <a:latin typeface="宋体" pitchFamily="2" charset="-122"/>
                <a:ea typeface="宋体" pitchFamily="2" charset="-122"/>
              </a:defRPr>
            </a:lvl1pPr>
          </a:lstStyle>
          <a:p>
            <a:r>
              <a:rPr lang="zh-CN" altLang="en-US" dirty="0" smtClean="0"/>
              <a:t>单击此处编辑母版标题样式</a:t>
            </a:r>
            <a:endParaRPr lang="zh-CN" altLang="en-US" dirty="0"/>
          </a:p>
        </p:txBody>
      </p:sp>
      <p:sp>
        <p:nvSpPr>
          <p:cNvPr id="3" name="Rectangle 4"/>
          <p:cNvSpPr>
            <a:spLocks noGrp="1" noChangeArrowheads="1"/>
          </p:cNvSpPr>
          <p:nvPr>
            <p:ph type="dt" sz="half" idx="10"/>
          </p:nvPr>
        </p:nvSpPr>
        <p:spPr/>
        <p:txBody>
          <a:bodyPr/>
          <a:lstStyle>
            <a:lvl1pPr>
              <a:defRPr b="0">
                <a:solidFill>
                  <a:srgbClr val="5F5F5F"/>
                </a:solidFill>
              </a:defRPr>
            </a:lvl1pPr>
          </a:lstStyle>
          <a:p>
            <a:endParaRPr lang="en-US" altLang="zh-CN"/>
          </a:p>
        </p:txBody>
      </p:sp>
      <p:sp>
        <p:nvSpPr>
          <p:cNvPr id="4" name="Rectangle 5"/>
          <p:cNvSpPr>
            <a:spLocks noGrp="1" noChangeArrowheads="1"/>
          </p:cNvSpPr>
          <p:nvPr>
            <p:ph type="ftr" sz="quarter" idx="11"/>
          </p:nvPr>
        </p:nvSpPr>
        <p:spPr/>
        <p:txBody>
          <a:bodyPr/>
          <a:lstStyle>
            <a:lvl1pPr>
              <a:defRPr b="0">
                <a:solidFill>
                  <a:srgbClr val="5F5F5F"/>
                </a:solidFill>
              </a:defRPr>
            </a:lvl1pPr>
          </a:lstStyle>
          <a:p>
            <a:endParaRPr lang="en-US" altLang="zh-CN"/>
          </a:p>
        </p:txBody>
      </p:sp>
      <p:sp>
        <p:nvSpPr>
          <p:cNvPr id="5" name="Rectangle 6"/>
          <p:cNvSpPr>
            <a:spLocks noGrp="1" noChangeArrowheads="1"/>
          </p:cNvSpPr>
          <p:nvPr>
            <p:ph type="sldNum" sz="quarter" idx="12"/>
          </p:nvPr>
        </p:nvSpPr>
        <p:spPr/>
        <p:txBody>
          <a:bodyPr/>
          <a:lstStyle>
            <a:lvl1pPr>
              <a:defRPr b="0">
                <a:solidFill>
                  <a:srgbClr val="5F5F5F"/>
                </a:solidFill>
              </a:defRPr>
            </a:lvl1pPr>
          </a:lstStyle>
          <a:p>
            <a:fld id="{CD95AD29-920C-4699-86C5-27DCD38AE800}" type="slidenum">
              <a:rPr lang="en-US" altLang="zh-CN" smtClean="0"/>
              <a:pPr/>
              <a:t>‹#›</a:t>
            </a:fld>
            <a:endParaRPr lang="en-US" altLang="zh-CN"/>
          </a:p>
        </p:txBody>
      </p:sp>
    </p:spTree>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001000" cy="914400"/>
          </a:xfrm>
        </p:spPr>
        <p:txBody>
          <a:bodyPr/>
          <a:lstStyle>
            <a:lvl1pPr>
              <a:defRPr b="1">
                <a:latin typeface="宋体" pitchFamily="2" charset="-122"/>
                <a:ea typeface="宋体" pitchFamily="2" charset="-122"/>
              </a:defRPr>
            </a:lvl1pPr>
          </a:lstStyle>
          <a:p>
            <a:r>
              <a:rPr lang="zh-CN" altLang="en-US" dirty="0" smtClean="0"/>
              <a:t>单击此处编辑母版标题样式</a:t>
            </a:r>
            <a:endParaRPr lang="zh-CN" altLang="en-US" dirty="0"/>
          </a:p>
        </p:txBody>
      </p:sp>
      <p:sp>
        <p:nvSpPr>
          <p:cNvPr id="3" name="文本占位符 2"/>
          <p:cNvSpPr>
            <a:spLocks noGrp="1"/>
          </p:cNvSpPr>
          <p:nvPr>
            <p:ph type="body" sz="half" idx="1"/>
          </p:nvPr>
        </p:nvSpPr>
        <p:spPr>
          <a:xfrm>
            <a:off x="381000" y="1600200"/>
            <a:ext cx="4191000" cy="4343400"/>
          </a:xfrm>
        </p:spPr>
        <p:txBody>
          <a:bodyPr/>
          <a:lstStyle>
            <a:lvl1pPr>
              <a:defRPr sz="2800">
                <a:latin typeface="宋体" pitchFamily="2" charset="-122"/>
                <a:ea typeface="宋体" pitchFamily="2" charset="-122"/>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724400" y="1600200"/>
            <a:ext cx="4191000" cy="4343400"/>
          </a:xfrm>
        </p:spPr>
        <p:txBody>
          <a:bodyPr/>
          <a:lstStyle>
            <a:lvl1pPr>
              <a:defRPr lang="zh-CN" altLang="en-US" sz="2800" kern="1200" dirty="0" smtClean="0">
                <a:solidFill>
                  <a:schemeClr val="tx1"/>
                </a:solidFill>
                <a:latin typeface="宋体" pitchFamily="2" charset="-122"/>
                <a:ea typeface="宋体" pitchFamily="2" charset="-122"/>
                <a:cs typeface="方正舒体"/>
              </a:defRPr>
            </a:lvl1pPr>
          </a:lstStyle>
          <a:p>
            <a:pPr marL="273050" lvl="0" indent="-273050" algn="l" rtl="0" eaLnBrk="1" fontAlgn="base" hangingPunct="1">
              <a:spcBef>
                <a:spcPct val="20000"/>
              </a:spcBef>
              <a:spcAft>
                <a:spcPct val="0"/>
              </a:spcAft>
              <a:buClr>
                <a:schemeClr val="accent1"/>
              </a:buClr>
              <a:buSzPct val="85000"/>
              <a:buFont typeface="Wingdings 2" pitchFamily="18" charset="2"/>
              <a:buChar char=""/>
            </a:pPr>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日期占位符 4"/>
          <p:cNvSpPr>
            <a:spLocks noGrp="1"/>
          </p:cNvSpPr>
          <p:nvPr>
            <p:ph type="dt" sz="half" idx="10"/>
          </p:nvPr>
        </p:nvSpPr>
        <p:spPr>
          <a:xfrm>
            <a:off x="0" y="6629400"/>
            <a:ext cx="1905000" cy="22860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629400"/>
            <a:ext cx="2895600" cy="2286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7239000" y="6629400"/>
            <a:ext cx="1905000" cy="228600"/>
          </a:xfrm>
        </p:spPr>
        <p:txBody>
          <a:bodyPr/>
          <a:lstStyle>
            <a:lvl1pPr>
              <a:defRPr/>
            </a:lvl1pPr>
          </a:lstStyle>
          <a:p>
            <a:fld id="{CFD5DDF3-687C-46BB-8AAD-56B5834EF4AD}" type="slidenum">
              <a:rPr lang="en-US" altLang="zh-CN"/>
              <a:pPr/>
              <a:t>‹#›</a:t>
            </a:fld>
            <a:endParaRPr lang="en-US" altLang="zh-CN"/>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solidFill>
                  <a:schemeClr val="accent3">
                    <a:shade val="75000"/>
                  </a:schemeClr>
                </a:solidFill>
                <a:latin typeface="宋体" pitchFamily="2" charset="-122"/>
                <a:ea typeface="宋体" pitchFamily="2" charset="-122"/>
              </a:defRPr>
            </a:lvl1pPr>
          </a:lstStyle>
          <a:p>
            <a:r>
              <a:rPr lang="zh-CN" altLang="en-US" dirty="0" smtClean="0"/>
              <a:t>单击此处编辑母版标题样式</a:t>
            </a:r>
            <a:endParaRPr lang="en-US" dirty="0"/>
          </a:p>
        </p:txBody>
      </p:sp>
      <p:sp>
        <p:nvSpPr>
          <p:cNvPr id="8" name="内容占位符 7"/>
          <p:cNvSpPr>
            <a:spLocks noGrp="1"/>
          </p:cNvSpPr>
          <p:nvPr>
            <p:ph sz="quarter" idx="1"/>
          </p:nvPr>
        </p:nvSpPr>
        <p:spPr>
          <a:xfrm>
            <a:off x="301752" y="1527048"/>
            <a:ext cx="8503920" cy="4572000"/>
          </a:xfrm>
        </p:spPr>
        <p:txBody>
          <a:bodyPr/>
          <a:lstStyle>
            <a:lvl1pPr>
              <a:defRPr b="0">
                <a:latin typeface="宋体" pitchFamily="2" charset="-122"/>
                <a:ea typeface="宋体" pitchFamily="2" charset="-122"/>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a:xfrm>
            <a:off x="4362450" y="1027113"/>
            <a:ext cx="457200" cy="441325"/>
          </a:xfrm>
        </p:spPr>
        <p:txBody>
          <a:bodyPr/>
          <a:lstStyle>
            <a:lvl1pPr>
              <a:defRPr/>
            </a:lvl1pPr>
          </a:lstStyle>
          <a:p>
            <a:fld id="{2367596E-F254-4DEC-8B9D-B6D7C781D911}"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矩形 3"/>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152400" y="2286000"/>
            <a:ext cx="8832850" cy="304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55575" y="142875"/>
            <a:ext cx="8832850" cy="2139950"/>
          </a:xfrm>
          <a:prstGeom prst="rect">
            <a:avLst/>
          </a:prstGeom>
          <a:solidFill>
            <a:schemeClr val="accent1"/>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直接连接符 11"/>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椭圆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文本占位符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2" name="标题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zh-CN" altLang="en-US" smtClean="0"/>
              <a:t>单击此处编辑母版标题样式</a:t>
            </a:r>
            <a:endParaRPr lang="en-US"/>
          </a:p>
        </p:txBody>
      </p:sp>
      <p:sp>
        <p:nvSpPr>
          <p:cNvPr id="15" name="页脚占位符 4"/>
          <p:cNvSpPr>
            <a:spLocks noGrp="1"/>
          </p:cNvSpPr>
          <p:nvPr>
            <p:ph type="ftr" sz="quarter" idx="10"/>
          </p:nvPr>
        </p:nvSpPr>
        <p:spPr/>
        <p:txBody>
          <a:bodyPr/>
          <a:lstStyle>
            <a:lvl1pPr>
              <a:defRPr/>
            </a:lvl1pPr>
          </a:lstStyle>
          <a:p>
            <a:endParaRPr lang="en-US" altLang="zh-CN"/>
          </a:p>
        </p:txBody>
      </p:sp>
      <p:sp>
        <p:nvSpPr>
          <p:cNvPr id="16" name="日期占位符 3"/>
          <p:cNvSpPr>
            <a:spLocks noGrp="1"/>
          </p:cNvSpPr>
          <p:nvPr>
            <p:ph type="dt" sz="half" idx="11"/>
          </p:nvPr>
        </p:nvSpPr>
        <p:spPr/>
        <p:txBody>
          <a:bodyPr/>
          <a:lstStyle>
            <a:lvl1pPr>
              <a:defRPr/>
            </a:lvl1pPr>
          </a:lstStyle>
          <a:p>
            <a:endParaRPr lang="en-US" altLang="zh-CN"/>
          </a:p>
        </p:txBody>
      </p:sp>
      <p:sp>
        <p:nvSpPr>
          <p:cNvPr id="17" name="灯片编号占位符 5"/>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fld id="{97F852DE-4A7D-4BC8-9B4D-50A5388A66E7}"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1">
        <a:schemeClr val="bg2"/>
      </p:bgRef>
    </p:bg>
    <p:spTree>
      <p:nvGrpSpPr>
        <p:cNvPr id="1" name=""/>
        <p:cNvGrpSpPr/>
        <p:nvPr/>
      </p:nvGrpSpPr>
      <p:grpSpPr>
        <a:xfrm>
          <a:off x="0" y="0"/>
          <a:ext cx="0" cy="0"/>
          <a:chOff x="0" y="0"/>
          <a:chExt cx="0" cy="0"/>
        </a:xfrm>
      </p:grpSpPr>
      <p:sp>
        <p:nvSpPr>
          <p:cNvPr id="5" name="直接连接符 4"/>
          <p:cNvSpPr>
            <a:spLocks noChangeShapeType="1"/>
          </p:cNvSpPr>
          <p:nvPr/>
        </p:nvSpPr>
        <p:spPr bwMode="auto">
          <a:xfrm flipV="1">
            <a:off x="4562475" y="1576388"/>
            <a:ext cx="9525" cy="4818062"/>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01752" y="228600"/>
            <a:ext cx="8534400" cy="758952"/>
          </a:xfrm>
        </p:spPr>
        <p:txBody>
          <a:bodyPr/>
          <a:lstStyle/>
          <a:p>
            <a:r>
              <a:rPr lang="zh-CN" altLang="en-US" smtClean="0"/>
              <a:t>单击此处编辑母版标题样式</a:t>
            </a:r>
            <a:endParaRPr lang="en-US"/>
          </a:p>
        </p:txBody>
      </p:sp>
      <p:sp>
        <p:nvSpPr>
          <p:cNvPr id="10" name="内容占位符 9"/>
          <p:cNvSpPr>
            <a:spLocks noGrp="1"/>
          </p:cNvSpPr>
          <p:nvPr>
            <p:ph sz="half" idx="1"/>
          </p:nvPr>
        </p:nvSpPr>
        <p:spPr>
          <a:xfrm>
            <a:off x="301752" y="1371600"/>
            <a:ext cx="4038600" cy="4681728"/>
          </a:xfrm>
        </p:spPr>
        <p:txBody>
          <a:bodyPr/>
          <a:lstStyle>
            <a:lvl1pPr>
              <a:defRPr sz="25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2" name="内容占位符 11"/>
          <p:cNvSpPr>
            <a:spLocks noGrp="1"/>
          </p:cNvSpPr>
          <p:nvPr>
            <p:ph sz="half" idx="2"/>
          </p:nvPr>
        </p:nvSpPr>
        <p:spPr>
          <a:xfrm>
            <a:off x="4800600" y="1371600"/>
            <a:ext cx="4038600" cy="4681728"/>
          </a:xfrm>
        </p:spPr>
        <p:txBody>
          <a:bodyPr/>
          <a:lstStyle>
            <a:lvl1pPr>
              <a:defRPr sz="25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4"/>
          <p:cNvSpPr>
            <a:spLocks noGrp="1"/>
          </p:cNvSpPr>
          <p:nvPr>
            <p:ph type="dt" sz="half" idx="10"/>
          </p:nvPr>
        </p:nvSpPr>
        <p:spPr>
          <a:xfrm>
            <a:off x="5791200" y="6410325"/>
            <a:ext cx="3044825" cy="365125"/>
          </a:xfrm>
        </p:spPr>
        <p:txBody>
          <a:bodyPr/>
          <a:lstStyle>
            <a:lvl1pPr>
              <a:defRPr/>
            </a:lvl1pPr>
          </a:lstStyle>
          <a:p>
            <a:endParaRPr lang="en-US" altLang="zh-CN"/>
          </a:p>
        </p:txBody>
      </p:sp>
      <p:sp>
        <p:nvSpPr>
          <p:cNvPr id="7" name="页脚占位符 5"/>
          <p:cNvSpPr>
            <a:spLocks noGrp="1"/>
          </p:cNvSpPr>
          <p:nvPr>
            <p:ph type="ftr" sz="quarter" idx="11"/>
          </p:nvPr>
        </p:nvSpPr>
        <p:spPr/>
        <p:txBody>
          <a:bodyPr/>
          <a:lstStyle>
            <a:lvl1pPr>
              <a:defRPr/>
            </a:lvl1pPr>
          </a:lstStyle>
          <a:p>
            <a:endParaRPr lang="en-US" altLang="zh-CN"/>
          </a:p>
        </p:txBody>
      </p:sp>
      <p:sp>
        <p:nvSpPr>
          <p:cNvPr id="8" name="灯片编号占位符 6"/>
          <p:cNvSpPr>
            <a:spLocks noGrp="1"/>
          </p:cNvSpPr>
          <p:nvPr>
            <p:ph type="sldNum" sz="quarter" idx="12"/>
          </p:nvPr>
        </p:nvSpPr>
        <p:spPr/>
        <p:txBody>
          <a:bodyPr/>
          <a:lstStyle>
            <a:lvl1pPr>
              <a:defRPr/>
            </a:lvl1pPr>
          </a:lstStyle>
          <a:p>
            <a:fld id="{1DF74292-C814-4EA3-BBA1-25DA187C4679}"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1">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flipV="1">
            <a:off x="4572000" y="2200275"/>
            <a:ext cx="0" cy="4187825"/>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2" name="矩形 11"/>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3" name="矩形 12"/>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直接连接符 13"/>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5" name="矩形 14"/>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6" name="椭圆 15"/>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7" name="椭圆 16"/>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文本占位符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24" name="内容占位符 23"/>
          <p:cNvSpPr>
            <a:spLocks noGrp="1"/>
          </p:cNvSpPr>
          <p:nvPr>
            <p:ph sz="quarter" idx="2"/>
          </p:nvPr>
        </p:nvSpPr>
        <p:spPr>
          <a:xfrm>
            <a:off x="301752" y="2471383"/>
            <a:ext cx="4041648" cy="38184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6" name="内容占位符 25"/>
          <p:cNvSpPr>
            <a:spLocks noGrp="1"/>
          </p:cNvSpPr>
          <p:nvPr>
            <p:ph sz="quarter" idx="4"/>
          </p:nvPr>
        </p:nvSpPr>
        <p:spPr>
          <a:xfrm>
            <a:off x="4800600" y="2471383"/>
            <a:ext cx="4038600" cy="382219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3" name="标题 22"/>
          <p:cNvSpPr>
            <a:spLocks noGrp="1"/>
          </p:cNvSpPr>
          <p:nvPr>
            <p:ph type="title"/>
          </p:nvPr>
        </p:nvSpPr>
        <p:spPr/>
        <p:txBody>
          <a:bodyPr rtlCol="0"/>
          <a:lstStyle/>
          <a:p>
            <a:r>
              <a:rPr lang="zh-CN" altLang="en-US" smtClean="0"/>
              <a:t>单击此处编辑母版标题样式</a:t>
            </a:r>
            <a:endParaRPr lang="en-US"/>
          </a:p>
        </p:txBody>
      </p:sp>
      <p:sp>
        <p:nvSpPr>
          <p:cNvPr id="18" name="日期占位符 6"/>
          <p:cNvSpPr>
            <a:spLocks noGrp="1"/>
          </p:cNvSpPr>
          <p:nvPr>
            <p:ph type="dt" sz="half" idx="10"/>
          </p:nvPr>
        </p:nvSpPr>
        <p:spPr/>
        <p:txBody>
          <a:bodyPr/>
          <a:lstStyle>
            <a:lvl1pPr>
              <a:defRPr/>
            </a:lvl1pPr>
          </a:lstStyle>
          <a:p>
            <a:endParaRPr lang="en-US" altLang="zh-CN"/>
          </a:p>
        </p:txBody>
      </p:sp>
      <p:sp>
        <p:nvSpPr>
          <p:cNvPr id="19" name="页脚占位符 7"/>
          <p:cNvSpPr>
            <a:spLocks noGrp="1"/>
          </p:cNvSpPr>
          <p:nvPr>
            <p:ph type="ftr" sz="quarter" idx="11"/>
          </p:nvPr>
        </p:nvSpPr>
        <p:spPr>
          <a:xfrm>
            <a:off x="304800" y="6410325"/>
            <a:ext cx="3581400" cy="365125"/>
          </a:xfrm>
        </p:spPr>
        <p:txBody>
          <a:bodyPr/>
          <a:lstStyle>
            <a:lvl1pPr>
              <a:defRPr/>
            </a:lvl1pPr>
          </a:lstStyle>
          <a:p>
            <a:endParaRPr lang="en-US" altLang="zh-CN"/>
          </a:p>
        </p:txBody>
      </p:sp>
      <p:sp>
        <p:nvSpPr>
          <p:cNvPr id="20" name="灯片编号占位符 8"/>
          <p:cNvSpPr>
            <a:spLocks noGrp="1"/>
          </p:cNvSpPr>
          <p:nvPr>
            <p:ph type="sldNum" sz="quarter" idx="12"/>
          </p:nvPr>
        </p:nvSpPr>
        <p:spPr>
          <a:xfrm>
            <a:off x="4343400" y="1042988"/>
            <a:ext cx="457200" cy="441325"/>
          </a:xfrm>
        </p:spPr>
        <p:txBody>
          <a:bodyPr/>
          <a:lstStyle>
            <a:lvl1pPr algn="ctr">
              <a:defRPr smtClean="0"/>
            </a:lvl1pPr>
          </a:lstStyle>
          <a:p>
            <a:fld id="{5D6BAC81-DA07-43A6-85EF-27D4A05CD7E1}"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a:xfrm>
            <a:off x="4343400" y="1036638"/>
            <a:ext cx="457200" cy="441325"/>
          </a:xfrm>
        </p:spPr>
        <p:txBody>
          <a:bodyPr/>
          <a:lstStyle>
            <a:lvl1pPr>
              <a:defRPr/>
            </a:lvl1pPr>
          </a:lstStyle>
          <a:p>
            <a:fld id="{03F0DE47-B503-42F0-8069-BB271A9CA38E}" type="slidenum">
              <a:rPr lang="en-US" altLang="zh-CN" smtClean="0"/>
              <a:pPr/>
              <a:t>‹#›</a:t>
            </a:fld>
            <a:endParaRPr lang="en-US" altLang="zh-CN"/>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矩形 1"/>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3" name="矩形 2"/>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4" name="矩形 3"/>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8" name="日期占位符 1"/>
          <p:cNvSpPr>
            <a:spLocks noGrp="1"/>
          </p:cNvSpPr>
          <p:nvPr>
            <p:ph type="dt" sz="half" idx="10"/>
          </p:nvPr>
        </p:nvSpPr>
        <p:spPr/>
        <p:txBody>
          <a:bodyPr/>
          <a:lstStyle>
            <a:lvl1pPr>
              <a:defRPr/>
            </a:lvl1pPr>
          </a:lstStyle>
          <a:p>
            <a:endParaRPr lang="en-US" altLang="zh-CN"/>
          </a:p>
        </p:txBody>
      </p:sp>
      <p:sp>
        <p:nvSpPr>
          <p:cNvPr id="9" name="页脚占位符 2"/>
          <p:cNvSpPr>
            <a:spLocks noGrp="1"/>
          </p:cNvSpPr>
          <p:nvPr>
            <p:ph type="ftr" sz="quarter" idx="11"/>
          </p:nvPr>
        </p:nvSpPr>
        <p:spPr/>
        <p:txBody>
          <a:bodyPr/>
          <a:lstStyle>
            <a:lvl1pPr>
              <a:defRPr/>
            </a:lvl1pPr>
          </a:lstStyle>
          <a:p>
            <a:endParaRPr lang="en-US" altLang="zh-CN"/>
          </a:p>
        </p:txBody>
      </p:sp>
      <p:sp>
        <p:nvSpPr>
          <p:cNvPr id="10" name="灯片编号占位符 3"/>
          <p:cNvSpPr>
            <a:spLocks noGrp="1"/>
          </p:cNvSpPr>
          <p:nvPr>
            <p:ph type="sldNum" sz="quarter" idx="12"/>
          </p:nvPr>
        </p:nvSpPr>
        <p:spPr>
          <a:xfrm>
            <a:off x="4267200" y="6324600"/>
            <a:ext cx="609600" cy="441325"/>
          </a:xfrm>
        </p:spPr>
        <p:txBody>
          <a:bodyPr/>
          <a:lstStyle>
            <a:lvl1pPr>
              <a:defRPr smtClean="0">
                <a:solidFill>
                  <a:srgbClr val="FFFFFF"/>
                </a:solidFill>
              </a:defRPr>
            </a:lvl1pPr>
          </a:lstStyle>
          <a:p>
            <a:fld id="{25E567B7-A12E-4097-81A1-17ED1F845772}" type="slidenum">
              <a:rPr lang="en-US" altLang="zh-CN" smtClean="0"/>
              <a:pPr/>
              <a:t>‹#›</a:t>
            </a:fld>
            <a:endParaRPr lang="en-US" altLang="zh-CN"/>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矩形 4"/>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19063"/>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矩形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直接连接符 11"/>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椭圆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矩形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20" name="内容占位符 19"/>
          <p:cNvSpPr>
            <a:spLocks noGrp="1"/>
          </p:cNvSpPr>
          <p:nvPr>
            <p:ph sz="quarter" idx="1"/>
          </p:nvPr>
        </p:nvSpPr>
        <p:spPr>
          <a:xfrm>
            <a:off x="3124200" y="685800"/>
            <a:ext cx="5638800" cy="5410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6" name="灯片编号占位符 6"/>
          <p:cNvSpPr>
            <a:spLocks noGrp="1"/>
          </p:cNvSpPr>
          <p:nvPr>
            <p:ph type="sldNum" sz="quarter" idx="10"/>
          </p:nvPr>
        </p:nvSpPr>
        <p:spPr>
          <a:xfrm>
            <a:off x="1371600" y="312738"/>
            <a:ext cx="457200" cy="441325"/>
          </a:xfrm>
        </p:spPr>
        <p:txBody>
          <a:bodyPr/>
          <a:lstStyle>
            <a:lvl1pPr>
              <a:defRPr smtClean="0">
                <a:solidFill>
                  <a:schemeClr val="accent3">
                    <a:shade val="75000"/>
                  </a:schemeClr>
                </a:solidFill>
              </a:defRPr>
            </a:lvl1pPr>
          </a:lstStyle>
          <a:p>
            <a:fld id="{FB482C46-71CC-4D6D-BD7D-E0DAAD3E5B4D}" type="slidenum">
              <a:rPr lang="en-US" altLang="zh-CN" smtClean="0"/>
              <a:pPr/>
              <a:t>‹#›</a:t>
            </a:fld>
            <a:endParaRPr lang="en-US" altLang="zh-CN"/>
          </a:p>
        </p:txBody>
      </p:sp>
      <p:sp>
        <p:nvSpPr>
          <p:cNvPr id="17" name="日期占位符 4"/>
          <p:cNvSpPr>
            <a:spLocks noGrp="1"/>
          </p:cNvSpPr>
          <p:nvPr>
            <p:ph type="dt" sz="half" idx="11"/>
          </p:nvPr>
        </p:nvSpPr>
        <p:spPr/>
        <p:txBody>
          <a:bodyPr/>
          <a:lstStyle>
            <a:lvl1pPr>
              <a:defRPr/>
            </a:lvl1pPr>
          </a:lstStyle>
          <a:p>
            <a:endParaRPr lang="en-US" altLang="zh-CN"/>
          </a:p>
        </p:txBody>
      </p:sp>
      <p:sp>
        <p:nvSpPr>
          <p:cNvPr id="18" name="页脚占位符 5"/>
          <p:cNvSpPr>
            <a:spLocks noGrp="1"/>
          </p:cNvSpPr>
          <p:nvPr>
            <p:ph type="ftr" sz="quarter" idx="12"/>
          </p:nvPr>
        </p:nvSpPr>
        <p:spPr>
          <a:xfrm>
            <a:off x="301625" y="6410325"/>
            <a:ext cx="3382963" cy="366713"/>
          </a:xfrm>
        </p:spPr>
        <p:txBody>
          <a:bodyPr/>
          <a:lstStyle>
            <a:lvl1pPr>
              <a:defRPr/>
            </a:lvl1pPr>
          </a:lstStyle>
          <a:p>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0" name="矩形 9"/>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矩形 11"/>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椭圆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矩形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zh-CN" altLang="en-US" smtClean="0"/>
              <a:t>单击此处编辑母版标题样式</a:t>
            </a:r>
            <a:endParaRPr lang="en-US"/>
          </a:p>
        </p:txBody>
      </p:sp>
      <p:sp>
        <p:nvSpPr>
          <p:cNvPr id="3" name="图片占位符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4" name="文本占位符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16" name="灯片编号占位符 6"/>
          <p:cNvSpPr>
            <a:spLocks noGrp="1"/>
          </p:cNvSpPr>
          <p:nvPr>
            <p:ph type="sldNum" sz="quarter" idx="10"/>
          </p:nvPr>
        </p:nvSpPr>
        <p:spPr>
          <a:xfrm>
            <a:off x="1371600" y="312738"/>
            <a:ext cx="457200" cy="441325"/>
          </a:xfrm>
        </p:spPr>
        <p:txBody>
          <a:bodyPr/>
          <a:lstStyle>
            <a:lvl1pPr>
              <a:defRPr/>
            </a:lvl1pPr>
          </a:lstStyle>
          <a:p>
            <a:fld id="{45711444-FD24-4BF5-84FD-B0BFA35A3979}" type="slidenum">
              <a:rPr lang="en-US" altLang="zh-CN" smtClean="0"/>
              <a:pPr/>
              <a:t>‹#›</a:t>
            </a:fld>
            <a:endParaRPr lang="en-US" altLang="zh-CN"/>
          </a:p>
        </p:txBody>
      </p:sp>
      <p:sp>
        <p:nvSpPr>
          <p:cNvPr id="17" name="日期占位符 4"/>
          <p:cNvSpPr>
            <a:spLocks noGrp="1"/>
          </p:cNvSpPr>
          <p:nvPr>
            <p:ph type="dt" sz="half" idx="11"/>
          </p:nvPr>
        </p:nvSpPr>
        <p:spPr>
          <a:xfrm>
            <a:off x="5788025" y="6405563"/>
            <a:ext cx="3044825" cy="365125"/>
          </a:xfrm>
        </p:spPr>
        <p:txBody>
          <a:bodyPr/>
          <a:lstStyle>
            <a:lvl1pPr>
              <a:defRPr/>
            </a:lvl1pPr>
          </a:lstStyle>
          <a:p>
            <a:endParaRPr lang="en-US" altLang="zh-CN"/>
          </a:p>
        </p:txBody>
      </p:sp>
      <p:sp>
        <p:nvSpPr>
          <p:cNvPr id="18" name="页脚占位符 5"/>
          <p:cNvSpPr>
            <a:spLocks noGrp="1"/>
          </p:cNvSpPr>
          <p:nvPr>
            <p:ph type="ftr" sz="quarter" idx="12"/>
          </p:nvPr>
        </p:nvSpPr>
        <p:spPr>
          <a:xfrm>
            <a:off x="301625" y="6410325"/>
            <a:ext cx="3584575" cy="366713"/>
          </a:xfrm>
        </p:spPr>
        <p:txBody>
          <a:bodyPr/>
          <a:lstStyle>
            <a:lvl1pPr>
              <a:defRPr/>
            </a:lvl1pPr>
          </a:lstStyle>
          <a:p>
            <a:endParaRPr lang="en-US" altLang="zh-CN"/>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矩形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6" name="矩形 15"/>
          <p:cNvSpPr>
            <a:spLocks noChangeArrowheads="1"/>
          </p:cNvSpPr>
          <p:nvPr/>
        </p:nvSpPr>
        <p:spPr bwMode="white">
          <a:xfrm>
            <a:off x="0" y="0"/>
            <a:ext cx="9144000" cy="139382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8" name="矩形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9" name="矩形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日期占位符 13"/>
          <p:cNvSpPr>
            <a:spLocks noGrp="1"/>
          </p:cNvSpPr>
          <p:nvPr>
            <p:ph type="dt" sz="half" idx="2"/>
          </p:nvPr>
        </p:nvSpPr>
        <p:spPr>
          <a:xfrm>
            <a:off x="5791200" y="6405563"/>
            <a:ext cx="3044825" cy="365125"/>
          </a:xfrm>
          <a:prstGeom prst="rect">
            <a:avLst/>
          </a:prstGeom>
        </p:spPr>
        <p:txBody>
          <a:bodyPr vert="horz"/>
          <a:lstStyle>
            <a:lvl1pPr algn="r" eaLnBrk="1" latinLnBrk="0" hangingPunct="1">
              <a:defRPr kumimoji="0" sz="1400">
                <a:solidFill>
                  <a:srgbClr val="FFFFFF"/>
                </a:solidFill>
              </a:defRPr>
            </a:lvl1pPr>
          </a:lstStyle>
          <a:p>
            <a:endParaRPr lang="en-US" altLang="zh-CN"/>
          </a:p>
        </p:txBody>
      </p:sp>
      <p:sp>
        <p:nvSpPr>
          <p:cNvPr id="3" name="页脚占位符 2"/>
          <p:cNvSpPr>
            <a:spLocks noGrp="1"/>
          </p:cNvSpPr>
          <p:nvPr>
            <p:ph type="ftr" sz="quarter" idx="3"/>
          </p:nvPr>
        </p:nvSpPr>
        <p:spPr>
          <a:xfrm>
            <a:off x="304800" y="6410325"/>
            <a:ext cx="3581400" cy="366713"/>
          </a:xfrm>
          <a:prstGeom prst="rect">
            <a:avLst/>
          </a:prstGeom>
        </p:spPr>
        <p:txBody>
          <a:bodyPr vert="horz"/>
          <a:lstStyle>
            <a:lvl1pPr algn="l" eaLnBrk="1" latinLnBrk="0" hangingPunct="1">
              <a:defRPr kumimoji="0" sz="1200">
                <a:solidFill>
                  <a:srgbClr val="FFFFFF"/>
                </a:solidFill>
              </a:defRPr>
            </a:lvl1pPr>
          </a:lstStyle>
          <a:p>
            <a:endParaRPr lang="en-US" altLang="zh-CN"/>
          </a:p>
        </p:txBody>
      </p:sp>
      <p:sp>
        <p:nvSpPr>
          <p:cNvPr id="8" name="矩形 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直接连接符 9"/>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椭圆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椭圆 14"/>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3" name="灯片编号占位符 22"/>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latinLnBrk="0" hangingPunct="1">
              <a:defRPr kumimoji="0" sz="1600" smtClean="0">
                <a:solidFill>
                  <a:schemeClr val="accent3">
                    <a:shade val="75000"/>
                  </a:schemeClr>
                </a:solidFill>
              </a:defRPr>
            </a:lvl1pPr>
          </a:lstStyle>
          <a:p>
            <a:fld id="{CD95AD29-920C-4699-86C5-27DCD38AE800}" type="slidenum">
              <a:rPr lang="en-US" altLang="zh-CN" smtClean="0"/>
              <a:pPr/>
              <a:t>‹#›</a:t>
            </a:fld>
            <a:endParaRPr lang="en-US" altLang="zh-CN"/>
          </a:p>
        </p:txBody>
      </p:sp>
      <p:sp>
        <p:nvSpPr>
          <p:cNvPr id="2062" name="标题占位符 21"/>
          <p:cNvSpPr>
            <a:spLocks noGrp="1"/>
          </p:cNvSpPr>
          <p:nvPr>
            <p:ph type="title"/>
          </p:nvPr>
        </p:nvSpPr>
        <p:spPr bwMode="auto">
          <a:xfrm>
            <a:off x="301625"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smtClean="0"/>
          </a:p>
        </p:txBody>
      </p:sp>
      <p:sp>
        <p:nvSpPr>
          <p:cNvPr id="2063" name="文本占位符 12"/>
          <p:cNvSpPr>
            <a:spLocks noGrp="1"/>
          </p:cNvSpPr>
          <p:nvPr>
            <p:ph type="body" idx="1"/>
          </p:nvPr>
        </p:nvSpPr>
        <p:spPr bwMode="auto">
          <a:xfrm>
            <a:off x="301625" y="1524000"/>
            <a:ext cx="8534400" cy="4598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transition>
    <p:fade thruBlk="1"/>
  </p:transition>
  <p:timing>
    <p:tnLst>
      <p:par>
        <p:cTn id="1" dur="indefinite" restart="never" nodeType="tmRoot"/>
      </p:par>
    </p:tnLst>
  </p:timing>
  <p:txStyles>
    <p:titleStyle>
      <a:lvl1pPr algn="ctr" rtl="0" eaLnBrk="1" fontAlgn="base" hangingPunct="1">
        <a:spcBef>
          <a:spcPct val="0"/>
        </a:spcBef>
        <a:spcAft>
          <a:spcPct val="0"/>
        </a:spcAft>
        <a:defRPr sz="3300" kern="1200">
          <a:solidFill>
            <a:srgbClr val="7B9899"/>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p:titleStyle>
    <p:bodyStyle>
      <a:lvl1pPr marL="273050" indent="-273050" algn="l" rtl="0" eaLnBrk="1" fontAlgn="base" hangingPunct="1">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方正舒体"/>
        </a:defRPr>
      </a:lvl1pPr>
      <a:lvl2pPr marL="547688" indent="-273050" algn="l" rtl="0" eaLnBrk="1" fontAlgn="base" hangingPunct="1">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方正舒体"/>
        </a:defRPr>
      </a:lvl2pPr>
      <a:lvl3pPr marL="822325" indent="-228600" algn="l" rtl="0" eaLnBrk="1" fontAlgn="base" hangingPunct="1">
        <a:spcBef>
          <a:spcPct val="20000"/>
        </a:spcBef>
        <a:spcAft>
          <a:spcPct val="0"/>
        </a:spcAft>
        <a:buClr>
          <a:srgbClr val="8CADAE"/>
        </a:buClr>
        <a:buSzPct val="75000"/>
        <a:buFont typeface="Wingdings 2" pitchFamily="18" charset="2"/>
        <a:buChar char=""/>
        <a:defRPr sz="2000" kern="1200">
          <a:solidFill>
            <a:schemeClr val="tx1"/>
          </a:solidFill>
          <a:latin typeface="+mn-lt"/>
          <a:ea typeface="+mn-ea"/>
          <a:cs typeface="方正舒体"/>
        </a:defRPr>
      </a:lvl3pPr>
      <a:lvl4pPr marL="1096963" indent="-228600" algn="l" rtl="0" eaLnBrk="1" fontAlgn="base" hangingPunct="1">
        <a:spcBef>
          <a:spcPct val="20000"/>
        </a:spcBef>
        <a:spcAft>
          <a:spcPct val="0"/>
        </a:spcAft>
        <a:buClr>
          <a:srgbClr val="8C7B70"/>
        </a:buClr>
        <a:buSzPct val="70000"/>
        <a:buFont typeface="Wingdings" pitchFamily="2" charset="2"/>
        <a:buChar char=""/>
        <a:defRPr sz="2000" kern="1200">
          <a:solidFill>
            <a:schemeClr val="tx2"/>
          </a:solidFill>
          <a:latin typeface="+mn-lt"/>
          <a:ea typeface="+mn-ea"/>
          <a:cs typeface="方正舒体"/>
        </a:defRPr>
      </a:lvl4pPr>
      <a:lvl5pPr marL="1371600" indent="-228600" algn="l" rtl="0" eaLnBrk="1" fontAlgn="base" hangingPunct="1">
        <a:spcBef>
          <a:spcPct val="20000"/>
        </a:spcBef>
        <a:spcAft>
          <a:spcPct val="0"/>
        </a:spcAft>
        <a:buClr>
          <a:srgbClr val="8FB08C"/>
        </a:buClr>
        <a:buChar char="•"/>
        <a:defRPr kern="1200">
          <a:solidFill>
            <a:schemeClr val="tx1"/>
          </a:solidFill>
          <a:latin typeface="+mn-lt"/>
          <a:ea typeface="+mn-ea"/>
          <a:cs typeface="方正舒体"/>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6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381000" y="1676400"/>
            <a:ext cx="8382000" cy="1066800"/>
          </a:xfrm>
        </p:spPr>
        <p:txBody>
          <a:bodyPr/>
          <a:lstStyle/>
          <a:p>
            <a:pPr algn="ctr"/>
            <a:r>
              <a:rPr lang="zh-CN" altLang="en-US" dirty="0"/>
              <a:t>第</a:t>
            </a:r>
            <a:r>
              <a:rPr lang="en-US" altLang="zh-CN" dirty="0"/>
              <a:t>9</a:t>
            </a:r>
            <a:r>
              <a:rPr lang="zh-CN" altLang="en-US" dirty="0"/>
              <a:t>章 结构体、共用体与枚举 </a:t>
            </a: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zh-CN" altLang="en-US"/>
              <a:t>结构体类型的嵌套 </a:t>
            </a:r>
          </a:p>
        </p:txBody>
      </p:sp>
      <p:sp>
        <p:nvSpPr>
          <p:cNvPr id="13315" name="Rectangle 3"/>
          <p:cNvSpPr>
            <a:spLocks noGrp="1" noChangeArrowheads="1"/>
          </p:cNvSpPr>
          <p:nvPr>
            <p:ph sz="quarter" idx="1"/>
          </p:nvPr>
        </p:nvSpPr>
        <p:spPr>
          <a:xfrm>
            <a:off x="1447800" y="1524000"/>
            <a:ext cx="2514600" cy="4786313"/>
          </a:xfrm>
          <a:ln>
            <a:solidFill>
              <a:schemeClr val="bg2"/>
            </a:solidFill>
          </a:ln>
        </p:spPr>
        <p:txBody>
          <a:bodyPr/>
          <a:lstStyle/>
          <a:p>
            <a:pPr>
              <a:lnSpc>
                <a:spcPct val="80000"/>
              </a:lnSpc>
              <a:buFontTx/>
              <a:buNone/>
            </a:pPr>
            <a:r>
              <a:rPr lang="en-US" altLang="zh-CN" sz="1600">
                <a:ea typeface="宋体" pitchFamily="2" charset="-122"/>
              </a:rPr>
              <a:t>struct date</a:t>
            </a:r>
          </a:p>
          <a:p>
            <a:pPr>
              <a:lnSpc>
                <a:spcPct val="80000"/>
              </a:lnSpc>
              <a:buFontTx/>
              <a:buNone/>
            </a:pPr>
            <a:r>
              <a:rPr lang="en-US" altLang="zh-CN" sz="1600">
                <a:ea typeface="宋体" pitchFamily="2" charset="-122"/>
              </a:rPr>
              <a:t>{ int year;</a:t>
            </a:r>
          </a:p>
          <a:p>
            <a:pPr>
              <a:lnSpc>
                <a:spcPct val="80000"/>
              </a:lnSpc>
              <a:buFontTx/>
              <a:buNone/>
            </a:pPr>
            <a:r>
              <a:rPr lang="en-US" altLang="zh-CN" sz="1600">
                <a:ea typeface="宋体" pitchFamily="2" charset="-122"/>
              </a:rPr>
              <a:t>   int month;</a:t>
            </a:r>
          </a:p>
          <a:p>
            <a:pPr>
              <a:lnSpc>
                <a:spcPct val="80000"/>
              </a:lnSpc>
              <a:buFontTx/>
              <a:buNone/>
            </a:pPr>
            <a:r>
              <a:rPr lang="en-US" altLang="zh-CN" sz="1600">
                <a:ea typeface="宋体" pitchFamily="2" charset="-122"/>
              </a:rPr>
              <a:t>   int day;</a:t>
            </a:r>
          </a:p>
          <a:p>
            <a:pPr>
              <a:lnSpc>
                <a:spcPct val="80000"/>
              </a:lnSpc>
              <a:buFontTx/>
              <a:buNone/>
            </a:pPr>
            <a:r>
              <a:rPr lang="en-US" altLang="zh-CN" sz="1600">
                <a:ea typeface="宋体" pitchFamily="2" charset="-122"/>
              </a:rPr>
              <a:t>};</a:t>
            </a:r>
          </a:p>
          <a:p>
            <a:pPr>
              <a:lnSpc>
                <a:spcPct val="80000"/>
              </a:lnSpc>
              <a:buFontTx/>
              <a:buNone/>
            </a:pPr>
            <a:r>
              <a:rPr lang="en-US" altLang="zh-CN" sz="1600">
                <a:ea typeface="宋体" pitchFamily="2" charset="-122"/>
              </a:rPr>
              <a:t>struct student</a:t>
            </a:r>
          </a:p>
          <a:p>
            <a:pPr>
              <a:lnSpc>
                <a:spcPct val="80000"/>
              </a:lnSpc>
              <a:buFontTx/>
              <a:buNone/>
            </a:pPr>
            <a:r>
              <a:rPr lang="en-US" altLang="zh-CN" sz="1600">
                <a:ea typeface="宋体" pitchFamily="2" charset="-122"/>
              </a:rPr>
              <a:t>{</a:t>
            </a:r>
          </a:p>
          <a:p>
            <a:pPr>
              <a:lnSpc>
                <a:spcPct val="80000"/>
              </a:lnSpc>
              <a:buFontTx/>
              <a:buNone/>
            </a:pPr>
            <a:r>
              <a:rPr lang="en-US" altLang="zh-CN" sz="1600">
                <a:ea typeface="宋体" pitchFamily="2" charset="-122"/>
              </a:rPr>
              <a:t>   char name[10];</a:t>
            </a:r>
          </a:p>
          <a:p>
            <a:pPr>
              <a:lnSpc>
                <a:spcPct val="80000"/>
              </a:lnSpc>
              <a:buFontTx/>
              <a:buNone/>
            </a:pPr>
            <a:r>
              <a:rPr lang="en-US" altLang="zh-CN" sz="1600">
                <a:ea typeface="宋体" pitchFamily="2" charset="-122"/>
              </a:rPr>
              <a:t>   int age;</a:t>
            </a:r>
          </a:p>
          <a:p>
            <a:pPr>
              <a:lnSpc>
                <a:spcPct val="80000"/>
              </a:lnSpc>
              <a:buFontTx/>
              <a:buNone/>
            </a:pPr>
            <a:r>
              <a:rPr lang="en-US" altLang="zh-CN" sz="1600">
                <a:ea typeface="宋体" pitchFamily="2" charset="-122"/>
              </a:rPr>
              <a:t>   char sex[3];</a:t>
            </a:r>
          </a:p>
          <a:p>
            <a:pPr>
              <a:lnSpc>
                <a:spcPct val="80000"/>
              </a:lnSpc>
              <a:buFontTx/>
              <a:buNone/>
            </a:pPr>
            <a:r>
              <a:rPr lang="en-US" altLang="zh-CN" sz="1600">
                <a:ea typeface="宋体" pitchFamily="2" charset="-122"/>
              </a:rPr>
              <a:t>   char xh[11];</a:t>
            </a:r>
          </a:p>
          <a:p>
            <a:pPr>
              <a:lnSpc>
                <a:spcPct val="80000"/>
              </a:lnSpc>
              <a:buFontTx/>
              <a:buNone/>
            </a:pPr>
            <a:r>
              <a:rPr lang="en-US" altLang="zh-CN" sz="1600">
                <a:ea typeface="宋体" pitchFamily="2" charset="-122"/>
              </a:rPr>
              <a:t>   </a:t>
            </a:r>
            <a:r>
              <a:rPr lang="en-US" altLang="zh-CN" sz="1600">
                <a:solidFill>
                  <a:srgbClr val="FF0000"/>
                </a:solidFill>
                <a:ea typeface="宋体" pitchFamily="2" charset="-122"/>
              </a:rPr>
              <a:t>struct date</a:t>
            </a:r>
            <a:r>
              <a:rPr lang="en-US" altLang="zh-CN" sz="1600">
                <a:ea typeface="宋体" pitchFamily="2" charset="-122"/>
              </a:rPr>
              <a:t> birthday;</a:t>
            </a:r>
          </a:p>
          <a:p>
            <a:pPr>
              <a:lnSpc>
                <a:spcPct val="80000"/>
              </a:lnSpc>
              <a:buFontTx/>
              <a:buNone/>
            </a:pPr>
            <a:r>
              <a:rPr lang="en-US" altLang="zh-CN" sz="1600">
                <a:ea typeface="宋体" pitchFamily="2" charset="-122"/>
              </a:rPr>
              <a:t>   char nation[20];</a:t>
            </a:r>
          </a:p>
          <a:p>
            <a:pPr>
              <a:lnSpc>
                <a:spcPct val="80000"/>
              </a:lnSpc>
              <a:buFontTx/>
              <a:buNone/>
            </a:pPr>
            <a:r>
              <a:rPr lang="en-US" altLang="zh-CN" sz="1600">
                <a:ea typeface="宋体" pitchFamily="2" charset="-122"/>
              </a:rPr>
              <a:t>   char address[20];</a:t>
            </a:r>
          </a:p>
          <a:p>
            <a:pPr>
              <a:lnSpc>
                <a:spcPct val="80000"/>
              </a:lnSpc>
              <a:buFontTx/>
              <a:buNone/>
            </a:pPr>
            <a:r>
              <a:rPr lang="en-US" altLang="zh-CN" sz="1600">
                <a:ea typeface="宋体" pitchFamily="2" charset="-122"/>
              </a:rPr>
              <a:t>   char tel[20];</a:t>
            </a:r>
          </a:p>
          <a:p>
            <a:pPr>
              <a:lnSpc>
                <a:spcPct val="80000"/>
              </a:lnSpc>
              <a:buFontTx/>
              <a:buNone/>
            </a:pPr>
            <a:r>
              <a:rPr lang="en-US" altLang="zh-CN" sz="1600">
                <a:ea typeface="宋体" pitchFamily="2" charset="-122"/>
              </a:rPr>
              <a:t>}wang,zhang;</a:t>
            </a:r>
            <a:r>
              <a:rPr lang="en-US" altLang="zh-CN" sz="1400">
                <a:ea typeface="宋体" pitchFamily="2" charset="-122"/>
              </a:rPr>
              <a:t> </a:t>
            </a:r>
          </a:p>
        </p:txBody>
      </p:sp>
      <p:sp>
        <p:nvSpPr>
          <p:cNvPr id="13319" name="Rectangle 7"/>
          <p:cNvSpPr>
            <a:spLocks noChangeArrowheads="1"/>
          </p:cNvSpPr>
          <p:nvPr/>
        </p:nvSpPr>
        <p:spPr bwMode="auto">
          <a:xfrm>
            <a:off x="5410200" y="1828800"/>
            <a:ext cx="2438400" cy="4257675"/>
          </a:xfrm>
          <a:prstGeom prst="rect">
            <a:avLst/>
          </a:prstGeom>
          <a:noFill/>
          <a:ln w="9525">
            <a:solidFill>
              <a:schemeClr val="bg2"/>
            </a:solidFill>
            <a:miter lim="800000"/>
            <a:headEnd/>
            <a:tailEnd/>
          </a:ln>
          <a:effectLst/>
        </p:spPr>
        <p:txBody>
          <a:bodyPr anchor="ctr">
            <a:spAutoFit/>
          </a:bodyPr>
          <a:lstStyle/>
          <a:p>
            <a:r>
              <a:rPr lang="en-US" altLang="zh-CN" sz="1700" b="1" dirty="0" err="1">
                <a:latin typeface="Arial" charset="0"/>
              </a:rPr>
              <a:t>struct</a:t>
            </a:r>
            <a:r>
              <a:rPr lang="en-US" altLang="zh-CN" sz="1700" b="1" dirty="0">
                <a:latin typeface="Arial" charset="0"/>
              </a:rPr>
              <a:t> student</a:t>
            </a:r>
          </a:p>
          <a:p>
            <a:r>
              <a:rPr lang="en-US" altLang="zh-CN" sz="1700" b="1" dirty="0">
                <a:latin typeface="Arial" charset="0"/>
              </a:rPr>
              <a:t>{</a:t>
            </a:r>
          </a:p>
          <a:p>
            <a:r>
              <a:rPr lang="en-US" altLang="zh-CN" sz="1700" b="1" dirty="0">
                <a:latin typeface="Arial" charset="0"/>
              </a:rPr>
              <a:t>   char name[10];</a:t>
            </a:r>
          </a:p>
          <a:p>
            <a:r>
              <a:rPr lang="en-US" altLang="zh-CN" sz="1700" b="1" dirty="0">
                <a:latin typeface="Arial" charset="0"/>
              </a:rPr>
              <a:t>   </a:t>
            </a:r>
            <a:r>
              <a:rPr lang="en-US" altLang="zh-CN" sz="1700" b="1" dirty="0" err="1">
                <a:latin typeface="Arial" charset="0"/>
              </a:rPr>
              <a:t>int</a:t>
            </a:r>
            <a:r>
              <a:rPr lang="en-US" altLang="zh-CN" sz="1700" b="1" dirty="0">
                <a:latin typeface="Arial" charset="0"/>
              </a:rPr>
              <a:t> age;</a:t>
            </a:r>
          </a:p>
          <a:p>
            <a:r>
              <a:rPr lang="en-US" altLang="zh-CN" sz="1700" b="1" dirty="0">
                <a:latin typeface="Arial" charset="0"/>
              </a:rPr>
              <a:t>   char sex[2];</a:t>
            </a:r>
          </a:p>
          <a:p>
            <a:r>
              <a:rPr lang="en-US" altLang="zh-CN" sz="1700" b="1" dirty="0">
                <a:latin typeface="Arial" charset="0"/>
              </a:rPr>
              <a:t>   char </a:t>
            </a:r>
            <a:r>
              <a:rPr lang="en-US" altLang="zh-CN" sz="1700" b="1" dirty="0" err="1">
                <a:latin typeface="Arial" charset="0"/>
              </a:rPr>
              <a:t>xh</a:t>
            </a:r>
            <a:r>
              <a:rPr lang="en-US" altLang="zh-CN" sz="1700" b="1" dirty="0">
                <a:latin typeface="Arial" charset="0"/>
              </a:rPr>
              <a:t>[11];</a:t>
            </a:r>
          </a:p>
          <a:p>
            <a:r>
              <a:rPr lang="en-US" altLang="zh-CN" sz="1700" b="1" dirty="0">
                <a:solidFill>
                  <a:srgbClr val="FF0000"/>
                </a:solidFill>
                <a:latin typeface="Arial" charset="0"/>
              </a:rPr>
              <a:t>   </a:t>
            </a:r>
            <a:r>
              <a:rPr lang="en-US" altLang="zh-CN" sz="1700" b="1" dirty="0" err="1">
                <a:solidFill>
                  <a:srgbClr val="FF0000"/>
                </a:solidFill>
                <a:latin typeface="Arial" charset="0"/>
              </a:rPr>
              <a:t>struct</a:t>
            </a:r>
            <a:endParaRPr lang="en-US" altLang="zh-CN" sz="1700" b="1" dirty="0">
              <a:solidFill>
                <a:srgbClr val="FF0000"/>
              </a:solidFill>
              <a:latin typeface="Arial" charset="0"/>
            </a:endParaRPr>
          </a:p>
          <a:p>
            <a:r>
              <a:rPr lang="en-US" altLang="zh-CN" sz="1700" b="1" dirty="0">
                <a:solidFill>
                  <a:srgbClr val="FF0000"/>
                </a:solidFill>
                <a:latin typeface="Arial" charset="0"/>
              </a:rPr>
              <a:t>   {</a:t>
            </a:r>
          </a:p>
          <a:p>
            <a:r>
              <a:rPr lang="en-US" altLang="zh-CN" sz="1700" b="1" dirty="0">
                <a:solidFill>
                  <a:srgbClr val="FF0000"/>
                </a:solidFill>
                <a:latin typeface="Arial" charset="0"/>
              </a:rPr>
              <a:t>      </a:t>
            </a:r>
            <a:r>
              <a:rPr lang="en-US" altLang="zh-CN" sz="1700" b="1" dirty="0" err="1">
                <a:solidFill>
                  <a:srgbClr val="FF0000"/>
                </a:solidFill>
                <a:latin typeface="Arial" charset="0"/>
              </a:rPr>
              <a:t>int</a:t>
            </a:r>
            <a:r>
              <a:rPr lang="en-US" altLang="zh-CN" sz="1700" b="1" dirty="0">
                <a:solidFill>
                  <a:srgbClr val="FF0000"/>
                </a:solidFill>
                <a:latin typeface="Arial" charset="0"/>
              </a:rPr>
              <a:t> year;</a:t>
            </a:r>
          </a:p>
          <a:p>
            <a:r>
              <a:rPr lang="en-US" altLang="zh-CN" sz="1700" b="1" dirty="0">
                <a:solidFill>
                  <a:srgbClr val="FF0000"/>
                </a:solidFill>
                <a:latin typeface="Arial" charset="0"/>
              </a:rPr>
              <a:t>      </a:t>
            </a:r>
            <a:r>
              <a:rPr lang="en-US" altLang="zh-CN" sz="1700" b="1" dirty="0" err="1">
                <a:solidFill>
                  <a:srgbClr val="FF0000"/>
                </a:solidFill>
                <a:latin typeface="Arial" charset="0"/>
              </a:rPr>
              <a:t>int</a:t>
            </a:r>
            <a:r>
              <a:rPr lang="en-US" altLang="zh-CN" sz="1700" b="1" dirty="0">
                <a:solidFill>
                  <a:srgbClr val="FF0000"/>
                </a:solidFill>
                <a:latin typeface="Arial" charset="0"/>
              </a:rPr>
              <a:t> month;</a:t>
            </a:r>
          </a:p>
          <a:p>
            <a:r>
              <a:rPr lang="en-US" altLang="zh-CN" sz="1700" b="1" dirty="0">
                <a:solidFill>
                  <a:srgbClr val="FF0000"/>
                </a:solidFill>
                <a:latin typeface="Arial" charset="0"/>
              </a:rPr>
              <a:t>      </a:t>
            </a:r>
            <a:r>
              <a:rPr lang="en-US" altLang="zh-CN" sz="1700" b="1" dirty="0" err="1">
                <a:solidFill>
                  <a:srgbClr val="FF0000"/>
                </a:solidFill>
                <a:latin typeface="Arial" charset="0"/>
              </a:rPr>
              <a:t>int</a:t>
            </a:r>
            <a:r>
              <a:rPr lang="en-US" altLang="zh-CN" sz="1700" b="1" dirty="0">
                <a:solidFill>
                  <a:srgbClr val="FF0000"/>
                </a:solidFill>
                <a:latin typeface="Arial" charset="0"/>
              </a:rPr>
              <a:t> day;</a:t>
            </a:r>
          </a:p>
          <a:p>
            <a:r>
              <a:rPr lang="en-US" altLang="zh-CN" sz="1700" b="1" dirty="0">
                <a:solidFill>
                  <a:srgbClr val="FF0000"/>
                </a:solidFill>
                <a:latin typeface="Arial" charset="0"/>
              </a:rPr>
              <a:t>   }birthday;</a:t>
            </a:r>
          </a:p>
          <a:p>
            <a:r>
              <a:rPr lang="en-US" altLang="zh-CN" sz="1700" b="1" dirty="0">
                <a:latin typeface="Arial" charset="0"/>
              </a:rPr>
              <a:t>   char nation[20];</a:t>
            </a:r>
          </a:p>
          <a:p>
            <a:r>
              <a:rPr lang="en-US" altLang="zh-CN" sz="1700" b="1" dirty="0">
                <a:latin typeface="Arial" charset="0"/>
              </a:rPr>
              <a:t>   char address[20];</a:t>
            </a:r>
          </a:p>
          <a:p>
            <a:r>
              <a:rPr lang="en-US" altLang="zh-CN" sz="1700" b="1" dirty="0">
                <a:latin typeface="Arial" charset="0"/>
              </a:rPr>
              <a:t>   char </a:t>
            </a:r>
            <a:r>
              <a:rPr lang="en-US" altLang="zh-CN" sz="1700" b="1" dirty="0" err="1">
                <a:latin typeface="Arial" charset="0"/>
              </a:rPr>
              <a:t>tel</a:t>
            </a:r>
            <a:r>
              <a:rPr lang="en-US" altLang="zh-CN" sz="1700" b="1" dirty="0">
                <a:latin typeface="Arial" charset="0"/>
              </a:rPr>
              <a:t>[20];</a:t>
            </a:r>
          </a:p>
          <a:p>
            <a:r>
              <a:rPr lang="en-US" altLang="zh-CN" sz="1700" b="1" dirty="0">
                <a:latin typeface="Arial" charset="0"/>
              </a:rPr>
              <a:t>}</a:t>
            </a:r>
            <a:r>
              <a:rPr lang="en-US" altLang="zh-CN" sz="1700" b="1" dirty="0" err="1">
                <a:latin typeface="Arial" charset="0"/>
              </a:rPr>
              <a:t>wang,zhang</a:t>
            </a:r>
            <a:r>
              <a:rPr lang="en-US" altLang="zh-CN" sz="1800" dirty="0">
                <a:latin typeface="Arial" charset="0"/>
              </a:rPr>
              <a:t>; </a:t>
            </a:r>
          </a:p>
        </p:txBody>
      </p:sp>
    </p:spTree>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a:t>结构体类型变量的初始化 </a:t>
            </a:r>
          </a:p>
        </p:txBody>
      </p:sp>
      <p:sp>
        <p:nvSpPr>
          <p:cNvPr id="14347" name="Rectangle 11"/>
          <p:cNvSpPr>
            <a:spLocks noGrp="1" noChangeArrowheads="1"/>
          </p:cNvSpPr>
          <p:nvPr>
            <p:ph sz="quarter" idx="1"/>
          </p:nvPr>
        </p:nvSpPr>
        <p:spPr>
          <a:xfrm>
            <a:off x="457200" y="1719263"/>
            <a:ext cx="8458200" cy="4452937"/>
          </a:xfrm>
          <a:noFill/>
          <a:ln/>
        </p:spPr>
        <p:txBody>
          <a:bodyPr/>
          <a:lstStyle/>
          <a:p>
            <a:pPr>
              <a:lnSpc>
                <a:spcPct val="90000"/>
              </a:lnSpc>
            </a:pPr>
            <a:r>
              <a:rPr lang="zh-CN" altLang="en-US" sz="2200">
                <a:ea typeface="宋体" pitchFamily="2" charset="-122"/>
              </a:rPr>
              <a:t>定义的同时初始化</a:t>
            </a:r>
          </a:p>
          <a:p>
            <a:pPr lvl="1">
              <a:lnSpc>
                <a:spcPct val="90000"/>
              </a:lnSpc>
            </a:pPr>
            <a:r>
              <a:rPr lang="en-US" altLang="zh-CN" sz="2400">
                <a:ea typeface="宋体" pitchFamily="2" charset="-122"/>
              </a:rPr>
              <a:t>struct student wang={"</a:t>
            </a:r>
            <a:r>
              <a:rPr lang="zh-CN" altLang="en-US" sz="2400">
                <a:ea typeface="宋体" pitchFamily="2" charset="-122"/>
              </a:rPr>
              <a:t>王云平</a:t>
            </a:r>
            <a:r>
              <a:rPr lang="en-US" altLang="zh-CN" sz="2400">
                <a:ea typeface="宋体" pitchFamily="2" charset="-122"/>
              </a:rPr>
              <a:t>",18,"</a:t>
            </a:r>
            <a:r>
              <a:rPr lang="zh-CN" altLang="en-US" sz="2400">
                <a:ea typeface="宋体" pitchFamily="2" charset="-122"/>
              </a:rPr>
              <a:t>男</a:t>
            </a:r>
            <a:r>
              <a:rPr lang="en-US" altLang="zh-CN" sz="2400">
                <a:ea typeface="宋体" pitchFamily="2" charset="-122"/>
              </a:rPr>
              <a:t>","2010010001","</a:t>
            </a:r>
            <a:r>
              <a:rPr lang="zh-CN" altLang="en-US" sz="2400">
                <a:ea typeface="宋体" pitchFamily="2" charset="-122"/>
              </a:rPr>
              <a:t>汉族</a:t>
            </a:r>
            <a:r>
              <a:rPr lang="en-US" altLang="zh-CN" sz="2400">
                <a:ea typeface="宋体" pitchFamily="2" charset="-122"/>
              </a:rPr>
              <a:t>","</a:t>
            </a:r>
            <a:r>
              <a:rPr lang="zh-CN" altLang="en-US" sz="2400">
                <a:ea typeface="宋体" pitchFamily="2" charset="-122"/>
              </a:rPr>
              <a:t>北京</a:t>
            </a:r>
            <a:r>
              <a:rPr lang="en-US" altLang="zh-CN" sz="2400">
                <a:ea typeface="宋体" pitchFamily="2" charset="-122"/>
              </a:rPr>
              <a:t>", "13901000001"},zhang={"</a:t>
            </a:r>
            <a:r>
              <a:rPr lang="zh-CN" altLang="en-US" sz="2400">
                <a:ea typeface="宋体" pitchFamily="2" charset="-122"/>
              </a:rPr>
              <a:t>张丽</a:t>
            </a:r>
            <a:r>
              <a:rPr lang="en-US" altLang="zh-CN" sz="2400">
                <a:ea typeface="宋体" pitchFamily="2" charset="-122"/>
              </a:rPr>
              <a:t>",18,"</a:t>
            </a:r>
            <a:r>
              <a:rPr lang="zh-CN" altLang="en-US" sz="2400">
                <a:ea typeface="宋体" pitchFamily="2" charset="-122"/>
              </a:rPr>
              <a:t>男</a:t>
            </a:r>
            <a:r>
              <a:rPr lang="en-US" altLang="zh-CN" sz="2400">
                <a:ea typeface="宋体" pitchFamily="2" charset="-122"/>
              </a:rPr>
              <a:t>","2010010002","</a:t>
            </a:r>
            <a:r>
              <a:rPr lang="zh-CN" altLang="en-US" sz="2400">
                <a:ea typeface="宋体" pitchFamily="2" charset="-122"/>
              </a:rPr>
              <a:t>汉族</a:t>
            </a:r>
            <a:r>
              <a:rPr lang="en-US" altLang="zh-CN" sz="2400">
                <a:ea typeface="宋体" pitchFamily="2" charset="-122"/>
              </a:rPr>
              <a:t>","</a:t>
            </a:r>
            <a:r>
              <a:rPr lang="zh-CN" altLang="en-US" sz="2400">
                <a:ea typeface="宋体" pitchFamily="2" charset="-122"/>
              </a:rPr>
              <a:t>广州</a:t>
            </a:r>
            <a:r>
              <a:rPr lang="en-US" altLang="zh-CN" sz="2400">
                <a:ea typeface="宋体" pitchFamily="2" charset="-122"/>
              </a:rPr>
              <a:t>", "13901000002"};</a:t>
            </a:r>
          </a:p>
          <a:p>
            <a:pPr>
              <a:lnSpc>
                <a:spcPct val="90000"/>
              </a:lnSpc>
            </a:pPr>
            <a:r>
              <a:rPr lang="zh-CN" altLang="en-US" sz="2200">
                <a:ea typeface="宋体" pitchFamily="2" charset="-122"/>
              </a:rPr>
              <a:t>注意初始化的数据及其类型要与各个成员一一对应，对于包含嵌套结构体类型的变量，其嵌套部分的初始化也按顺序赋初值 </a:t>
            </a:r>
          </a:p>
          <a:p>
            <a:pPr lvl="1">
              <a:lnSpc>
                <a:spcPct val="90000"/>
              </a:lnSpc>
            </a:pPr>
            <a:r>
              <a:rPr lang="en-US" altLang="zh-CN" sz="2400">
                <a:ea typeface="宋体" pitchFamily="2" charset="-122"/>
              </a:rPr>
              <a:t>struct student wang={"</a:t>
            </a:r>
            <a:r>
              <a:rPr lang="zh-CN" altLang="en-US" sz="2400">
                <a:ea typeface="宋体" pitchFamily="2" charset="-122"/>
              </a:rPr>
              <a:t>王云平</a:t>
            </a:r>
            <a:r>
              <a:rPr lang="en-US" altLang="zh-CN" sz="2400">
                <a:ea typeface="宋体" pitchFamily="2" charset="-122"/>
              </a:rPr>
              <a:t>",18,"</a:t>
            </a:r>
            <a:r>
              <a:rPr lang="zh-CN" altLang="en-US" sz="2400">
                <a:ea typeface="宋体" pitchFamily="2" charset="-122"/>
              </a:rPr>
              <a:t>男</a:t>
            </a:r>
            <a:r>
              <a:rPr lang="en-US" altLang="zh-CN" sz="2400">
                <a:ea typeface="宋体" pitchFamily="2" charset="-122"/>
              </a:rPr>
              <a:t>","2010010001",</a:t>
            </a:r>
            <a:r>
              <a:rPr lang="en-US" altLang="zh-CN" sz="2400" u="sng">
                <a:solidFill>
                  <a:srgbClr val="FF0000"/>
                </a:solidFill>
                <a:ea typeface="宋体" pitchFamily="2" charset="-122"/>
              </a:rPr>
              <a:t>2010,3,3</a:t>
            </a:r>
            <a:r>
              <a:rPr lang="en-US" altLang="zh-CN" sz="2400">
                <a:ea typeface="宋体" pitchFamily="2" charset="-122"/>
              </a:rPr>
              <a:t>,"</a:t>
            </a:r>
            <a:r>
              <a:rPr lang="zh-CN" altLang="en-US" sz="2400">
                <a:ea typeface="宋体" pitchFamily="2" charset="-122"/>
              </a:rPr>
              <a:t>汉族</a:t>
            </a:r>
            <a:r>
              <a:rPr lang="en-US" altLang="zh-CN" sz="2400">
                <a:ea typeface="宋体" pitchFamily="2" charset="-122"/>
              </a:rPr>
              <a:t>","</a:t>
            </a:r>
            <a:r>
              <a:rPr lang="zh-CN" altLang="en-US" sz="2400">
                <a:ea typeface="宋体" pitchFamily="2" charset="-122"/>
              </a:rPr>
              <a:t>北京</a:t>
            </a:r>
            <a:r>
              <a:rPr lang="en-US" altLang="zh-CN" sz="2400">
                <a:ea typeface="宋体" pitchFamily="2" charset="-122"/>
              </a:rPr>
              <a:t>","13901000001"};</a:t>
            </a:r>
          </a:p>
        </p:txBody>
      </p:sp>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zh-CN"/>
              <a:t>9.1.3  </a:t>
            </a:r>
            <a:r>
              <a:rPr lang="zh-CN" altLang="en-US"/>
              <a:t>结构体变量的引用 </a:t>
            </a:r>
          </a:p>
        </p:txBody>
      </p:sp>
      <p:sp>
        <p:nvSpPr>
          <p:cNvPr id="15363" name="Rectangle 3"/>
          <p:cNvSpPr>
            <a:spLocks noGrp="1" noChangeArrowheads="1"/>
          </p:cNvSpPr>
          <p:nvPr>
            <p:ph sz="quarter" idx="1"/>
          </p:nvPr>
        </p:nvSpPr>
        <p:spPr>
          <a:xfrm>
            <a:off x="457200" y="1719263"/>
            <a:ext cx="8305800" cy="4681537"/>
          </a:xfrm>
        </p:spPr>
        <p:txBody>
          <a:bodyPr/>
          <a:lstStyle/>
          <a:p>
            <a:r>
              <a:rPr kumimoji="1" lang="zh-CN" altLang="en-US" sz="2400">
                <a:ea typeface="宋体" pitchFamily="2" charset="-122"/>
              </a:rPr>
              <a:t>数组元素的引用采用数组名和下标结合的引用方法，例如</a:t>
            </a:r>
            <a:r>
              <a:rPr kumimoji="1" lang="en-US" altLang="zh-CN" sz="2400">
                <a:ea typeface="宋体" pitchFamily="2" charset="-122"/>
              </a:rPr>
              <a:t>a[2]</a:t>
            </a:r>
            <a:r>
              <a:rPr kumimoji="1" lang="zh-CN" altLang="en-US" sz="2400">
                <a:ea typeface="宋体" pitchFamily="2" charset="-122"/>
              </a:rPr>
              <a:t>、</a:t>
            </a:r>
            <a:r>
              <a:rPr kumimoji="1" lang="en-US" altLang="zh-CN" sz="2400">
                <a:ea typeface="宋体" pitchFamily="2" charset="-122"/>
              </a:rPr>
              <a:t>b[5]</a:t>
            </a:r>
            <a:r>
              <a:rPr kumimoji="1" lang="zh-CN" altLang="en-US" sz="2400">
                <a:ea typeface="宋体" pitchFamily="2" charset="-122"/>
              </a:rPr>
              <a:t>等。结构体变量其成员的引用则采用成员运算符“</a:t>
            </a:r>
            <a:r>
              <a:rPr kumimoji="1" lang="en-US" altLang="zh-CN" sz="2400">
                <a:ea typeface="宋体" pitchFamily="2" charset="-122"/>
              </a:rPr>
              <a:t>.”</a:t>
            </a:r>
            <a:r>
              <a:rPr kumimoji="1" lang="zh-CN" altLang="en-US" sz="2400">
                <a:ea typeface="宋体" pitchFamily="2" charset="-122"/>
              </a:rPr>
              <a:t>来完成，格式为：</a:t>
            </a:r>
          </a:p>
          <a:p>
            <a:pPr lvl="1"/>
            <a:r>
              <a:rPr kumimoji="1" lang="zh-CN" altLang="en-US" sz="2400">
                <a:ea typeface="宋体" pitchFamily="2" charset="-122"/>
              </a:rPr>
              <a:t>结构体变量名</a:t>
            </a:r>
            <a:r>
              <a:rPr kumimoji="1" lang="en-US" altLang="zh-CN" sz="2400">
                <a:ea typeface="宋体" pitchFamily="2" charset="-122"/>
              </a:rPr>
              <a:t>.</a:t>
            </a:r>
            <a:r>
              <a:rPr kumimoji="1" lang="zh-CN" altLang="en-US" sz="2400">
                <a:ea typeface="宋体" pitchFamily="2" charset="-122"/>
              </a:rPr>
              <a:t>成员名</a:t>
            </a:r>
          </a:p>
          <a:p>
            <a:r>
              <a:rPr kumimoji="1" lang="zh-CN" altLang="en-US" sz="2400">
                <a:ea typeface="宋体" pitchFamily="2" charset="-122"/>
              </a:rPr>
              <a:t>或</a:t>
            </a:r>
          </a:p>
          <a:p>
            <a:pPr lvl="1"/>
            <a:r>
              <a:rPr kumimoji="1" lang="zh-CN" altLang="en-US" sz="2400">
                <a:ea typeface="宋体" pitchFamily="2" charset="-122"/>
              </a:rPr>
              <a:t>结构体变量名</a:t>
            </a:r>
            <a:r>
              <a:rPr kumimoji="1" lang="en-US" altLang="zh-CN" sz="2400">
                <a:ea typeface="宋体" pitchFamily="2" charset="-122"/>
              </a:rPr>
              <a:t>.</a:t>
            </a:r>
            <a:r>
              <a:rPr kumimoji="1" lang="zh-CN" altLang="en-US" sz="2400">
                <a:ea typeface="宋体" pitchFamily="2" charset="-122"/>
              </a:rPr>
              <a:t>结构体成员名</a:t>
            </a:r>
            <a:r>
              <a:rPr kumimoji="1" lang="en-US" altLang="zh-CN" sz="2400">
                <a:ea typeface="宋体" pitchFamily="2" charset="-122"/>
              </a:rPr>
              <a:t>.….</a:t>
            </a:r>
            <a:r>
              <a:rPr kumimoji="1" lang="zh-CN" altLang="en-US" sz="2400">
                <a:ea typeface="宋体" pitchFamily="2" charset="-122"/>
              </a:rPr>
              <a:t>结构体成员名</a:t>
            </a:r>
            <a:r>
              <a:rPr kumimoji="1" lang="en-US" altLang="zh-CN" sz="2400">
                <a:ea typeface="宋体" pitchFamily="2" charset="-122"/>
              </a:rPr>
              <a:t>.</a:t>
            </a:r>
            <a:r>
              <a:rPr kumimoji="1" lang="zh-CN" altLang="en-US" sz="2400">
                <a:ea typeface="宋体" pitchFamily="2" charset="-122"/>
              </a:rPr>
              <a:t>基本成员名</a:t>
            </a:r>
          </a:p>
          <a:p>
            <a:r>
              <a:rPr kumimoji="1" lang="zh-CN" altLang="en-US" sz="2400">
                <a:ea typeface="宋体" pitchFamily="2" charset="-122"/>
              </a:rPr>
              <a:t>后者是指包含嵌套的结构体类型。</a:t>
            </a:r>
          </a:p>
          <a:p>
            <a:r>
              <a:rPr kumimoji="1" lang="zh-CN" altLang="en-US" sz="2400">
                <a:ea typeface="宋体" pitchFamily="2" charset="-122"/>
              </a:rPr>
              <a:t>例如前面定义的变量</a:t>
            </a:r>
            <a:r>
              <a:rPr kumimoji="1" lang="en-US" altLang="zh-CN" sz="2400">
                <a:ea typeface="宋体" pitchFamily="2" charset="-122"/>
              </a:rPr>
              <a:t>wang</a:t>
            </a:r>
            <a:r>
              <a:rPr kumimoji="1" lang="zh-CN" altLang="en-US" sz="2400">
                <a:ea typeface="宋体" pitchFamily="2" charset="-122"/>
              </a:rPr>
              <a:t>，其成员引用如下：</a:t>
            </a:r>
          </a:p>
          <a:p>
            <a:pPr lvl="1"/>
            <a:r>
              <a:rPr kumimoji="1" lang="en-US" altLang="zh-CN" sz="2400">
                <a:ea typeface="宋体" pitchFamily="2" charset="-122"/>
              </a:rPr>
              <a:t>wang.age</a:t>
            </a:r>
          </a:p>
          <a:p>
            <a:pPr lvl="1"/>
            <a:r>
              <a:rPr kumimoji="1" lang="en-US" altLang="zh-CN" sz="2400">
                <a:ea typeface="宋体" pitchFamily="2" charset="-122"/>
              </a:rPr>
              <a:t>wang.birthday.year </a:t>
            </a:r>
          </a:p>
        </p:txBody>
      </p:sp>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zh-CN" altLang="en-US"/>
              <a:t>注意 </a:t>
            </a:r>
          </a:p>
        </p:txBody>
      </p:sp>
      <p:sp>
        <p:nvSpPr>
          <p:cNvPr id="16387" name="Rectangle 3"/>
          <p:cNvSpPr>
            <a:spLocks noGrp="1" noChangeArrowheads="1"/>
          </p:cNvSpPr>
          <p:nvPr>
            <p:ph sz="quarter" idx="1"/>
          </p:nvPr>
        </p:nvSpPr>
        <p:spPr>
          <a:xfrm>
            <a:off x="457200" y="1338263"/>
            <a:ext cx="8382000" cy="4605337"/>
          </a:xfrm>
        </p:spPr>
        <p:txBody>
          <a:bodyPr/>
          <a:lstStyle/>
          <a:p>
            <a:r>
              <a:rPr lang="zh-CN" altLang="en-US" sz="2100">
                <a:ea typeface="宋体" pitchFamily="2" charset="-122"/>
              </a:rPr>
              <a:t>结构体的成员引用的形式比普通的变量（或数组）复杂一些，但本质上相当于一个普通变量（或数组），可参与该成员所属数据类型的一切运算。例如：</a:t>
            </a:r>
          </a:p>
          <a:p>
            <a:pPr lvl="2"/>
            <a:r>
              <a:rPr lang="en-US" altLang="zh-CN" sz="2200">
                <a:ea typeface="宋体" pitchFamily="2" charset="-122"/>
              </a:rPr>
              <a:t>wang.age = 20;</a:t>
            </a:r>
          </a:p>
          <a:p>
            <a:pPr lvl="2"/>
            <a:r>
              <a:rPr lang="en-US" altLang="zh-CN" sz="2200">
                <a:ea typeface="宋体" pitchFamily="2" charset="-122"/>
              </a:rPr>
              <a:t>iage = 20;</a:t>
            </a:r>
          </a:p>
          <a:p>
            <a:pPr lvl="2"/>
            <a:r>
              <a:rPr lang="en-US" altLang="zh-CN" sz="2200">
                <a:ea typeface="宋体" pitchFamily="2" charset="-122"/>
              </a:rPr>
              <a:t>printf("age=%d\n",wang.age);</a:t>
            </a:r>
          </a:p>
          <a:p>
            <a:pPr lvl="2"/>
            <a:r>
              <a:rPr lang="en-US" altLang="zh-CN" sz="2200">
                <a:ea typeface="宋体" pitchFamily="2" charset="-122"/>
              </a:rPr>
              <a:t>printf("age=%d\n",iage + wang.age);</a:t>
            </a:r>
          </a:p>
          <a:p>
            <a:pPr lvl="2"/>
            <a:r>
              <a:rPr lang="en-US" altLang="zh-CN" sz="2200">
                <a:ea typeface="宋体" pitchFamily="2" charset="-122"/>
              </a:rPr>
              <a:t>…</a:t>
            </a:r>
          </a:p>
          <a:p>
            <a:r>
              <a:rPr lang="zh-CN" altLang="en-US" sz="2100">
                <a:ea typeface="宋体" pitchFamily="2" charset="-122"/>
              </a:rPr>
              <a:t>成员运算符“</a:t>
            </a:r>
            <a:r>
              <a:rPr lang="en-US" altLang="zh-CN" sz="2100">
                <a:ea typeface="宋体" pitchFamily="2" charset="-122"/>
              </a:rPr>
              <a:t>.”</a:t>
            </a:r>
            <a:r>
              <a:rPr lang="zh-CN" altLang="en-US" sz="2100">
                <a:ea typeface="宋体" pitchFamily="2" charset="-122"/>
              </a:rPr>
              <a:t>的优先级最高，在表达式中的结构体变量成员不需要加括号。例如：</a:t>
            </a:r>
          </a:p>
          <a:p>
            <a:pPr lvl="2"/>
            <a:r>
              <a:rPr lang="en-US" altLang="zh-CN" sz="2200">
                <a:ea typeface="宋体" pitchFamily="2" charset="-122"/>
              </a:rPr>
              <a:t>wang.age++;</a:t>
            </a:r>
          </a:p>
          <a:p>
            <a:r>
              <a:rPr lang="zh-CN" altLang="en-US" sz="2100">
                <a:ea typeface="宋体" pitchFamily="2" charset="-122"/>
              </a:rPr>
              <a:t>相当于</a:t>
            </a:r>
          </a:p>
          <a:p>
            <a:pPr lvl="2"/>
            <a:r>
              <a:rPr lang="en-US" altLang="zh-CN" sz="2200">
                <a:ea typeface="宋体" pitchFamily="2" charset="-122"/>
              </a:rPr>
              <a:t>(wang.age)++; </a:t>
            </a:r>
          </a:p>
        </p:txBody>
      </p:sp>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zh-CN" altLang="en-US"/>
              <a:t>注意</a:t>
            </a:r>
          </a:p>
        </p:txBody>
      </p:sp>
      <p:sp>
        <p:nvSpPr>
          <p:cNvPr id="17411" name="Rectangle 3"/>
          <p:cNvSpPr>
            <a:spLocks noGrp="1" noChangeArrowheads="1"/>
          </p:cNvSpPr>
          <p:nvPr>
            <p:ph sz="quarter" idx="1"/>
          </p:nvPr>
        </p:nvSpPr>
        <p:spPr>
          <a:xfrm>
            <a:off x="838200" y="1338263"/>
            <a:ext cx="7696200" cy="4757737"/>
          </a:xfrm>
          <a:noFill/>
          <a:ln/>
        </p:spPr>
        <p:txBody>
          <a:bodyPr/>
          <a:lstStyle/>
          <a:p>
            <a:r>
              <a:rPr lang="zh-CN" altLang="en-US" sz="2000">
                <a:ea typeface="宋体" pitchFamily="2" charset="-122"/>
              </a:rPr>
              <a:t>结构体变量的成员名可以相同，但必须处在不同的层次。例如：</a:t>
            </a:r>
          </a:p>
          <a:p>
            <a:pPr lvl="2">
              <a:buFontTx/>
              <a:buNone/>
            </a:pPr>
            <a:r>
              <a:rPr lang="en-US" altLang="zh-CN" sz="2000">
                <a:ea typeface="宋体" pitchFamily="2" charset="-122"/>
              </a:rPr>
              <a:t>sturct student</a:t>
            </a:r>
          </a:p>
          <a:p>
            <a:pPr lvl="2">
              <a:buFontTx/>
              <a:buNone/>
            </a:pPr>
            <a:r>
              <a:rPr lang="en-US" altLang="zh-CN" sz="2000">
                <a:ea typeface="宋体" pitchFamily="2" charset="-122"/>
              </a:rPr>
              <a:t>{ int </a:t>
            </a:r>
            <a:r>
              <a:rPr lang="en-US" altLang="zh-CN" sz="2000">
                <a:solidFill>
                  <a:srgbClr val="FF0000"/>
                </a:solidFill>
                <a:ea typeface="宋体" pitchFamily="2" charset="-122"/>
              </a:rPr>
              <a:t>no</a:t>
            </a:r>
            <a:r>
              <a:rPr lang="en-US" altLang="zh-CN" sz="2000">
                <a:ea typeface="宋体" pitchFamily="2" charset="-122"/>
              </a:rPr>
              <a:t>;</a:t>
            </a:r>
          </a:p>
          <a:p>
            <a:pPr lvl="2">
              <a:buFontTx/>
              <a:buNone/>
            </a:pPr>
            <a:r>
              <a:rPr lang="en-US" altLang="zh-CN" sz="2000">
                <a:ea typeface="宋体" pitchFamily="2" charset="-122"/>
              </a:rPr>
              <a:t>  char name[20];</a:t>
            </a:r>
          </a:p>
          <a:p>
            <a:pPr lvl="2">
              <a:buFontTx/>
              <a:buNone/>
            </a:pPr>
            <a:r>
              <a:rPr lang="en-US" altLang="zh-CN" sz="2000">
                <a:ea typeface="宋体" pitchFamily="2" charset="-122"/>
              </a:rPr>
              <a:t>  struct  { int </a:t>
            </a:r>
            <a:r>
              <a:rPr lang="en-US" altLang="zh-CN" sz="2000">
                <a:solidFill>
                  <a:srgbClr val="FF0000"/>
                </a:solidFill>
                <a:ea typeface="宋体" pitchFamily="2" charset="-122"/>
              </a:rPr>
              <a:t>no</a:t>
            </a:r>
            <a:r>
              <a:rPr lang="en-US" altLang="zh-CN" sz="2000">
                <a:ea typeface="宋体" pitchFamily="2" charset="-122"/>
              </a:rPr>
              <a:t>;   char classname[20];  }class;</a:t>
            </a:r>
          </a:p>
          <a:p>
            <a:pPr lvl="2">
              <a:buFontTx/>
              <a:buNone/>
            </a:pPr>
            <a:r>
              <a:rPr lang="en-US" altLang="zh-CN" sz="2000">
                <a:ea typeface="宋体" pitchFamily="2" charset="-122"/>
              </a:rPr>
              <a:t>  struct  { int </a:t>
            </a:r>
            <a:r>
              <a:rPr lang="en-US" altLang="zh-CN" sz="2000">
                <a:solidFill>
                  <a:srgbClr val="FF0000"/>
                </a:solidFill>
                <a:ea typeface="宋体" pitchFamily="2" charset="-122"/>
              </a:rPr>
              <a:t>no</a:t>
            </a:r>
            <a:r>
              <a:rPr lang="en-US" altLang="zh-CN" sz="2000">
                <a:ea typeface="宋体" pitchFamily="2" charset="-122"/>
              </a:rPr>
              <a:t>;   char groupname[20];  }group;</a:t>
            </a:r>
          </a:p>
          <a:p>
            <a:pPr lvl="2">
              <a:buFontTx/>
              <a:buNone/>
            </a:pPr>
            <a:r>
              <a:rPr lang="en-US" altLang="zh-CN" sz="2000">
                <a:ea typeface="宋体" pitchFamily="2" charset="-122"/>
              </a:rPr>
              <a:t>  }wang;</a:t>
            </a:r>
          </a:p>
          <a:p>
            <a:r>
              <a:rPr lang="zh-CN" altLang="en-US" sz="2000">
                <a:ea typeface="宋体" pitchFamily="2" charset="-122"/>
              </a:rPr>
              <a:t>上面的结构体存在几个相同的成员</a:t>
            </a:r>
            <a:r>
              <a:rPr lang="en-US" altLang="zh-CN" sz="2000">
                <a:ea typeface="宋体" pitchFamily="2" charset="-122"/>
              </a:rPr>
              <a:t>no</a:t>
            </a:r>
            <a:r>
              <a:rPr lang="zh-CN" altLang="en-US" sz="2000">
                <a:ea typeface="宋体" pitchFamily="2" charset="-122"/>
              </a:rPr>
              <a:t>，但层次不同，其引用形式能够区别开来，引用形式分别如下：</a:t>
            </a:r>
          </a:p>
          <a:p>
            <a:pPr lvl="2"/>
            <a:r>
              <a:rPr lang="en-US" altLang="zh-CN" sz="2000">
                <a:ea typeface="宋体" pitchFamily="2" charset="-122"/>
              </a:rPr>
              <a:t>wang.no</a:t>
            </a:r>
          </a:p>
          <a:p>
            <a:pPr lvl="2"/>
            <a:r>
              <a:rPr lang="en-US" altLang="zh-CN" sz="2000">
                <a:ea typeface="宋体" pitchFamily="2" charset="-122"/>
              </a:rPr>
              <a:t>wang.class.no</a:t>
            </a:r>
          </a:p>
          <a:p>
            <a:pPr lvl="2"/>
            <a:r>
              <a:rPr lang="en-US" altLang="zh-CN" sz="2000">
                <a:ea typeface="宋体" pitchFamily="2" charset="-122"/>
              </a:rPr>
              <a:t>wang.group.no </a:t>
            </a:r>
          </a:p>
        </p:txBody>
      </p:sp>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zh-CN" altLang="en-US"/>
              <a:t>注意</a:t>
            </a:r>
          </a:p>
        </p:txBody>
      </p:sp>
      <p:sp>
        <p:nvSpPr>
          <p:cNvPr id="18435" name="Rectangle 3"/>
          <p:cNvSpPr>
            <a:spLocks noGrp="1" noChangeArrowheads="1"/>
          </p:cNvSpPr>
          <p:nvPr>
            <p:ph sz="quarter" idx="1"/>
          </p:nvPr>
        </p:nvSpPr>
        <p:spPr>
          <a:xfrm>
            <a:off x="381000" y="1600200"/>
            <a:ext cx="8534400" cy="3976688"/>
          </a:xfrm>
        </p:spPr>
        <p:txBody>
          <a:bodyPr/>
          <a:lstStyle/>
          <a:p>
            <a:r>
              <a:rPr lang="zh-CN" altLang="en-US">
                <a:ea typeface="宋体" pitchFamily="2" charset="-122"/>
              </a:rPr>
              <a:t>同一类型的结构体变量可相互赋值。</a:t>
            </a:r>
          </a:p>
          <a:p>
            <a:pPr lvl="1"/>
            <a:r>
              <a:rPr lang="zh-CN" altLang="en-US">
                <a:ea typeface="宋体" pitchFamily="2" charset="-122"/>
              </a:rPr>
              <a:t>我们知道，数组之间不能整体赋值，但同类型的两个结构体变量之间可以整体赋值，这样可以提高程序的效率。例如：</a:t>
            </a:r>
          </a:p>
          <a:p>
            <a:pPr lvl="2"/>
            <a:r>
              <a:rPr lang="en-US" altLang="zh-CN">
                <a:ea typeface="宋体" pitchFamily="2" charset="-122"/>
              </a:rPr>
              <a:t>zhang = wang;</a:t>
            </a:r>
          </a:p>
          <a:p>
            <a:pPr lvl="2"/>
            <a:r>
              <a:rPr lang="en-US" altLang="zh-CN">
                <a:ea typeface="宋体" pitchFamily="2" charset="-122"/>
              </a:rPr>
              <a:t>zhang.birthday = wang.birthday;</a:t>
            </a:r>
          </a:p>
        </p:txBody>
      </p:sp>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a:t>【</a:t>
            </a:r>
            <a:r>
              <a:rPr lang="zh-CN" altLang="en-US" dirty="0"/>
              <a:t>例</a:t>
            </a:r>
            <a:r>
              <a:rPr lang="en-US" altLang="zh-CN" dirty="0"/>
              <a:t>9-1】</a:t>
            </a:r>
            <a:r>
              <a:rPr lang="zh-CN" altLang="en-US" dirty="0"/>
              <a:t>演示结构体</a:t>
            </a:r>
            <a:r>
              <a:rPr lang="zh-CN" altLang="en-US" dirty="0" smtClean="0"/>
              <a:t>类型 </a:t>
            </a:r>
            <a:endParaRPr lang="zh-CN" altLang="en-US" dirty="0"/>
          </a:p>
        </p:txBody>
      </p:sp>
      <p:sp>
        <p:nvSpPr>
          <p:cNvPr id="19459" name="Rectangle 3"/>
          <p:cNvSpPr>
            <a:spLocks noGrp="1" noChangeArrowheads="1"/>
          </p:cNvSpPr>
          <p:nvPr>
            <p:ph sz="quarter" idx="1"/>
          </p:nvPr>
        </p:nvSpPr>
        <p:spPr>
          <a:xfrm>
            <a:off x="381000" y="1600200"/>
            <a:ext cx="7902575" cy="4313238"/>
          </a:xfrm>
        </p:spPr>
        <p:txBody>
          <a:bodyPr/>
          <a:lstStyle/>
          <a:p>
            <a:pPr>
              <a:lnSpc>
                <a:spcPct val="80000"/>
              </a:lnSpc>
              <a:buFontTx/>
              <a:buNone/>
            </a:pPr>
            <a:r>
              <a:rPr lang="en-US" altLang="zh-CN" sz="2000" dirty="0">
                <a:latin typeface="+mn-lt"/>
                <a:ea typeface="宋体" pitchFamily="2" charset="-122"/>
              </a:rPr>
              <a:t>#include &lt;</a:t>
            </a:r>
            <a:r>
              <a:rPr lang="en-US" altLang="zh-CN" sz="2000" dirty="0" err="1">
                <a:latin typeface="+mn-lt"/>
                <a:ea typeface="宋体" pitchFamily="2" charset="-122"/>
              </a:rPr>
              <a:t>stdio.h</a:t>
            </a:r>
            <a:r>
              <a:rPr lang="en-US" altLang="zh-CN" sz="2000" dirty="0">
                <a:latin typeface="+mn-lt"/>
                <a:ea typeface="宋体" pitchFamily="2" charset="-122"/>
              </a:rPr>
              <a:t>&gt;</a:t>
            </a:r>
          </a:p>
          <a:p>
            <a:pPr>
              <a:lnSpc>
                <a:spcPct val="80000"/>
              </a:lnSpc>
              <a:buFontTx/>
              <a:buNone/>
            </a:pPr>
            <a:r>
              <a:rPr lang="en-US" altLang="zh-CN" sz="2000" dirty="0">
                <a:latin typeface="+mn-lt"/>
                <a:ea typeface="宋体" pitchFamily="2" charset="-122"/>
              </a:rPr>
              <a:t>#include &lt;</a:t>
            </a:r>
            <a:r>
              <a:rPr lang="en-US" altLang="zh-CN" sz="2000" dirty="0" err="1">
                <a:latin typeface="+mn-lt"/>
                <a:ea typeface="宋体" pitchFamily="2" charset="-122"/>
              </a:rPr>
              <a:t>string.h</a:t>
            </a:r>
            <a:r>
              <a:rPr lang="en-US" altLang="zh-CN" sz="2000" dirty="0">
                <a:latin typeface="+mn-lt"/>
                <a:ea typeface="宋体" pitchFamily="2" charset="-122"/>
              </a:rPr>
              <a:t>&gt;</a:t>
            </a:r>
          </a:p>
          <a:p>
            <a:pPr>
              <a:lnSpc>
                <a:spcPct val="80000"/>
              </a:lnSpc>
              <a:buFontTx/>
              <a:buNone/>
            </a:pPr>
            <a:r>
              <a:rPr lang="en-US" altLang="zh-CN" sz="2000" dirty="0" err="1">
                <a:latin typeface="+mn-lt"/>
                <a:ea typeface="宋体" pitchFamily="2" charset="-122"/>
              </a:rPr>
              <a:t>struct</a:t>
            </a:r>
            <a:r>
              <a:rPr lang="en-US" altLang="zh-CN" sz="2000" dirty="0">
                <a:latin typeface="+mn-lt"/>
                <a:ea typeface="宋体" pitchFamily="2" charset="-122"/>
              </a:rPr>
              <a:t>  date</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int</a:t>
            </a:r>
            <a:r>
              <a:rPr lang="en-US" altLang="zh-CN" sz="2000" dirty="0">
                <a:latin typeface="+mn-lt"/>
                <a:ea typeface="宋体" pitchFamily="2" charset="-122"/>
              </a:rPr>
              <a:t>  year;	</a:t>
            </a:r>
            <a:r>
              <a:rPr lang="en-US" altLang="zh-CN" sz="2000" dirty="0" err="1">
                <a:latin typeface="+mn-lt"/>
                <a:ea typeface="宋体" pitchFamily="2" charset="-122"/>
              </a:rPr>
              <a:t>int</a:t>
            </a:r>
            <a:r>
              <a:rPr lang="en-US" altLang="zh-CN" sz="2000" dirty="0">
                <a:latin typeface="+mn-lt"/>
                <a:ea typeface="宋体" pitchFamily="2" charset="-122"/>
              </a:rPr>
              <a:t>  month;	</a:t>
            </a:r>
            <a:r>
              <a:rPr lang="en-US" altLang="zh-CN" sz="2000" dirty="0" err="1">
                <a:latin typeface="+mn-lt"/>
                <a:ea typeface="宋体" pitchFamily="2" charset="-122"/>
              </a:rPr>
              <a:t>int</a:t>
            </a:r>
            <a:r>
              <a:rPr lang="en-US" altLang="zh-CN" sz="2000" dirty="0">
                <a:latin typeface="+mn-lt"/>
                <a:ea typeface="宋体" pitchFamily="2" charset="-122"/>
              </a:rPr>
              <a:t>  day; };</a:t>
            </a:r>
          </a:p>
          <a:p>
            <a:pPr>
              <a:lnSpc>
                <a:spcPct val="80000"/>
              </a:lnSpc>
              <a:buFontTx/>
              <a:buNone/>
            </a:pPr>
            <a:r>
              <a:rPr lang="en-US" altLang="zh-CN" sz="2000" dirty="0" err="1">
                <a:latin typeface="+mn-lt"/>
                <a:ea typeface="宋体" pitchFamily="2" charset="-122"/>
              </a:rPr>
              <a:t>struct</a:t>
            </a:r>
            <a:r>
              <a:rPr lang="en-US" altLang="zh-CN" sz="2000" dirty="0">
                <a:latin typeface="+mn-lt"/>
                <a:ea typeface="宋体" pitchFamily="2" charset="-122"/>
              </a:rPr>
              <a:t>  student</a:t>
            </a:r>
          </a:p>
          <a:p>
            <a:pPr>
              <a:lnSpc>
                <a:spcPct val="80000"/>
              </a:lnSpc>
              <a:buFontTx/>
              <a:buNone/>
            </a:pPr>
            <a:r>
              <a:rPr lang="en-US" altLang="zh-CN" sz="2000" dirty="0">
                <a:latin typeface="+mn-lt"/>
                <a:ea typeface="宋体" pitchFamily="2" charset="-122"/>
              </a:rPr>
              <a:t>{	char name[10];</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int</a:t>
            </a:r>
            <a:r>
              <a:rPr lang="en-US" altLang="zh-CN" sz="2000" dirty="0">
                <a:latin typeface="+mn-lt"/>
                <a:ea typeface="宋体" pitchFamily="2" charset="-122"/>
              </a:rPr>
              <a:t> age;</a:t>
            </a:r>
          </a:p>
          <a:p>
            <a:pPr>
              <a:lnSpc>
                <a:spcPct val="80000"/>
              </a:lnSpc>
              <a:buFontTx/>
              <a:buNone/>
            </a:pPr>
            <a:r>
              <a:rPr lang="en-US" altLang="zh-CN" sz="2000" dirty="0">
                <a:latin typeface="+mn-lt"/>
                <a:ea typeface="宋体" pitchFamily="2" charset="-122"/>
              </a:rPr>
              <a:t>	char sex[3];</a:t>
            </a:r>
          </a:p>
          <a:p>
            <a:pPr>
              <a:lnSpc>
                <a:spcPct val="80000"/>
              </a:lnSpc>
              <a:buFontTx/>
              <a:buNone/>
            </a:pPr>
            <a:r>
              <a:rPr lang="en-US" altLang="zh-CN" sz="2000" dirty="0">
                <a:latin typeface="+mn-lt"/>
                <a:ea typeface="宋体" pitchFamily="2" charset="-122"/>
              </a:rPr>
              <a:t>	char </a:t>
            </a:r>
            <a:r>
              <a:rPr lang="en-US" altLang="zh-CN" sz="2000" dirty="0" err="1">
                <a:latin typeface="+mn-lt"/>
                <a:ea typeface="宋体" pitchFamily="2" charset="-122"/>
              </a:rPr>
              <a:t>xh</a:t>
            </a:r>
            <a:r>
              <a:rPr lang="en-US" altLang="zh-CN" sz="2000" dirty="0">
                <a:latin typeface="+mn-lt"/>
                <a:ea typeface="宋体" pitchFamily="2" charset="-122"/>
              </a:rPr>
              <a:t>[11];</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struct</a:t>
            </a:r>
            <a:r>
              <a:rPr lang="en-US" altLang="zh-CN" sz="2000" dirty="0">
                <a:latin typeface="+mn-lt"/>
                <a:ea typeface="宋体" pitchFamily="2" charset="-122"/>
              </a:rPr>
              <a:t> date birthday;</a:t>
            </a:r>
          </a:p>
          <a:p>
            <a:pPr>
              <a:lnSpc>
                <a:spcPct val="80000"/>
              </a:lnSpc>
              <a:buFontTx/>
              <a:buNone/>
            </a:pPr>
            <a:r>
              <a:rPr lang="en-US" altLang="zh-CN" sz="2000" dirty="0">
                <a:latin typeface="+mn-lt"/>
                <a:ea typeface="宋体" pitchFamily="2" charset="-122"/>
              </a:rPr>
              <a:t>	char nation[20];</a:t>
            </a:r>
          </a:p>
          <a:p>
            <a:pPr>
              <a:lnSpc>
                <a:spcPct val="80000"/>
              </a:lnSpc>
              <a:buFontTx/>
              <a:buNone/>
            </a:pPr>
            <a:r>
              <a:rPr lang="en-US" altLang="zh-CN" sz="2000" dirty="0">
                <a:latin typeface="+mn-lt"/>
                <a:ea typeface="宋体" pitchFamily="2" charset="-122"/>
              </a:rPr>
              <a:t>	char address[20];</a:t>
            </a:r>
          </a:p>
          <a:p>
            <a:pPr>
              <a:lnSpc>
                <a:spcPct val="80000"/>
              </a:lnSpc>
              <a:buFontTx/>
              <a:buNone/>
            </a:pPr>
            <a:r>
              <a:rPr lang="en-US" altLang="zh-CN" sz="2000" dirty="0">
                <a:latin typeface="+mn-lt"/>
                <a:ea typeface="宋体" pitchFamily="2" charset="-122"/>
              </a:rPr>
              <a:t>	char </a:t>
            </a:r>
            <a:r>
              <a:rPr lang="en-US" altLang="zh-CN" sz="2000" dirty="0" err="1">
                <a:latin typeface="+mn-lt"/>
                <a:ea typeface="宋体" pitchFamily="2" charset="-122"/>
              </a:rPr>
              <a:t>tel</a:t>
            </a:r>
            <a:r>
              <a:rPr lang="en-US" altLang="zh-CN" sz="2000" dirty="0">
                <a:latin typeface="+mn-lt"/>
                <a:ea typeface="宋体" pitchFamily="2" charset="-122"/>
              </a:rPr>
              <a:t>[20];</a:t>
            </a:r>
          </a:p>
          <a:p>
            <a:pPr>
              <a:lnSpc>
                <a:spcPct val="80000"/>
              </a:lnSpc>
              <a:buFontTx/>
              <a:buNone/>
            </a:pPr>
            <a:r>
              <a:rPr lang="en-US" altLang="zh-CN" sz="2000" dirty="0">
                <a:latin typeface="+mn-lt"/>
                <a:ea typeface="宋体" pitchFamily="2" charset="-122"/>
              </a:rPr>
              <a:t>};</a:t>
            </a:r>
          </a:p>
        </p:txBody>
      </p:sp>
    </p:spTree>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zh-CN" dirty="0"/>
              <a:t>【</a:t>
            </a:r>
            <a:r>
              <a:rPr lang="zh-CN" altLang="en-US" dirty="0"/>
              <a:t>例</a:t>
            </a:r>
            <a:r>
              <a:rPr lang="en-US" altLang="zh-CN" dirty="0"/>
              <a:t>9-1】</a:t>
            </a:r>
            <a:r>
              <a:rPr lang="zh-CN" altLang="en-US" dirty="0"/>
              <a:t>演示结构体</a:t>
            </a:r>
            <a:r>
              <a:rPr lang="zh-CN" altLang="en-US" dirty="0" smtClean="0"/>
              <a:t>类型</a:t>
            </a:r>
            <a:endParaRPr lang="zh-CN" altLang="en-US" dirty="0"/>
          </a:p>
        </p:txBody>
      </p:sp>
      <p:sp>
        <p:nvSpPr>
          <p:cNvPr id="20483" name="Rectangle 3"/>
          <p:cNvSpPr>
            <a:spLocks noGrp="1" noChangeArrowheads="1"/>
          </p:cNvSpPr>
          <p:nvPr>
            <p:ph sz="quarter" idx="1"/>
          </p:nvPr>
        </p:nvSpPr>
        <p:spPr>
          <a:xfrm>
            <a:off x="457200" y="1719263"/>
            <a:ext cx="8458200" cy="4681537"/>
          </a:xfrm>
        </p:spPr>
        <p:txBody>
          <a:bodyPr/>
          <a:lstStyle/>
          <a:p>
            <a:pPr>
              <a:lnSpc>
                <a:spcPct val="80000"/>
              </a:lnSpc>
              <a:buFontTx/>
              <a:buNone/>
            </a:pPr>
            <a:r>
              <a:rPr lang="en-US" altLang="zh-CN" sz="1800" dirty="0">
                <a:latin typeface="+mn-lt"/>
                <a:ea typeface="宋体" pitchFamily="2" charset="-122"/>
              </a:rPr>
              <a:t>main()</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struct</a:t>
            </a:r>
            <a:r>
              <a:rPr lang="en-US" altLang="zh-CN" sz="1800" dirty="0">
                <a:latin typeface="+mn-lt"/>
                <a:ea typeface="宋体" pitchFamily="2" charset="-122"/>
              </a:rPr>
              <a:t>  student </a:t>
            </a:r>
            <a:r>
              <a:rPr lang="en-US" altLang="zh-CN" sz="1800" dirty="0" err="1">
                <a:latin typeface="+mn-lt"/>
                <a:ea typeface="宋体" pitchFamily="2" charset="-122"/>
              </a:rPr>
              <a:t>wang</a:t>
            </a:r>
            <a:r>
              <a:rPr lang="en-US" altLang="zh-CN" sz="1800" dirty="0">
                <a:latin typeface="+mn-lt"/>
                <a:ea typeface="宋体" pitchFamily="2" charset="-122"/>
              </a:rPr>
              <a:t> = {"Wang YunPing",18,"M","2010010001",</a:t>
            </a:r>
          </a:p>
          <a:p>
            <a:pPr>
              <a:lnSpc>
                <a:spcPct val="80000"/>
              </a:lnSpc>
              <a:buFontTx/>
              <a:buNone/>
            </a:pPr>
            <a:r>
              <a:rPr lang="en-US" altLang="zh-CN" sz="1800" dirty="0">
                <a:latin typeface="+mn-lt"/>
                <a:ea typeface="宋体" pitchFamily="2" charset="-122"/>
              </a:rPr>
              <a:t>				      2010,3,3,"Han","Bei Jing",</a:t>
            </a:r>
          </a:p>
          <a:p>
            <a:pPr>
              <a:lnSpc>
                <a:spcPct val="80000"/>
              </a:lnSpc>
              <a:buFontTx/>
              <a:buNone/>
            </a:pPr>
            <a:r>
              <a:rPr lang="en-US" altLang="zh-CN" sz="1800" dirty="0">
                <a:latin typeface="+mn-lt"/>
                <a:ea typeface="宋体" pitchFamily="2" charset="-122"/>
              </a:rPr>
              <a:t>				     "13901000001"},</a:t>
            </a:r>
            <a:r>
              <a:rPr lang="en-US" altLang="zh-CN" sz="1800" dirty="0" err="1">
                <a:latin typeface="+mn-lt"/>
                <a:ea typeface="宋体" pitchFamily="2" charset="-122"/>
              </a:rPr>
              <a:t>zhang</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zhang</a:t>
            </a:r>
            <a:r>
              <a:rPr lang="en-US" altLang="zh-CN" sz="1800" dirty="0">
                <a:latin typeface="+mn-lt"/>
                <a:ea typeface="宋体" pitchFamily="2" charset="-122"/>
              </a:rPr>
              <a:t> = </a:t>
            </a:r>
            <a:r>
              <a:rPr lang="en-US" altLang="zh-CN" sz="1800" dirty="0" err="1">
                <a:latin typeface="+mn-lt"/>
                <a:ea typeface="宋体" pitchFamily="2" charset="-122"/>
              </a:rPr>
              <a:t>wang</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strcpy</a:t>
            </a:r>
            <a:r>
              <a:rPr lang="en-US" altLang="zh-CN" sz="1800" dirty="0">
                <a:latin typeface="+mn-lt"/>
                <a:ea typeface="宋体" pitchFamily="2" charset="-122"/>
              </a:rPr>
              <a:t>(</a:t>
            </a:r>
            <a:r>
              <a:rPr lang="en-US" altLang="zh-CN" sz="1800" dirty="0" err="1">
                <a:latin typeface="+mn-lt"/>
                <a:ea typeface="宋体" pitchFamily="2" charset="-122"/>
              </a:rPr>
              <a:t>zhang.name,"Zhang</a:t>
            </a:r>
            <a:r>
              <a:rPr lang="en-US" altLang="zh-CN" sz="1800" dirty="0">
                <a:latin typeface="+mn-lt"/>
                <a:ea typeface="宋体" pitchFamily="2" charset="-122"/>
              </a:rPr>
              <a:t> Li");</a:t>
            </a:r>
            <a:r>
              <a:rPr lang="en-US" altLang="zh-CN" sz="1800" dirty="0" err="1">
                <a:latin typeface="+mn-lt"/>
                <a:ea typeface="宋体" pitchFamily="2" charset="-122"/>
              </a:rPr>
              <a:t>strcpy</a:t>
            </a:r>
            <a:r>
              <a:rPr lang="en-US" altLang="zh-CN" sz="1800" dirty="0">
                <a:latin typeface="+mn-lt"/>
                <a:ea typeface="宋体" pitchFamily="2" charset="-122"/>
              </a:rPr>
              <a:t>(zhang.xh,"2010010002");</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zhang.birthday.year</a:t>
            </a:r>
            <a:r>
              <a:rPr lang="en-US" altLang="zh-CN" sz="1800" dirty="0">
                <a:latin typeface="+mn-lt"/>
                <a:ea typeface="宋体" pitchFamily="2" charset="-122"/>
              </a:rPr>
              <a:t>=2011;	</a:t>
            </a:r>
            <a:r>
              <a:rPr lang="en-US" altLang="zh-CN" sz="1800" dirty="0" err="1">
                <a:latin typeface="+mn-lt"/>
                <a:ea typeface="宋体" pitchFamily="2" charset="-122"/>
              </a:rPr>
              <a:t>zhang.birthday.month</a:t>
            </a:r>
            <a:r>
              <a:rPr lang="en-US" altLang="zh-CN" sz="1800" dirty="0">
                <a:latin typeface="+mn-lt"/>
                <a:ea typeface="宋体" pitchFamily="2" charset="-122"/>
              </a:rPr>
              <a:t>=4;</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zhang.birthday.day</a:t>
            </a:r>
            <a:r>
              <a:rPr lang="en-US" altLang="zh-CN" sz="1800" dirty="0">
                <a:latin typeface="+mn-lt"/>
                <a:ea typeface="宋体" pitchFamily="2" charset="-122"/>
              </a:rPr>
              <a:t>=4;	</a:t>
            </a:r>
            <a:r>
              <a:rPr lang="en-US" altLang="zh-CN" sz="1800" dirty="0" err="1">
                <a:latin typeface="+mn-lt"/>
                <a:ea typeface="宋体" pitchFamily="2" charset="-122"/>
              </a:rPr>
              <a:t>strcpy</a:t>
            </a:r>
            <a:r>
              <a:rPr lang="en-US" altLang="zh-CN" sz="1800" dirty="0">
                <a:latin typeface="+mn-lt"/>
                <a:ea typeface="宋体" pitchFamily="2" charset="-122"/>
              </a:rPr>
              <a:t>(</a:t>
            </a:r>
            <a:r>
              <a:rPr lang="en-US" altLang="zh-CN" sz="1800" dirty="0" err="1">
                <a:latin typeface="+mn-lt"/>
                <a:ea typeface="宋体" pitchFamily="2" charset="-122"/>
              </a:rPr>
              <a:t>zhang.address,"Guang</a:t>
            </a:r>
            <a:r>
              <a:rPr lang="en-US" altLang="zh-CN" sz="1800" dirty="0">
                <a:latin typeface="+mn-lt"/>
                <a:ea typeface="宋体" pitchFamily="2" charset="-122"/>
              </a:rPr>
              <a:t> Zhou");</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strcpy</a:t>
            </a:r>
            <a:r>
              <a:rPr lang="en-US" altLang="zh-CN" sz="1800" dirty="0">
                <a:latin typeface="+mn-lt"/>
                <a:ea typeface="宋体" pitchFamily="2" charset="-122"/>
              </a:rPr>
              <a:t>(zhang.tel,"13901000001");</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s,%d,%s,%s,",zhang.name,zhang.age,zhang.sex</a:t>
            </a:r>
            <a:r>
              <a:rPr lang="en-US" altLang="zh-CN" sz="1800" dirty="0">
                <a:latin typeface="+mn-lt"/>
                <a:ea typeface="宋体" pitchFamily="2" charset="-122"/>
              </a:rPr>
              <a:t>, </a:t>
            </a:r>
            <a:r>
              <a:rPr lang="en-US" altLang="zh-CN" sz="1800" dirty="0" err="1">
                <a:latin typeface="+mn-lt"/>
                <a:ea typeface="宋体" pitchFamily="2" charset="-122"/>
              </a:rPr>
              <a:t>zhang.xh</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d,%d,%d,",zhang.birthday.year,zhang.birthday.month</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zhang.birthday.day</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s,%s,%s</a:t>
            </a:r>
            <a:r>
              <a:rPr lang="en-US" altLang="zh-CN" sz="1800" dirty="0">
                <a:latin typeface="+mn-lt"/>
                <a:ea typeface="宋体" pitchFamily="2" charset="-122"/>
              </a:rPr>
              <a:t>\</a:t>
            </a:r>
            <a:r>
              <a:rPr lang="en-US" altLang="zh-CN" sz="1800" dirty="0" err="1">
                <a:latin typeface="+mn-lt"/>
                <a:ea typeface="宋体" pitchFamily="2" charset="-122"/>
              </a:rPr>
              <a:t>n",zhang.nation,zhang.address,zhang.tel</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p>
        </p:txBody>
      </p:sp>
      <p:pic>
        <p:nvPicPr>
          <p:cNvPr id="20491" name="Picture 11"/>
          <p:cNvPicPr>
            <a:picLocks noChangeAspect="1" noChangeArrowheads="1"/>
          </p:cNvPicPr>
          <p:nvPr/>
        </p:nvPicPr>
        <p:blipFill>
          <a:blip r:embed="rId2" cstate="print"/>
          <a:srcRect/>
          <a:stretch>
            <a:fillRect/>
          </a:stretch>
        </p:blipFill>
        <p:spPr bwMode="auto">
          <a:xfrm>
            <a:off x="838200" y="5943600"/>
            <a:ext cx="7696200" cy="261938"/>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zh-CN" sz="3200" dirty="0"/>
              <a:t>9.1.4  </a:t>
            </a:r>
            <a:r>
              <a:rPr lang="zh-CN" altLang="en-US" sz="3200" dirty="0"/>
              <a:t>结构体数组 </a:t>
            </a:r>
          </a:p>
        </p:txBody>
      </p:sp>
      <p:sp>
        <p:nvSpPr>
          <p:cNvPr id="21509" name="Rectangle 5"/>
          <p:cNvSpPr>
            <a:spLocks noGrp="1" noChangeArrowheads="1"/>
          </p:cNvSpPr>
          <p:nvPr>
            <p:ph sz="quarter" idx="1"/>
          </p:nvPr>
        </p:nvSpPr>
        <p:spPr>
          <a:xfrm>
            <a:off x="381000" y="1600200"/>
            <a:ext cx="7743825" cy="3976688"/>
          </a:xfrm>
        </p:spPr>
        <p:txBody>
          <a:bodyPr/>
          <a:lstStyle/>
          <a:p>
            <a:r>
              <a:rPr lang="zh-CN" altLang="en-US">
                <a:ea typeface="宋体" pitchFamily="2" charset="-122"/>
              </a:rPr>
              <a:t>结构体类型既可以定义单个的变量，也可以定义结构体数组，用以存储批量的数据。 </a:t>
            </a:r>
          </a:p>
        </p:txBody>
      </p:sp>
    </p:spTree>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zh-CN" altLang="en-US"/>
              <a:t>结构体数组的定义</a:t>
            </a:r>
          </a:p>
        </p:txBody>
      </p:sp>
      <p:sp>
        <p:nvSpPr>
          <p:cNvPr id="22531" name="Rectangle 3"/>
          <p:cNvSpPr>
            <a:spLocks noGrp="1" noChangeArrowheads="1"/>
          </p:cNvSpPr>
          <p:nvPr>
            <p:ph sz="quarter" idx="1"/>
          </p:nvPr>
        </p:nvSpPr>
        <p:spPr>
          <a:xfrm>
            <a:off x="381000" y="1600200"/>
            <a:ext cx="8534400" cy="4313238"/>
          </a:xfrm>
          <a:noFill/>
          <a:ln/>
        </p:spPr>
        <p:txBody>
          <a:bodyPr/>
          <a:lstStyle/>
          <a:p>
            <a:r>
              <a:rPr lang="zh-CN" altLang="en-US" sz="2400">
                <a:ea typeface="宋体" pitchFamily="2" charset="-122"/>
              </a:rPr>
              <a:t>和结构体变量定义一样，结构体数组的定义也有以下</a:t>
            </a:r>
            <a:r>
              <a:rPr lang="en-US" altLang="zh-CN" sz="2400">
                <a:ea typeface="宋体" pitchFamily="2" charset="-122"/>
              </a:rPr>
              <a:t>3</a:t>
            </a:r>
            <a:r>
              <a:rPr lang="zh-CN" altLang="en-US" sz="2400">
                <a:ea typeface="宋体" pitchFamily="2" charset="-122"/>
              </a:rPr>
              <a:t>种方法 ：</a:t>
            </a:r>
          </a:p>
          <a:p>
            <a:pPr lvl="2"/>
            <a:r>
              <a:rPr lang="zh-CN" altLang="en-US" sz="2400">
                <a:ea typeface="宋体" pitchFamily="2" charset="-122"/>
              </a:rPr>
              <a:t>先定义结构体类型，用结构体类型名定义结构体数组，例如：</a:t>
            </a:r>
          </a:p>
          <a:p>
            <a:pPr lvl="3">
              <a:buFontTx/>
              <a:buNone/>
            </a:pPr>
            <a:r>
              <a:rPr lang="en-US" altLang="zh-CN" sz="2400">
                <a:ea typeface="宋体" pitchFamily="2" charset="-122"/>
              </a:rPr>
              <a:t>struct  student{…};</a:t>
            </a:r>
          </a:p>
          <a:p>
            <a:pPr lvl="3">
              <a:buFontTx/>
              <a:buNone/>
            </a:pPr>
            <a:r>
              <a:rPr lang="en-US" altLang="zh-CN" sz="2400">
                <a:ea typeface="宋体" pitchFamily="2" charset="-122"/>
              </a:rPr>
              <a:t>struct  student  stud[50];  </a:t>
            </a:r>
          </a:p>
          <a:p>
            <a:pPr lvl="2"/>
            <a:r>
              <a:rPr lang="zh-CN" altLang="en-US" sz="2400">
                <a:ea typeface="宋体" pitchFamily="2" charset="-122"/>
              </a:rPr>
              <a:t>定义结构体类型名的同时定义结构体数组，例如：</a:t>
            </a:r>
          </a:p>
          <a:p>
            <a:pPr lvl="3">
              <a:buFontTx/>
              <a:buNone/>
            </a:pPr>
            <a:r>
              <a:rPr lang="en-US" altLang="zh-CN" sz="2400">
                <a:ea typeface="宋体" pitchFamily="2" charset="-122"/>
              </a:rPr>
              <a:t>struct  student{…} stud[50]; </a:t>
            </a:r>
          </a:p>
          <a:p>
            <a:pPr lvl="2"/>
            <a:r>
              <a:rPr lang="zh-CN" altLang="en-US" sz="2400">
                <a:ea typeface="宋体" pitchFamily="2" charset="-122"/>
              </a:rPr>
              <a:t>不定义结构体类型名，直接定义结构体数组，例如：</a:t>
            </a:r>
          </a:p>
          <a:p>
            <a:pPr lvl="3">
              <a:buFont typeface="Wingdings" pitchFamily="2" charset="2"/>
              <a:buNone/>
            </a:pPr>
            <a:r>
              <a:rPr lang="en-US" altLang="zh-CN" sz="2400">
                <a:ea typeface="宋体" pitchFamily="2" charset="-122"/>
              </a:rPr>
              <a:t>struct  {…} stud[50]; </a:t>
            </a:r>
          </a:p>
        </p:txBody>
      </p:sp>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sz="quarter" idx="1"/>
          </p:nvPr>
        </p:nvSpPr>
        <p:spPr/>
        <p:txBody>
          <a:bodyPr/>
          <a:lstStyle/>
          <a:p>
            <a:r>
              <a:rPr lang="zh-CN" altLang="en-US" dirty="0">
                <a:ea typeface="宋体" pitchFamily="2" charset="-122"/>
              </a:rPr>
              <a:t>了解结构体、共用体和枚举类型的特点</a:t>
            </a:r>
          </a:p>
          <a:p>
            <a:r>
              <a:rPr lang="zh-CN" altLang="en-US" dirty="0">
                <a:ea typeface="宋体" pitchFamily="2" charset="-122"/>
              </a:rPr>
              <a:t>熟练掌握结构体类型、变量、数组、指针变量的定义、初始化和成员的引用方法</a:t>
            </a:r>
          </a:p>
          <a:p>
            <a:r>
              <a:rPr lang="zh-CN" altLang="en-US" dirty="0">
                <a:ea typeface="宋体" pitchFamily="2" charset="-122"/>
              </a:rPr>
              <a:t>掌握共用体和枚举类型、变量的定义和引用</a:t>
            </a:r>
          </a:p>
          <a:p>
            <a:r>
              <a:rPr lang="zh-CN" altLang="en-US" dirty="0">
                <a:ea typeface="宋体" pitchFamily="2" charset="-122"/>
              </a:rPr>
              <a:t>掌握用户自定义类型的定义和使用</a:t>
            </a:r>
          </a:p>
        </p:txBody>
      </p:sp>
      <p:sp>
        <p:nvSpPr>
          <p:cNvPr id="6" name="标题 5"/>
          <p:cNvSpPr>
            <a:spLocks noGrp="1"/>
          </p:cNvSpPr>
          <p:nvPr/>
        </p:nvSpPr>
        <p:spPr bwMode="auto">
          <a:xfrm>
            <a:off x="381000" y="3048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学习目标</a:t>
            </a:r>
            <a:endParaRPr lang="zh-CN" altLang="en-US" dirty="0"/>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zh-CN" altLang="en-US"/>
              <a:t>结构体数组的初始化</a:t>
            </a:r>
          </a:p>
        </p:txBody>
      </p:sp>
      <p:sp>
        <p:nvSpPr>
          <p:cNvPr id="23555" name="Rectangle 3"/>
          <p:cNvSpPr>
            <a:spLocks noGrp="1" noChangeArrowheads="1"/>
          </p:cNvSpPr>
          <p:nvPr>
            <p:ph sz="quarter" idx="1"/>
          </p:nvPr>
        </p:nvSpPr>
        <p:spPr>
          <a:xfrm>
            <a:off x="381000" y="1600200"/>
            <a:ext cx="8534400" cy="4233863"/>
          </a:xfrm>
        </p:spPr>
        <p:txBody>
          <a:bodyPr/>
          <a:lstStyle/>
          <a:p>
            <a:pPr>
              <a:lnSpc>
                <a:spcPct val="80000"/>
              </a:lnSpc>
            </a:pPr>
            <a:r>
              <a:rPr lang="zh-CN" altLang="en-US" sz="2400">
                <a:ea typeface="宋体" pitchFamily="2" charset="-122"/>
              </a:rPr>
              <a:t>和普通数组的元素是普通变量一样，结构体数组的每一个元素相当于一个结构体变量，二者的初始化也很类似，例如：</a:t>
            </a:r>
          </a:p>
          <a:p>
            <a:pPr lvl="2">
              <a:lnSpc>
                <a:spcPct val="80000"/>
              </a:lnSpc>
            </a:pPr>
            <a:r>
              <a:rPr lang="en-US" altLang="zh-CN" sz="2500">
                <a:ea typeface="宋体" pitchFamily="2" charset="-122"/>
              </a:rPr>
              <a:t>struct student stud[2]={</a:t>
            </a:r>
          </a:p>
          <a:p>
            <a:pPr lvl="2">
              <a:lnSpc>
                <a:spcPct val="80000"/>
              </a:lnSpc>
              <a:buFontTx/>
              <a:buNone/>
            </a:pPr>
            <a:r>
              <a:rPr lang="en-US" altLang="zh-CN" sz="2500">
                <a:ea typeface="宋体" pitchFamily="2" charset="-122"/>
              </a:rPr>
              <a:t>    {"</a:t>
            </a:r>
            <a:r>
              <a:rPr lang="zh-CN" altLang="en-US" sz="2500">
                <a:ea typeface="宋体" pitchFamily="2" charset="-122"/>
              </a:rPr>
              <a:t>王云平</a:t>
            </a:r>
            <a:r>
              <a:rPr lang="en-US" altLang="zh-CN" sz="2500">
                <a:ea typeface="宋体" pitchFamily="2" charset="-122"/>
              </a:rPr>
              <a:t>",18,"</a:t>
            </a:r>
            <a:r>
              <a:rPr lang="zh-CN" altLang="en-US" sz="2500">
                <a:ea typeface="宋体" pitchFamily="2" charset="-122"/>
              </a:rPr>
              <a:t>男</a:t>
            </a:r>
            <a:r>
              <a:rPr lang="en-US" altLang="zh-CN" sz="2500">
                <a:ea typeface="宋体" pitchFamily="2" charset="-122"/>
              </a:rPr>
              <a:t>","2010010001","</a:t>
            </a:r>
            <a:r>
              <a:rPr lang="zh-CN" altLang="en-US" sz="2500">
                <a:ea typeface="宋体" pitchFamily="2" charset="-122"/>
              </a:rPr>
              <a:t>汉族</a:t>
            </a:r>
            <a:r>
              <a:rPr lang="en-US" altLang="zh-CN" sz="2500">
                <a:ea typeface="宋体" pitchFamily="2" charset="-122"/>
              </a:rPr>
              <a:t>","</a:t>
            </a:r>
            <a:r>
              <a:rPr lang="zh-CN" altLang="en-US" sz="2500">
                <a:ea typeface="宋体" pitchFamily="2" charset="-122"/>
              </a:rPr>
              <a:t>北京</a:t>
            </a:r>
            <a:r>
              <a:rPr lang="en-US" altLang="zh-CN" sz="2500">
                <a:ea typeface="宋体" pitchFamily="2" charset="-122"/>
              </a:rPr>
              <a:t>","13901000001"}, </a:t>
            </a:r>
          </a:p>
          <a:p>
            <a:pPr lvl="2">
              <a:lnSpc>
                <a:spcPct val="80000"/>
              </a:lnSpc>
              <a:buFontTx/>
              <a:buNone/>
            </a:pPr>
            <a:r>
              <a:rPr lang="en-US" altLang="zh-CN" sz="2500">
                <a:ea typeface="宋体" pitchFamily="2" charset="-122"/>
              </a:rPr>
              <a:t>    {"</a:t>
            </a:r>
            <a:r>
              <a:rPr lang="zh-CN" altLang="en-US" sz="2500">
                <a:ea typeface="宋体" pitchFamily="2" charset="-122"/>
              </a:rPr>
              <a:t>张丽</a:t>
            </a:r>
            <a:r>
              <a:rPr lang="en-US" altLang="zh-CN" sz="2500">
                <a:ea typeface="宋体" pitchFamily="2" charset="-122"/>
              </a:rPr>
              <a:t>",18,"</a:t>
            </a:r>
            <a:r>
              <a:rPr lang="zh-CN" altLang="en-US" sz="2500">
                <a:ea typeface="宋体" pitchFamily="2" charset="-122"/>
              </a:rPr>
              <a:t>男</a:t>
            </a:r>
            <a:r>
              <a:rPr lang="en-US" altLang="zh-CN" sz="2500">
                <a:ea typeface="宋体" pitchFamily="2" charset="-122"/>
              </a:rPr>
              <a:t>","2010010003","</a:t>
            </a:r>
            <a:r>
              <a:rPr lang="zh-CN" altLang="en-US" sz="2500">
                <a:ea typeface="宋体" pitchFamily="2" charset="-122"/>
              </a:rPr>
              <a:t>汉族</a:t>
            </a:r>
            <a:r>
              <a:rPr lang="en-US" altLang="zh-CN" sz="2500">
                <a:ea typeface="宋体" pitchFamily="2" charset="-122"/>
              </a:rPr>
              <a:t>","</a:t>
            </a:r>
            <a:r>
              <a:rPr lang="zh-CN" altLang="en-US" sz="2500">
                <a:ea typeface="宋体" pitchFamily="2" charset="-122"/>
              </a:rPr>
              <a:t>广州</a:t>
            </a:r>
            <a:r>
              <a:rPr lang="en-US" altLang="zh-CN" sz="2500">
                <a:ea typeface="宋体" pitchFamily="2" charset="-122"/>
              </a:rPr>
              <a:t>","13901000003"}};</a:t>
            </a:r>
          </a:p>
        </p:txBody>
      </p:sp>
    </p:spTree>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zh-CN" altLang="en-US"/>
              <a:t>结构体数组的引用</a:t>
            </a:r>
          </a:p>
        </p:txBody>
      </p:sp>
      <p:sp>
        <p:nvSpPr>
          <p:cNvPr id="24579" name="Rectangle 3"/>
          <p:cNvSpPr>
            <a:spLocks noGrp="1" noChangeArrowheads="1"/>
          </p:cNvSpPr>
          <p:nvPr>
            <p:ph sz="quarter" idx="1"/>
          </p:nvPr>
        </p:nvSpPr>
        <p:spPr>
          <a:xfrm>
            <a:off x="381000" y="1600200"/>
            <a:ext cx="8534400" cy="3976688"/>
          </a:xfrm>
        </p:spPr>
        <p:txBody>
          <a:bodyPr/>
          <a:lstStyle/>
          <a:p>
            <a:pPr>
              <a:lnSpc>
                <a:spcPct val="90000"/>
              </a:lnSpc>
            </a:pPr>
            <a:r>
              <a:rPr lang="zh-CN" altLang="en-US" sz="2000">
                <a:ea typeface="宋体" pitchFamily="2" charset="-122"/>
              </a:rPr>
              <a:t>结构体数组元素的成员表示为：</a:t>
            </a:r>
          </a:p>
          <a:p>
            <a:pPr lvl="2">
              <a:lnSpc>
                <a:spcPct val="90000"/>
              </a:lnSpc>
            </a:pPr>
            <a:r>
              <a:rPr lang="zh-CN" altLang="en-US" sz="2000">
                <a:ea typeface="宋体" pitchFamily="2" charset="-122"/>
              </a:rPr>
              <a:t>结构体数组名</a:t>
            </a:r>
            <a:r>
              <a:rPr lang="en-US" altLang="zh-CN" sz="2000">
                <a:ea typeface="宋体" pitchFamily="2" charset="-122"/>
              </a:rPr>
              <a:t>[</a:t>
            </a:r>
            <a:r>
              <a:rPr lang="zh-CN" altLang="en-US" sz="2000">
                <a:ea typeface="宋体" pitchFamily="2" charset="-122"/>
              </a:rPr>
              <a:t>下标</a:t>
            </a:r>
            <a:r>
              <a:rPr lang="en-US" altLang="zh-CN" sz="2000">
                <a:ea typeface="宋体" pitchFamily="2" charset="-122"/>
              </a:rPr>
              <a:t>].</a:t>
            </a:r>
            <a:r>
              <a:rPr lang="zh-CN" altLang="en-US" sz="2000">
                <a:ea typeface="宋体" pitchFamily="2" charset="-122"/>
              </a:rPr>
              <a:t>成员名</a:t>
            </a:r>
          </a:p>
          <a:p>
            <a:pPr>
              <a:lnSpc>
                <a:spcPct val="90000"/>
              </a:lnSpc>
            </a:pPr>
            <a:r>
              <a:rPr lang="zh-CN" altLang="en-US" sz="2000">
                <a:ea typeface="宋体" pitchFamily="2" charset="-122"/>
              </a:rPr>
              <a:t>或</a:t>
            </a:r>
          </a:p>
          <a:p>
            <a:pPr lvl="2">
              <a:lnSpc>
                <a:spcPct val="90000"/>
              </a:lnSpc>
            </a:pPr>
            <a:r>
              <a:rPr lang="zh-CN" altLang="en-US" sz="2000">
                <a:ea typeface="宋体" pitchFamily="2" charset="-122"/>
              </a:rPr>
              <a:t>结构体数组名</a:t>
            </a:r>
            <a:r>
              <a:rPr lang="en-US" altLang="zh-CN" sz="2000">
                <a:ea typeface="宋体" pitchFamily="2" charset="-122"/>
              </a:rPr>
              <a:t>[</a:t>
            </a:r>
            <a:r>
              <a:rPr lang="zh-CN" altLang="en-US" sz="2000">
                <a:ea typeface="宋体" pitchFamily="2" charset="-122"/>
              </a:rPr>
              <a:t>下标</a:t>
            </a:r>
            <a:r>
              <a:rPr lang="en-US" altLang="zh-CN" sz="2000">
                <a:ea typeface="宋体" pitchFamily="2" charset="-122"/>
              </a:rPr>
              <a:t>].</a:t>
            </a:r>
            <a:r>
              <a:rPr lang="zh-CN" altLang="en-US" sz="2000">
                <a:ea typeface="宋体" pitchFamily="2" charset="-122"/>
              </a:rPr>
              <a:t>结构体成员名</a:t>
            </a:r>
            <a:r>
              <a:rPr lang="en-US" altLang="zh-CN" sz="2000">
                <a:ea typeface="宋体" pitchFamily="2" charset="-122"/>
              </a:rPr>
              <a:t>.….</a:t>
            </a:r>
            <a:r>
              <a:rPr lang="zh-CN" altLang="en-US" sz="2000">
                <a:ea typeface="宋体" pitchFamily="2" charset="-122"/>
              </a:rPr>
              <a:t>结构体成员名</a:t>
            </a:r>
            <a:r>
              <a:rPr lang="en-US" altLang="zh-CN" sz="2000">
                <a:ea typeface="宋体" pitchFamily="2" charset="-122"/>
              </a:rPr>
              <a:t>.</a:t>
            </a:r>
            <a:r>
              <a:rPr lang="zh-CN" altLang="en-US" sz="2000">
                <a:ea typeface="宋体" pitchFamily="2" charset="-122"/>
              </a:rPr>
              <a:t>成员名</a:t>
            </a:r>
          </a:p>
          <a:p>
            <a:pPr>
              <a:lnSpc>
                <a:spcPct val="90000"/>
              </a:lnSpc>
            </a:pPr>
            <a:r>
              <a:rPr lang="zh-CN" altLang="en-US" sz="2000">
                <a:ea typeface="宋体" pitchFamily="2" charset="-122"/>
              </a:rPr>
              <a:t>例如：</a:t>
            </a:r>
          </a:p>
          <a:p>
            <a:pPr lvl="2">
              <a:lnSpc>
                <a:spcPct val="90000"/>
              </a:lnSpc>
            </a:pPr>
            <a:r>
              <a:rPr lang="en-US" altLang="zh-CN" sz="2000">
                <a:ea typeface="宋体" pitchFamily="2" charset="-122"/>
              </a:rPr>
              <a:t>stud[i].age</a:t>
            </a:r>
          </a:p>
          <a:p>
            <a:pPr lvl="2">
              <a:lnSpc>
                <a:spcPct val="90000"/>
              </a:lnSpc>
            </a:pPr>
            <a:r>
              <a:rPr lang="en-US" altLang="zh-CN" sz="2000">
                <a:ea typeface="宋体" pitchFamily="2" charset="-122"/>
              </a:rPr>
              <a:t>stud[5].birthday.year</a:t>
            </a:r>
          </a:p>
          <a:p>
            <a:pPr>
              <a:lnSpc>
                <a:spcPct val="90000"/>
              </a:lnSpc>
            </a:pPr>
            <a:r>
              <a:rPr lang="zh-CN" altLang="en-US" sz="2000">
                <a:ea typeface="宋体" pitchFamily="2" charset="-122"/>
              </a:rPr>
              <a:t>结构体数组元素和类型相同的结构体变量一样，可相互赋值。例如：</a:t>
            </a:r>
          </a:p>
          <a:p>
            <a:pPr lvl="2">
              <a:lnSpc>
                <a:spcPct val="90000"/>
              </a:lnSpc>
            </a:pPr>
            <a:r>
              <a:rPr lang="en-US" altLang="zh-CN" sz="2000">
                <a:ea typeface="宋体" pitchFamily="2" charset="-122"/>
              </a:rPr>
              <a:t>stud[1] = stud[0];</a:t>
            </a:r>
          </a:p>
          <a:p>
            <a:pPr>
              <a:lnSpc>
                <a:spcPct val="90000"/>
              </a:lnSpc>
            </a:pPr>
            <a:r>
              <a:rPr lang="zh-CN" altLang="en-US" sz="2000">
                <a:ea typeface="宋体" pitchFamily="2" charset="-122"/>
              </a:rPr>
              <a:t>对于结构体数组元素内嵌的结构体类型成员，情况也相同。例如：</a:t>
            </a:r>
          </a:p>
          <a:p>
            <a:pPr lvl="2">
              <a:lnSpc>
                <a:spcPct val="90000"/>
              </a:lnSpc>
            </a:pPr>
            <a:r>
              <a:rPr lang="en-US" altLang="zh-CN" sz="2000">
                <a:ea typeface="宋体" pitchFamily="2" charset="-122"/>
              </a:rPr>
              <a:t>student[2].birthday=student[1].birthday; </a:t>
            </a:r>
          </a:p>
        </p:txBody>
      </p:sp>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zh-CN" sz="3200" dirty="0"/>
              <a:t>【</a:t>
            </a:r>
            <a:r>
              <a:rPr lang="zh-CN" altLang="en-US" sz="3200" dirty="0"/>
              <a:t>例</a:t>
            </a:r>
            <a:r>
              <a:rPr lang="en-US" altLang="zh-CN" sz="3200" dirty="0"/>
              <a:t>9-2】</a:t>
            </a:r>
            <a:r>
              <a:rPr lang="zh-CN" altLang="en-US" sz="3200" dirty="0"/>
              <a:t>演示结构体数组的定义和</a:t>
            </a:r>
            <a:r>
              <a:rPr lang="zh-CN" altLang="en-US" sz="3200" dirty="0" smtClean="0"/>
              <a:t>应用 </a:t>
            </a:r>
            <a:endParaRPr lang="zh-CN" altLang="en-US" sz="3200" dirty="0"/>
          </a:p>
        </p:txBody>
      </p:sp>
      <p:sp>
        <p:nvSpPr>
          <p:cNvPr id="28675" name="Rectangle 3"/>
          <p:cNvSpPr>
            <a:spLocks noGrp="1" noChangeArrowheads="1"/>
          </p:cNvSpPr>
          <p:nvPr>
            <p:ph sz="quarter" idx="1"/>
          </p:nvPr>
        </p:nvSpPr>
        <p:spPr>
          <a:xfrm>
            <a:off x="2057400" y="1447800"/>
            <a:ext cx="2924175" cy="4313238"/>
          </a:xfrm>
          <a:ln/>
        </p:spPr>
        <p:txBody>
          <a:bodyPr/>
          <a:lstStyle/>
          <a:p>
            <a:pPr>
              <a:lnSpc>
                <a:spcPct val="80000"/>
              </a:lnSpc>
              <a:buFontTx/>
              <a:buNone/>
            </a:pPr>
            <a:r>
              <a:rPr lang="en-US" altLang="zh-CN" sz="1800" dirty="0">
                <a:latin typeface="+mn-lt"/>
                <a:ea typeface="宋体" pitchFamily="2" charset="-122"/>
              </a:rPr>
              <a:t>#include &lt;</a:t>
            </a:r>
            <a:r>
              <a:rPr lang="en-US" altLang="zh-CN" sz="1800" dirty="0" err="1">
                <a:latin typeface="+mn-lt"/>
                <a:ea typeface="宋体" pitchFamily="2" charset="-122"/>
              </a:rPr>
              <a:t>stdio.h</a:t>
            </a:r>
            <a:r>
              <a:rPr lang="en-US" altLang="zh-CN" sz="1800" dirty="0">
                <a:latin typeface="+mn-lt"/>
                <a:ea typeface="宋体" pitchFamily="2" charset="-122"/>
              </a:rPr>
              <a:t>&gt;</a:t>
            </a:r>
          </a:p>
          <a:p>
            <a:pPr>
              <a:lnSpc>
                <a:spcPct val="80000"/>
              </a:lnSpc>
              <a:buFontTx/>
              <a:buNone/>
            </a:pPr>
            <a:r>
              <a:rPr lang="en-US" altLang="zh-CN" sz="1800" dirty="0">
                <a:latin typeface="+mn-lt"/>
                <a:ea typeface="宋体" pitchFamily="2" charset="-122"/>
              </a:rPr>
              <a:t>#include &lt;</a:t>
            </a:r>
            <a:r>
              <a:rPr lang="en-US" altLang="zh-CN" sz="1800" dirty="0" err="1">
                <a:latin typeface="+mn-lt"/>
                <a:ea typeface="宋体" pitchFamily="2" charset="-122"/>
              </a:rPr>
              <a:t>string.h</a:t>
            </a:r>
            <a:r>
              <a:rPr lang="en-US" altLang="zh-CN" sz="1800" dirty="0">
                <a:latin typeface="+mn-lt"/>
                <a:ea typeface="宋体" pitchFamily="2" charset="-122"/>
              </a:rPr>
              <a:t>&gt;</a:t>
            </a:r>
          </a:p>
          <a:p>
            <a:pPr>
              <a:lnSpc>
                <a:spcPct val="80000"/>
              </a:lnSpc>
              <a:buFontTx/>
              <a:buNone/>
            </a:pPr>
            <a:r>
              <a:rPr lang="en-US" altLang="zh-CN" sz="1800" dirty="0" err="1">
                <a:latin typeface="+mn-lt"/>
                <a:ea typeface="宋体" pitchFamily="2" charset="-122"/>
              </a:rPr>
              <a:t>struct</a:t>
            </a:r>
            <a:r>
              <a:rPr lang="en-US" altLang="zh-CN" sz="1800" dirty="0">
                <a:latin typeface="+mn-lt"/>
                <a:ea typeface="宋体" pitchFamily="2" charset="-122"/>
              </a:rPr>
              <a:t>  date</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year;</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month;</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day;</a:t>
            </a:r>
          </a:p>
          <a:p>
            <a:pPr>
              <a:lnSpc>
                <a:spcPct val="80000"/>
              </a:lnSpc>
              <a:buFontTx/>
              <a:buNone/>
            </a:pPr>
            <a:r>
              <a:rPr lang="en-US" altLang="zh-CN" sz="1800" dirty="0">
                <a:latin typeface="+mn-lt"/>
                <a:ea typeface="宋体" pitchFamily="2" charset="-122"/>
              </a:rPr>
              <a:t>};</a:t>
            </a:r>
          </a:p>
          <a:p>
            <a:pPr>
              <a:lnSpc>
                <a:spcPct val="80000"/>
              </a:lnSpc>
              <a:buFontTx/>
              <a:buNone/>
            </a:pPr>
            <a:r>
              <a:rPr lang="en-US" altLang="zh-CN" sz="1800" dirty="0" err="1">
                <a:latin typeface="+mn-lt"/>
                <a:ea typeface="宋体" pitchFamily="2" charset="-122"/>
              </a:rPr>
              <a:t>struct</a:t>
            </a:r>
            <a:r>
              <a:rPr lang="en-US" altLang="zh-CN" sz="1800" dirty="0">
                <a:latin typeface="+mn-lt"/>
                <a:ea typeface="宋体" pitchFamily="2" charset="-122"/>
              </a:rPr>
              <a:t>  student</a:t>
            </a:r>
          </a:p>
          <a:p>
            <a:pPr>
              <a:lnSpc>
                <a:spcPct val="80000"/>
              </a:lnSpc>
              <a:buFontTx/>
              <a:buNone/>
            </a:pPr>
            <a:r>
              <a:rPr lang="en-US" altLang="zh-CN" sz="1800" dirty="0">
                <a:latin typeface="+mn-lt"/>
                <a:ea typeface="宋体" pitchFamily="2" charset="-122"/>
              </a:rPr>
              <a:t>{	char name[20];</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age;</a:t>
            </a:r>
          </a:p>
          <a:p>
            <a:pPr>
              <a:lnSpc>
                <a:spcPct val="80000"/>
              </a:lnSpc>
              <a:buFontTx/>
              <a:buNone/>
            </a:pPr>
            <a:r>
              <a:rPr lang="en-US" altLang="zh-CN" sz="1800" dirty="0">
                <a:latin typeface="+mn-lt"/>
                <a:ea typeface="宋体" pitchFamily="2" charset="-122"/>
              </a:rPr>
              <a:t>	char sex[3];</a:t>
            </a:r>
          </a:p>
          <a:p>
            <a:pPr>
              <a:lnSpc>
                <a:spcPct val="80000"/>
              </a:lnSpc>
              <a:buFontTx/>
              <a:buNone/>
            </a:pPr>
            <a:r>
              <a:rPr lang="en-US" altLang="zh-CN" sz="1800" dirty="0">
                <a:latin typeface="+mn-lt"/>
                <a:ea typeface="宋体" pitchFamily="2" charset="-122"/>
              </a:rPr>
              <a:t>	char </a:t>
            </a:r>
            <a:r>
              <a:rPr lang="en-US" altLang="zh-CN" sz="1800" dirty="0" err="1">
                <a:latin typeface="+mn-lt"/>
                <a:ea typeface="宋体" pitchFamily="2" charset="-122"/>
              </a:rPr>
              <a:t>xh</a:t>
            </a:r>
            <a:r>
              <a:rPr lang="en-US" altLang="zh-CN" sz="1800" dirty="0">
                <a:latin typeface="+mn-lt"/>
                <a:ea typeface="宋体" pitchFamily="2" charset="-122"/>
              </a:rPr>
              <a:t>[11];</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struct</a:t>
            </a:r>
            <a:r>
              <a:rPr lang="en-US" altLang="zh-CN" sz="1800" dirty="0">
                <a:latin typeface="+mn-lt"/>
                <a:ea typeface="宋体" pitchFamily="2" charset="-122"/>
              </a:rPr>
              <a:t> date birthday;</a:t>
            </a:r>
          </a:p>
          <a:p>
            <a:pPr>
              <a:lnSpc>
                <a:spcPct val="80000"/>
              </a:lnSpc>
              <a:buFontTx/>
              <a:buNone/>
            </a:pPr>
            <a:r>
              <a:rPr lang="en-US" altLang="zh-CN" sz="1800" dirty="0">
                <a:latin typeface="+mn-lt"/>
                <a:ea typeface="宋体" pitchFamily="2" charset="-122"/>
              </a:rPr>
              <a:t>	char nation[20];</a:t>
            </a:r>
          </a:p>
          <a:p>
            <a:pPr>
              <a:lnSpc>
                <a:spcPct val="80000"/>
              </a:lnSpc>
              <a:buFontTx/>
              <a:buNone/>
            </a:pPr>
            <a:r>
              <a:rPr lang="en-US" altLang="zh-CN" sz="1800" dirty="0">
                <a:latin typeface="+mn-lt"/>
                <a:ea typeface="宋体" pitchFamily="2" charset="-122"/>
              </a:rPr>
              <a:t>	char address[20];</a:t>
            </a:r>
          </a:p>
          <a:p>
            <a:pPr>
              <a:lnSpc>
                <a:spcPct val="80000"/>
              </a:lnSpc>
              <a:buFontTx/>
              <a:buNone/>
            </a:pPr>
            <a:r>
              <a:rPr lang="en-US" altLang="zh-CN" sz="1800" dirty="0">
                <a:latin typeface="+mn-lt"/>
                <a:ea typeface="宋体" pitchFamily="2" charset="-122"/>
              </a:rPr>
              <a:t>	char </a:t>
            </a:r>
            <a:r>
              <a:rPr lang="en-US" altLang="zh-CN" sz="1800" dirty="0" err="1">
                <a:latin typeface="+mn-lt"/>
                <a:ea typeface="宋体" pitchFamily="2" charset="-122"/>
              </a:rPr>
              <a:t>tel</a:t>
            </a:r>
            <a:r>
              <a:rPr lang="en-US" altLang="zh-CN" sz="1800" dirty="0">
                <a:latin typeface="+mn-lt"/>
                <a:ea typeface="宋体" pitchFamily="2" charset="-122"/>
              </a:rPr>
              <a:t>[20];</a:t>
            </a:r>
          </a:p>
          <a:p>
            <a:pPr>
              <a:lnSpc>
                <a:spcPct val="80000"/>
              </a:lnSpc>
              <a:buFontTx/>
              <a:buNone/>
            </a:pPr>
            <a:r>
              <a:rPr lang="en-US" altLang="zh-CN" sz="1800" dirty="0">
                <a:latin typeface="+mn-lt"/>
                <a:ea typeface="宋体" pitchFamily="2" charset="-122"/>
              </a:rPr>
              <a:t>};</a:t>
            </a:r>
          </a:p>
        </p:txBody>
      </p:sp>
    </p:spTree>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zh-CN" sz="3200" dirty="0"/>
              <a:t>【</a:t>
            </a:r>
            <a:r>
              <a:rPr lang="zh-CN" altLang="en-US" sz="3200" dirty="0"/>
              <a:t>例</a:t>
            </a:r>
            <a:r>
              <a:rPr lang="en-US" altLang="zh-CN" sz="3200" dirty="0"/>
              <a:t>9-2】</a:t>
            </a:r>
            <a:r>
              <a:rPr lang="zh-CN" altLang="en-US" sz="3200" dirty="0"/>
              <a:t>演示结构体数组的定义和</a:t>
            </a:r>
            <a:r>
              <a:rPr lang="zh-CN" altLang="en-US" sz="3200" dirty="0" smtClean="0"/>
              <a:t>应用</a:t>
            </a:r>
            <a:endParaRPr lang="zh-CN" altLang="en-US" sz="3200" dirty="0"/>
          </a:p>
        </p:txBody>
      </p:sp>
      <p:sp>
        <p:nvSpPr>
          <p:cNvPr id="25603" name="Rectangle 3"/>
          <p:cNvSpPr>
            <a:spLocks noGrp="1" noChangeArrowheads="1"/>
          </p:cNvSpPr>
          <p:nvPr>
            <p:ph sz="quarter" idx="1"/>
          </p:nvPr>
        </p:nvSpPr>
        <p:spPr>
          <a:xfrm>
            <a:off x="609600" y="1371600"/>
            <a:ext cx="7543800" cy="4179888"/>
          </a:xfrm>
        </p:spPr>
        <p:txBody>
          <a:bodyPr/>
          <a:lstStyle/>
          <a:p>
            <a:pPr>
              <a:lnSpc>
                <a:spcPct val="80000"/>
              </a:lnSpc>
              <a:buFontTx/>
              <a:buNone/>
            </a:pPr>
            <a:r>
              <a:rPr lang="en-US" altLang="zh-CN" sz="1800" dirty="0">
                <a:latin typeface="+mn-lt"/>
                <a:ea typeface="宋体" pitchFamily="2" charset="-122"/>
              </a:rPr>
              <a:t>main()</a:t>
            </a:r>
          </a:p>
          <a:p>
            <a:pPr>
              <a:lnSpc>
                <a:spcPct val="80000"/>
              </a:lnSpc>
              <a:buFontTx/>
              <a:buNone/>
            </a:pPr>
            <a:r>
              <a:rPr lang="en-US" altLang="zh-CN" sz="1800" dirty="0">
                <a:latin typeface="+mn-lt"/>
                <a:ea typeface="宋体" pitchFamily="2" charset="-122"/>
              </a:rPr>
              <a:t>{ </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struct</a:t>
            </a:r>
            <a:r>
              <a:rPr lang="en-US" altLang="zh-CN" sz="1800" dirty="0">
                <a:latin typeface="+mn-lt"/>
                <a:ea typeface="宋体" pitchFamily="2" charset="-122"/>
              </a:rPr>
              <a:t>  student stud[3]={</a:t>
            </a:r>
          </a:p>
          <a:p>
            <a:pPr>
              <a:lnSpc>
                <a:spcPct val="80000"/>
              </a:lnSpc>
              <a:buFontTx/>
              <a:buNone/>
            </a:pPr>
            <a:r>
              <a:rPr lang="en-US" altLang="zh-CN" sz="1800" dirty="0">
                <a:latin typeface="+mn-lt"/>
                <a:ea typeface="宋体" pitchFamily="2" charset="-122"/>
              </a:rPr>
              <a:t>	{"Wang YunPing",18,"M","2010010001",2010,3,3,</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Han","Bei</a:t>
            </a:r>
            <a:r>
              <a:rPr lang="en-US" altLang="zh-CN" sz="1800" dirty="0">
                <a:latin typeface="+mn-lt"/>
                <a:ea typeface="宋体" pitchFamily="2" charset="-122"/>
              </a:rPr>
              <a:t> Jing","13901000001"}, </a:t>
            </a:r>
          </a:p>
          <a:p>
            <a:pPr>
              <a:lnSpc>
                <a:spcPct val="80000"/>
              </a:lnSpc>
              <a:buFontTx/>
              <a:buNone/>
            </a:pPr>
            <a:r>
              <a:rPr lang="en-US" altLang="zh-CN" sz="1800" dirty="0">
                <a:latin typeface="+mn-lt"/>
                <a:ea typeface="宋体" pitchFamily="2" charset="-122"/>
              </a:rPr>
              <a:t>	{"Zhang Li",18,"M","2010010002",2011,4,4,"Han",</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Guang</a:t>
            </a:r>
            <a:r>
              <a:rPr lang="en-US" altLang="zh-CN" sz="1800" dirty="0">
                <a:latin typeface="+mn-lt"/>
                <a:ea typeface="宋体" pitchFamily="2" charset="-122"/>
              </a:rPr>
              <a:t> Zhou","13901000002"},</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Gu</a:t>
            </a:r>
            <a:r>
              <a:rPr lang="en-US" altLang="zh-CN" sz="1800" dirty="0">
                <a:latin typeface="+mn-lt"/>
                <a:ea typeface="宋体" pitchFamily="2" charset="-122"/>
              </a:rPr>
              <a:t> YuPing",18,"F","2010010003",2012,5,5,"Han",</a:t>
            </a:r>
          </a:p>
          <a:p>
            <a:pPr>
              <a:lnSpc>
                <a:spcPct val="80000"/>
              </a:lnSpc>
              <a:buFontTx/>
              <a:buNone/>
            </a:pPr>
            <a:r>
              <a:rPr lang="en-US" altLang="zh-CN" sz="1800" dirty="0">
                <a:latin typeface="+mn-lt"/>
                <a:ea typeface="宋体" pitchFamily="2" charset="-122"/>
              </a:rPr>
              <a:t>        "Shang Hai","13901000003"}};</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a:t>
            </a:r>
            <a:r>
              <a:rPr lang="en-US" altLang="zh-CN" sz="1800" dirty="0" err="1">
                <a:latin typeface="+mn-lt"/>
                <a:ea typeface="宋体" pitchFamily="2" charset="-122"/>
              </a:rPr>
              <a:t>i</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for(</a:t>
            </a:r>
            <a:r>
              <a:rPr lang="en-US" altLang="zh-CN" sz="1800" dirty="0" err="1">
                <a:latin typeface="+mn-lt"/>
                <a:ea typeface="宋体" pitchFamily="2" charset="-122"/>
              </a:rPr>
              <a:t>i</a:t>
            </a:r>
            <a:r>
              <a:rPr lang="en-US" altLang="zh-CN" sz="1800" dirty="0">
                <a:latin typeface="+mn-lt"/>
                <a:ea typeface="宋体" pitchFamily="2" charset="-122"/>
              </a:rPr>
              <a:t>=0;i&lt;3;i++)</a:t>
            </a:r>
          </a:p>
          <a:p>
            <a:pPr>
              <a:lnSpc>
                <a:spcPct val="80000"/>
              </a:lnSpc>
              <a:buFontTx/>
              <a:buNone/>
            </a:pPr>
            <a:r>
              <a:rPr lang="en-US" altLang="zh-CN" sz="1800" dirty="0">
                <a:latin typeface="+mn-lt"/>
                <a:ea typeface="宋体" pitchFamily="2" charset="-122"/>
              </a:rPr>
              <a:t>	{</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s,%d,%s,%s,",stud</a:t>
            </a:r>
            <a:r>
              <a:rPr lang="en-US" altLang="zh-CN" sz="1800" dirty="0">
                <a:latin typeface="+mn-lt"/>
                <a:ea typeface="宋体" pitchFamily="2" charset="-122"/>
              </a:rPr>
              <a:t>[</a:t>
            </a:r>
            <a:r>
              <a:rPr lang="en-US" altLang="zh-CN" sz="1800" dirty="0" err="1">
                <a:latin typeface="+mn-lt"/>
                <a:ea typeface="宋体" pitchFamily="2" charset="-122"/>
              </a:rPr>
              <a:t>i</a:t>
            </a:r>
            <a:r>
              <a:rPr lang="en-US" altLang="zh-CN" sz="1800" dirty="0">
                <a:latin typeface="+mn-lt"/>
                <a:ea typeface="宋体" pitchFamily="2" charset="-122"/>
              </a:rPr>
              <a:t>].</a:t>
            </a:r>
            <a:r>
              <a:rPr lang="en-US" altLang="zh-CN" sz="1800" dirty="0" err="1">
                <a:latin typeface="+mn-lt"/>
                <a:ea typeface="宋体" pitchFamily="2" charset="-122"/>
              </a:rPr>
              <a:t>name,stud</a:t>
            </a:r>
            <a:r>
              <a:rPr lang="en-US" altLang="zh-CN" sz="1800" dirty="0">
                <a:latin typeface="+mn-lt"/>
                <a:ea typeface="宋体" pitchFamily="2" charset="-122"/>
              </a:rPr>
              <a:t>[</a:t>
            </a:r>
            <a:r>
              <a:rPr lang="en-US" altLang="zh-CN" sz="1800" dirty="0" err="1">
                <a:latin typeface="+mn-lt"/>
                <a:ea typeface="宋体" pitchFamily="2" charset="-122"/>
              </a:rPr>
              <a:t>i</a:t>
            </a:r>
            <a:r>
              <a:rPr lang="en-US" altLang="zh-CN" sz="1800" dirty="0">
                <a:latin typeface="+mn-lt"/>
                <a:ea typeface="宋体" pitchFamily="2" charset="-122"/>
              </a:rPr>
              <a:t>].</a:t>
            </a:r>
            <a:r>
              <a:rPr lang="en-US" altLang="zh-CN" sz="1800" dirty="0" err="1">
                <a:latin typeface="+mn-lt"/>
                <a:ea typeface="宋体" pitchFamily="2" charset="-122"/>
              </a:rPr>
              <a:t>age,stud</a:t>
            </a:r>
            <a:r>
              <a:rPr lang="en-US" altLang="zh-CN" sz="1800" dirty="0">
                <a:latin typeface="+mn-lt"/>
                <a:ea typeface="宋体" pitchFamily="2" charset="-122"/>
              </a:rPr>
              <a:t>[</a:t>
            </a:r>
            <a:r>
              <a:rPr lang="en-US" altLang="zh-CN" sz="1800" dirty="0" err="1">
                <a:latin typeface="+mn-lt"/>
                <a:ea typeface="宋体" pitchFamily="2" charset="-122"/>
              </a:rPr>
              <a:t>i</a:t>
            </a:r>
            <a:r>
              <a:rPr lang="en-US" altLang="zh-CN" sz="1800" dirty="0">
                <a:latin typeface="+mn-lt"/>
                <a:ea typeface="宋体" pitchFamily="2" charset="-122"/>
              </a:rPr>
              <a:t>].</a:t>
            </a:r>
            <a:r>
              <a:rPr lang="en-US" altLang="zh-CN" sz="1800" dirty="0" err="1">
                <a:latin typeface="+mn-lt"/>
                <a:ea typeface="宋体" pitchFamily="2" charset="-122"/>
              </a:rPr>
              <a:t>sex,stud</a:t>
            </a:r>
            <a:r>
              <a:rPr lang="en-US" altLang="zh-CN" sz="1800" dirty="0">
                <a:latin typeface="+mn-lt"/>
                <a:ea typeface="宋体" pitchFamily="2" charset="-122"/>
              </a:rPr>
              <a:t>[</a:t>
            </a:r>
            <a:r>
              <a:rPr lang="en-US" altLang="zh-CN" sz="1800" dirty="0" err="1">
                <a:latin typeface="+mn-lt"/>
                <a:ea typeface="宋体" pitchFamily="2" charset="-122"/>
              </a:rPr>
              <a:t>i</a:t>
            </a:r>
            <a:r>
              <a:rPr lang="en-US" altLang="zh-CN" sz="1800" dirty="0">
                <a:latin typeface="+mn-lt"/>
                <a:ea typeface="宋体" pitchFamily="2" charset="-122"/>
              </a:rPr>
              <a:t>].</a:t>
            </a:r>
            <a:r>
              <a:rPr lang="en-US" altLang="zh-CN" sz="1800" dirty="0" err="1">
                <a:latin typeface="+mn-lt"/>
                <a:ea typeface="宋体" pitchFamily="2" charset="-122"/>
              </a:rPr>
              <a:t>xh</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d,%d,%d,",stud</a:t>
            </a:r>
            <a:r>
              <a:rPr lang="en-US" altLang="zh-CN" sz="1800" dirty="0">
                <a:latin typeface="+mn-lt"/>
                <a:ea typeface="宋体" pitchFamily="2" charset="-122"/>
              </a:rPr>
              <a:t>[</a:t>
            </a:r>
            <a:r>
              <a:rPr lang="en-US" altLang="zh-CN" sz="1800" dirty="0" err="1">
                <a:latin typeface="+mn-lt"/>
                <a:ea typeface="宋体" pitchFamily="2" charset="-122"/>
              </a:rPr>
              <a:t>i</a:t>
            </a:r>
            <a:r>
              <a:rPr lang="en-US" altLang="zh-CN" sz="1800" dirty="0">
                <a:latin typeface="+mn-lt"/>
                <a:ea typeface="宋体" pitchFamily="2" charset="-122"/>
              </a:rPr>
              <a:t>].</a:t>
            </a:r>
            <a:r>
              <a:rPr lang="en-US" altLang="zh-CN" sz="1800" dirty="0" err="1">
                <a:latin typeface="+mn-lt"/>
                <a:ea typeface="宋体" pitchFamily="2" charset="-122"/>
              </a:rPr>
              <a:t>birthday.year,stud</a:t>
            </a:r>
            <a:r>
              <a:rPr lang="en-US" altLang="zh-CN" sz="1800" dirty="0">
                <a:latin typeface="+mn-lt"/>
                <a:ea typeface="宋体" pitchFamily="2" charset="-122"/>
              </a:rPr>
              <a:t>[</a:t>
            </a:r>
            <a:r>
              <a:rPr lang="en-US" altLang="zh-CN" sz="1800" dirty="0" err="1">
                <a:latin typeface="+mn-lt"/>
                <a:ea typeface="宋体" pitchFamily="2" charset="-122"/>
              </a:rPr>
              <a:t>i</a:t>
            </a:r>
            <a:r>
              <a:rPr lang="en-US" altLang="zh-CN" sz="1800" dirty="0">
                <a:latin typeface="+mn-lt"/>
                <a:ea typeface="宋体" pitchFamily="2" charset="-122"/>
              </a:rPr>
              <a:t>].</a:t>
            </a:r>
            <a:r>
              <a:rPr lang="en-US" altLang="zh-CN" sz="1800" dirty="0" err="1">
                <a:latin typeface="+mn-lt"/>
                <a:ea typeface="宋体" pitchFamily="2" charset="-122"/>
              </a:rPr>
              <a:t>birthday.month</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stud[</a:t>
            </a:r>
            <a:r>
              <a:rPr lang="en-US" altLang="zh-CN" sz="1800" dirty="0" err="1">
                <a:latin typeface="+mn-lt"/>
                <a:ea typeface="宋体" pitchFamily="2" charset="-122"/>
              </a:rPr>
              <a:t>i</a:t>
            </a:r>
            <a:r>
              <a:rPr lang="en-US" altLang="zh-CN" sz="1800" dirty="0">
                <a:latin typeface="+mn-lt"/>
                <a:ea typeface="宋体" pitchFamily="2" charset="-122"/>
              </a:rPr>
              <a:t>].</a:t>
            </a:r>
            <a:r>
              <a:rPr lang="en-US" altLang="zh-CN" sz="1800" dirty="0" err="1">
                <a:latin typeface="+mn-lt"/>
                <a:ea typeface="宋体" pitchFamily="2" charset="-122"/>
              </a:rPr>
              <a:t>birthday.day</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s,%s,%s</a:t>
            </a:r>
            <a:r>
              <a:rPr lang="en-US" altLang="zh-CN" sz="1800" dirty="0">
                <a:latin typeface="+mn-lt"/>
                <a:ea typeface="宋体" pitchFamily="2" charset="-122"/>
              </a:rPr>
              <a:t>\</a:t>
            </a:r>
            <a:r>
              <a:rPr lang="en-US" altLang="zh-CN" sz="1800" dirty="0" err="1">
                <a:latin typeface="+mn-lt"/>
                <a:ea typeface="宋体" pitchFamily="2" charset="-122"/>
              </a:rPr>
              <a:t>n",stud</a:t>
            </a:r>
            <a:r>
              <a:rPr lang="en-US" altLang="zh-CN" sz="1800" dirty="0">
                <a:latin typeface="+mn-lt"/>
                <a:ea typeface="宋体" pitchFamily="2" charset="-122"/>
              </a:rPr>
              <a:t>[</a:t>
            </a:r>
            <a:r>
              <a:rPr lang="en-US" altLang="zh-CN" sz="1800" dirty="0" err="1">
                <a:latin typeface="+mn-lt"/>
                <a:ea typeface="宋体" pitchFamily="2" charset="-122"/>
              </a:rPr>
              <a:t>i</a:t>
            </a:r>
            <a:r>
              <a:rPr lang="en-US" altLang="zh-CN" sz="1800" dirty="0">
                <a:latin typeface="+mn-lt"/>
                <a:ea typeface="宋体" pitchFamily="2" charset="-122"/>
              </a:rPr>
              <a:t>].</a:t>
            </a:r>
            <a:r>
              <a:rPr lang="en-US" altLang="zh-CN" sz="1800" dirty="0" err="1">
                <a:latin typeface="+mn-lt"/>
                <a:ea typeface="宋体" pitchFamily="2" charset="-122"/>
              </a:rPr>
              <a:t>nation,stud</a:t>
            </a:r>
            <a:r>
              <a:rPr lang="en-US" altLang="zh-CN" sz="1800" dirty="0">
                <a:latin typeface="+mn-lt"/>
                <a:ea typeface="宋体" pitchFamily="2" charset="-122"/>
              </a:rPr>
              <a:t>[</a:t>
            </a:r>
            <a:r>
              <a:rPr lang="en-US" altLang="zh-CN" sz="1800" dirty="0" err="1">
                <a:latin typeface="+mn-lt"/>
                <a:ea typeface="宋体" pitchFamily="2" charset="-122"/>
              </a:rPr>
              <a:t>i</a:t>
            </a:r>
            <a:r>
              <a:rPr lang="en-US" altLang="zh-CN" sz="1800" dirty="0">
                <a:latin typeface="+mn-lt"/>
                <a:ea typeface="宋体" pitchFamily="2" charset="-122"/>
              </a:rPr>
              <a:t>].</a:t>
            </a:r>
            <a:r>
              <a:rPr lang="en-US" altLang="zh-CN" sz="1800" dirty="0" err="1">
                <a:latin typeface="+mn-lt"/>
                <a:ea typeface="宋体" pitchFamily="2" charset="-122"/>
              </a:rPr>
              <a:t>address,stud</a:t>
            </a:r>
            <a:r>
              <a:rPr lang="en-US" altLang="zh-CN" sz="1800" dirty="0">
                <a:latin typeface="+mn-lt"/>
                <a:ea typeface="宋体" pitchFamily="2" charset="-122"/>
              </a:rPr>
              <a:t>[</a:t>
            </a:r>
            <a:r>
              <a:rPr lang="en-US" altLang="zh-CN" sz="1800" dirty="0" err="1">
                <a:latin typeface="+mn-lt"/>
                <a:ea typeface="宋体" pitchFamily="2" charset="-122"/>
              </a:rPr>
              <a:t>i</a:t>
            </a:r>
            <a:r>
              <a:rPr lang="en-US" altLang="zh-CN" sz="1800" dirty="0">
                <a:latin typeface="+mn-lt"/>
                <a:ea typeface="宋体" pitchFamily="2" charset="-122"/>
              </a:rPr>
              <a:t>].</a:t>
            </a:r>
            <a:r>
              <a:rPr lang="en-US" altLang="zh-CN" sz="1800" dirty="0" err="1">
                <a:latin typeface="+mn-lt"/>
                <a:ea typeface="宋体" pitchFamily="2" charset="-122"/>
              </a:rPr>
              <a:t>tel</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p>
          <a:p>
            <a:pPr>
              <a:lnSpc>
                <a:spcPct val="80000"/>
              </a:lnSpc>
              <a:buFontTx/>
              <a:buNone/>
            </a:pPr>
            <a:r>
              <a:rPr lang="en-US" altLang="zh-CN" sz="1800" dirty="0">
                <a:latin typeface="+mn-lt"/>
                <a:ea typeface="宋体" pitchFamily="2" charset="-122"/>
              </a:rPr>
              <a:t>} </a:t>
            </a:r>
          </a:p>
        </p:txBody>
      </p:sp>
      <p:pic>
        <p:nvPicPr>
          <p:cNvPr id="25610" name="Picture 10"/>
          <p:cNvPicPr>
            <a:picLocks noChangeAspect="1" noChangeArrowheads="1"/>
          </p:cNvPicPr>
          <p:nvPr/>
        </p:nvPicPr>
        <p:blipFill>
          <a:blip r:embed="rId2" cstate="print"/>
          <a:srcRect/>
          <a:stretch>
            <a:fillRect/>
          </a:stretch>
        </p:blipFill>
        <p:spPr bwMode="auto">
          <a:xfrm>
            <a:off x="3581400" y="5791200"/>
            <a:ext cx="4800600" cy="454025"/>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zh-CN" sz="3200" dirty="0"/>
              <a:t>【</a:t>
            </a:r>
            <a:r>
              <a:rPr lang="zh-CN" altLang="en-US" sz="3200" dirty="0"/>
              <a:t>例</a:t>
            </a:r>
            <a:r>
              <a:rPr lang="en-US" altLang="zh-CN" sz="3200" dirty="0"/>
              <a:t>9-2】</a:t>
            </a:r>
            <a:r>
              <a:rPr lang="zh-CN" altLang="en-US" sz="3200" dirty="0"/>
              <a:t>用键盘输入数据，程序修改为</a:t>
            </a:r>
          </a:p>
        </p:txBody>
      </p:sp>
      <p:sp>
        <p:nvSpPr>
          <p:cNvPr id="26627" name="Rectangle 3"/>
          <p:cNvSpPr>
            <a:spLocks noGrp="1" noChangeArrowheads="1"/>
          </p:cNvSpPr>
          <p:nvPr>
            <p:ph sz="quarter" idx="1"/>
          </p:nvPr>
        </p:nvSpPr>
        <p:spPr>
          <a:xfrm>
            <a:off x="381000" y="1600200"/>
            <a:ext cx="7743825" cy="4800600"/>
          </a:xfrm>
        </p:spPr>
        <p:txBody>
          <a:bodyPr/>
          <a:lstStyle/>
          <a:p>
            <a:pPr>
              <a:lnSpc>
                <a:spcPct val="80000"/>
              </a:lnSpc>
              <a:buFontTx/>
              <a:buNone/>
            </a:pPr>
            <a:r>
              <a:rPr lang="en-US" altLang="zh-CN" sz="1800" dirty="0">
                <a:latin typeface="+mn-lt"/>
                <a:ea typeface="宋体" pitchFamily="2" charset="-122"/>
              </a:rPr>
              <a:t>	……</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struct</a:t>
            </a:r>
            <a:r>
              <a:rPr lang="en-US" altLang="zh-CN" sz="1800" dirty="0">
                <a:latin typeface="+mn-lt"/>
                <a:ea typeface="宋体" pitchFamily="2" charset="-122"/>
              </a:rPr>
              <a:t>  student stud[3];</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a:t>
            </a:r>
            <a:r>
              <a:rPr lang="en-US" altLang="zh-CN" sz="1800" dirty="0" err="1">
                <a:latin typeface="+mn-lt"/>
                <a:ea typeface="宋体" pitchFamily="2" charset="-122"/>
              </a:rPr>
              <a:t>i</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for(</a:t>
            </a:r>
            <a:r>
              <a:rPr lang="en-US" altLang="zh-CN" sz="1800" dirty="0" err="1">
                <a:latin typeface="+mn-lt"/>
                <a:ea typeface="宋体" pitchFamily="2" charset="-122"/>
              </a:rPr>
              <a:t>i</a:t>
            </a:r>
            <a:r>
              <a:rPr lang="en-US" altLang="zh-CN" sz="1800" dirty="0">
                <a:latin typeface="+mn-lt"/>
                <a:ea typeface="宋体" pitchFamily="2" charset="-122"/>
              </a:rPr>
              <a:t>=0;i&lt;3;i++)</a:t>
            </a:r>
          </a:p>
          <a:p>
            <a:pPr>
              <a:lnSpc>
                <a:spcPct val="80000"/>
              </a:lnSpc>
              <a:buFontTx/>
              <a:buNone/>
            </a:pPr>
            <a:r>
              <a:rPr lang="en-US" altLang="zh-CN" sz="1800" dirty="0">
                <a:latin typeface="+mn-lt"/>
                <a:ea typeface="宋体" pitchFamily="2" charset="-122"/>
              </a:rPr>
              <a:t>	{	</a:t>
            </a:r>
            <a:r>
              <a:rPr lang="en-US" altLang="zh-CN" sz="1800" dirty="0" err="1">
                <a:latin typeface="+mn-lt"/>
                <a:ea typeface="宋体" pitchFamily="2" charset="-122"/>
              </a:rPr>
              <a:t>printf</a:t>
            </a:r>
            <a:r>
              <a:rPr lang="en-US" altLang="zh-CN" sz="1800" dirty="0">
                <a:latin typeface="+mn-lt"/>
                <a:ea typeface="宋体" pitchFamily="2" charset="-122"/>
              </a:rPr>
              <a:t>("Input No:%d\n",i+1);</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("Name:");gets(stud[</a:t>
            </a:r>
            <a:r>
              <a:rPr lang="en-US" altLang="zh-CN" sz="1800" dirty="0" err="1">
                <a:latin typeface="+mn-lt"/>
                <a:ea typeface="宋体" pitchFamily="2" charset="-122"/>
              </a:rPr>
              <a:t>i</a:t>
            </a:r>
            <a:r>
              <a:rPr lang="en-US" altLang="zh-CN" sz="1800" dirty="0">
                <a:latin typeface="+mn-lt"/>
                <a:ea typeface="宋体" pitchFamily="2" charset="-122"/>
              </a:rPr>
              <a:t>].name);</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("Age:");</a:t>
            </a:r>
            <a:r>
              <a:rPr lang="en-US" altLang="zh-CN" sz="1800" dirty="0" err="1">
                <a:latin typeface="+mn-lt"/>
                <a:ea typeface="宋体" pitchFamily="2" charset="-122"/>
              </a:rPr>
              <a:t>scanf</a:t>
            </a:r>
            <a:r>
              <a:rPr lang="en-US" altLang="zh-CN" sz="1800" dirty="0">
                <a:latin typeface="+mn-lt"/>
                <a:ea typeface="宋体" pitchFamily="2" charset="-122"/>
              </a:rPr>
              <a:t>("%</a:t>
            </a:r>
            <a:r>
              <a:rPr lang="en-US" altLang="zh-CN" sz="1800" dirty="0" err="1">
                <a:latin typeface="+mn-lt"/>
                <a:ea typeface="宋体" pitchFamily="2" charset="-122"/>
              </a:rPr>
              <a:t>d",&amp;stud</a:t>
            </a:r>
            <a:r>
              <a:rPr lang="en-US" altLang="zh-CN" sz="1800" dirty="0">
                <a:latin typeface="+mn-lt"/>
                <a:ea typeface="宋体" pitchFamily="2" charset="-122"/>
              </a:rPr>
              <a:t>[</a:t>
            </a:r>
            <a:r>
              <a:rPr lang="en-US" altLang="zh-CN" sz="1800" dirty="0" err="1">
                <a:latin typeface="+mn-lt"/>
                <a:ea typeface="宋体" pitchFamily="2" charset="-122"/>
              </a:rPr>
              <a:t>i</a:t>
            </a:r>
            <a:r>
              <a:rPr lang="en-US" altLang="zh-CN" sz="1800" dirty="0">
                <a:latin typeface="+mn-lt"/>
                <a:ea typeface="宋体" pitchFamily="2" charset="-122"/>
              </a:rPr>
              <a:t>].age);	</a:t>
            </a:r>
            <a:r>
              <a:rPr lang="en-US" altLang="zh-CN" sz="1800" dirty="0" err="1">
                <a:solidFill>
                  <a:srgbClr val="FF0000"/>
                </a:solidFill>
                <a:latin typeface="+mn-lt"/>
                <a:ea typeface="宋体" pitchFamily="2" charset="-122"/>
              </a:rPr>
              <a:t>getchar</a:t>
            </a:r>
            <a:r>
              <a:rPr lang="en-US" altLang="zh-CN" sz="1800" dirty="0">
                <a:solidFill>
                  <a:srgbClr val="FF0000"/>
                </a:solidFill>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("Sex:");gets(stud[</a:t>
            </a:r>
            <a:r>
              <a:rPr lang="en-US" altLang="zh-CN" sz="1800" dirty="0" err="1">
                <a:latin typeface="+mn-lt"/>
                <a:ea typeface="宋体" pitchFamily="2" charset="-122"/>
              </a:rPr>
              <a:t>i</a:t>
            </a:r>
            <a:r>
              <a:rPr lang="en-US" altLang="zh-CN" sz="1800" dirty="0">
                <a:latin typeface="+mn-lt"/>
                <a:ea typeface="宋体" pitchFamily="2" charset="-122"/>
              </a:rPr>
              <a:t>].sex);</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("XH:");gets(stud[</a:t>
            </a:r>
            <a:r>
              <a:rPr lang="en-US" altLang="zh-CN" sz="1800" dirty="0" err="1">
                <a:latin typeface="+mn-lt"/>
                <a:ea typeface="宋体" pitchFamily="2" charset="-122"/>
              </a:rPr>
              <a:t>i</a:t>
            </a:r>
            <a:r>
              <a:rPr lang="en-US" altLang="zh-CN" sz="1800" dirty="0">
                <a:latin typeface="+mn-lt"/>
                <a:ea typeface="宋体" pitchFamily="2" charset="-122"/>
              </a:rPr>
              <a:t>].</a:t>
            </a:r>
            <a:r>
              <a:rPr lang="en-US" altLang="zh-CN" sz="1800" dirty="0" err="1">
                <a:latin typeface="+mn-lt"/>
                <a:ea typeface="宋体" pitchFamily="2" charset="-122"/>
              </a:rPr>
              <a:t>xh</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Birthdat</a:t>
            </a:r>
            <a:r>
              <a:rPr lang="en-US" altLang="zh-CN" sz="1800" dirty="0">
                <a:latin typeface="+mn-lt"/>
                <a:ea typeface="宋体" pitchFamily="2" charset="-122"/>
              </a:rPr>
              <a:t>(YY,MM,DD):");</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scanf</a:t>
            </a:r>
            <a:r>
              <a:rPr lang="en-US" altLang="zh-CN" sz="1800" dirty="0">
                <a:latin typeface="+mn-lt"/>
                <a:ea typeface="宋体" pitchFamily="2" charset="-122"/>
              </a:rPr>
              <a:t>("%</a:t>
            </a:r>
            <a:r>
              <a:rPr lang="en-US" altLang="zh-CN" sz="1800" dirty="0" err="1">
                <a:latin typeface="+mn-lt"/>
                <a:ea typeface="宋体" pitchFamily="2" charset="-122"/>
              </a:rPr>
              <a:t>d,%d,%d",&amp;stud</a:t>
            </a:r>
            <a:r>
              <a:rPr lang="en-US" altLang="zh-CN" sz="1800" dirty="0">
                <a:latin typeface="+mn-lt"/>
                <a:ea typeface="宋体" pitchFamily="2" charset="-122"/>
              </a:rPr>
              <a:t>[</a:t>
            </a:r>
            <a:r>
              <a:rPr lang="en-US" altLang="zh-CN" sz="1800" dirty="0" err="1">
                <a:latin typeface="+mn-lt"/>
                <a:ea typeface="宋体" pitchFamily="2" charset="-122"/>
              </a:rPr>
              <a:t>i</a:t>
            </a:r>
            <a:r>
              <a:rPr lang="en-US" altLang="zh-CN" sz="1800" dirty="0">
                <a:latin typeface="+mn-lt"/>
                <a:ea typeface="宋体" pitchFamily="2" charset="-122"/>
              </a:rPr>
              <a:t>].</a:t>
            </a:r>
            <a:r>
              <a:rPr lang="en-US" altLang="zh-CN" sz="1800" dirty="0" err="1">
                <a:latin typeface="+mn-lt"/>
                <a:ea typeface="宋体" pitchFamily="2" charset="-122"/>
              </a:rPr>
              <a:t>birthday.year,&amp;stud</a:t>
            </a:r>
            <a:r>
              <a:rPr lang="en-US" altLang="zh-CN" sz="1800" dirty="0">
                <a:latin typeface="+mn-lt"/>
                <a:ea typeface="宋体" pitchFamily="2" charset="-122"/>
              </a:rPr>
              <a:t>[</a:t>
            </a:r>
            <a:r>
              <a:rPr lang="en-US" altLang="zh-CN" sz="1800" dirty="0" err="1">
                <a:latin typeface="+mn-lt"/>
                <a:ea typeface="宋体" pitchFamily="2" charset="-122"/>
              </a:rPr>
              <a:t>i</a:t>
            </a:r>
            <a:r>
              <a:rPr lang="en-US" altLang="zh-CN" sz="1800" dirty="0">
                <a:latin typeface="+mn-lt"/>
                <a:ea typeface="宋体" pitchFamily="2" charset="-122"/>
              </a:rPr>
              <a:t>].birthday.</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month,&amp;stud</a:t>
            </a:r>
            <a:r>
              <a:rPr lang="en-US" altLang="zh-CN" sz="1800" dirty="0">
                <a:latin typeface="+mn-lt"/>
                <a:ea typeface="宋体" pitchFamily="2" charset="-122"/>
              </a:rPr>
              <a:t>[</a:t>
            </a:r>
            <a:r>
              <a:rPr lang="en-US" altLang="zh-CN" sz="1800" dirty="0" err="1">
                <a:latin typeface="+mn-lt"/>
                <a:ea typeface="宋体" pitchFamily="2" charset="-122"/>
              </a:rPr>
              <a:t>i</a:t>
            </a:r>
            <a:r>
              <a:rPr lang="en-US" altLang="zh-CN" sz="1800" dirty="0">
                <a:latin typeface="+mn-lt"/>
                <a:ea typeface="宋体" pitchFamily="2" charset="-122"/>
              </a:rPr>
              <a:t>].</a:t>
            </a:r>
            <a:r>
              <a:rPr lang="en-US" altLang="zh-CN" sz="1800" dirty="0" err="1">
                <a:latin typeface="+mn-lt"/>
                <a:ea typeface="宋体" pitchFamily="2" charset="-122"/>
              </a:rPr>
              <a:t>birthday.day</a:t>
            </a:r>
            <a:r>
              <a:rPr lang="en-US" altLang="zh-CN" sz="1800" dirty="0">
                <a:latin typeface="+mn-lt"/>
                <a:ea typeface="宋体" pitchFamily="2" charset="-122"/>
              </a:rPr>
              <a:t>);	</a:t>
            </a:r>
            <a:r>
              <a:rPr lang="en-US" altLang="zh-CN" sz="1800" dirty="0">
                <a:solidFill>
                  <a:srgbClr val="FF0000"/>
                </a:solidFill>
                <a:latin typeface="+mn-lt"/>
                <a:ea typeface="宋体" pitchFamily="2" charset="-122"/>
              </a:rPr>
              <a:t>	</a:t>
            </a:r>
            <a:r>
              <a:rPr lang="en-US" altLang="zh-CN" sz="1800" dirty="0" err="1">
                <a:solidFill>
                  <a:srgbClr val="FF0000"/>
                </a:solidFill>
                <a:latin typeface="+mn-lt"/>
                <a:ea typeface="宋体" pitchFamily="2" charset="-122"/>
              </a:rPr>
              <a:t>getchar</a:t>
            </a:r>
            <a:r>
              <a:rPr lang="en-US" altLang="zh-CN" sz="1800" dirty="0">
                <a:solidFill>
                  <a:srgbClr val="FF0000"/>
                </a:solidFill>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("Nation:");gets(stud[</a:t>
            </a:r>
            <a:r>
              <a:rPr lang="en-US" altLang="zh-CN" sz="1800" dirty="0" err="1">
                <a:latin typeface="+mn-lt"/>
                <a:ea typeface="宋体" pitchFamily="2" charset="-122"/>
              </a:rPr>
              <a:t>i</a:t>
            </a:r>
            <a:r>
              <a:rPr lang="en-US" altLang="zh-CN" sz="1800" dirty="0">
                <a:latin typeface="+mn-lt"/>
                <a:ea typeface="宋体" pitchFamily="2" charset="-122"/>
              </a:rPr>
              <a:t>].nation);</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("Address:");gets(stud[</a:t>
            </a:r>
            <a:r>
              <a:rPr lang="en-US" altLang="zh-CN" sz="1800" dirty="0" err="1">
                <a:latin typeface="+mn-lt"/>
                <a:ea typeface="宋体" pitchFamily="2" charset="-122"/>
              </a:rPr>
              <a:t>i</a:t>
            </a:r>
            <a:r>
              <a:rPr lang="en-US" altLang="zh-CN" sz="1800" dirty="0">
                <a:latin typeface="+mn-lt"/>
                <a:ea typeface="宋体" pitchFamily="2" charset="-122"/>
              </a:rPr>
              <a:t>].address);</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("Tel:");gets(stud[</a:t>
            </a:r>
            <a:r>
              <a:rPr lang="en-US" altLang="zh-CN" sz="1800" dirty="0" err="1">
                <a:latin typeface="+mn-lt"/>
                <a:ea typeface="宋体" pitchFamily="2" charset="-122"/>
              </a:rPr>
              <a:t>i</a:t>
            </a:r>
            <a:r>
              <a:rPr lang="en-US" altLang="zh-CN" sz="1800" dirty="0">
                <a:latin typeface="+mn-lt"/>
                <a:ea typeface="宋体" pitchFamily="2" charset="-122"/>
              </a:rPr>
              <a:t>].</a:t>
            </a:r>
            <a:r>
              <a:rPr lang="en-US" altLang="zh-CN" sz="1800" dirty="0" err="1">
                <a:latin typeface="+mn-lt"/>
                <a:ea typeface="宋体" pitchFamily="2" charset="-122"/>
              </a:rPr>
              <a:t>tel</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 </a:t>
            </a:r>
          </a:p>
          <a:p>
            <a:pPr>
              <a:lnSpc>
                <a:spcPct val="80000"/>
              </a:lnSpc>
              <a:buFontTx/>
              <a:buNone/>
            </a:pPr>
            <a:r>
              <a:rPr lang="en-US" altLang="zh-CN" sz="1800" dirty="0">
                <a:latin typeface="+mn-lt"/>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zh-CN" sz="3200" dirty="0"/>
              <a:t>【</a:t>
            </a:r>
            <a:r>
              <a:rPr lang="zh-CN" altLang="en-US" sz="3200" dirty="0"/>
              <a:t>例</a:t>
            </a:r>
            <a:r>
              <a:rPr lang="en-US" altLang="zh-CN" sz="3200" dirty="0"/>
              <a:t>9-2】</a:t>
            </a:r>
            <a:r>
              <a:rPr lang="zh-CN" altLang="en-US" sz="3200" dirty="0"/>
              <a:t>用键盘输入数据，运行结果</a:t>
            </a:r>
          </a:p>
        </p:txBody>
      </p:sp>
      <p:pic>
        <p:nvPicPr>
          <p:cNvPr id="27657" name="Picture 9"/>
          <p:cNvPicPr>
            <a:picLocks noChangeAspect="1" noChangeArrowheads="1"/>
          </p:cNvPicPr>
          <p:nvPr/>
        </p:nvPicPr>
        <p:blipFill>
          <a:blip r:embed="rId2" cstate="print"/>
          <a:srcRect/>
          <a:stretch>
            <a:fillRect/>
          </a:stretch>
        </p:blipFill>
        <p:spPr bwMode="auto">
          <a:xfrm>
            <a:off x="2057400" y="1600200"/>
            <a:ext cx="4343400" cy="4137025"/>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zh-CN"/>
              <a:t>9.1.5  </a:t>
            </a:r>
            <a:r>
              <a:rPr lang="zh-CN" altLang="en-US"/>
              <a:t>结构体指针 </a:t>
            </a:r>
          </a:p>
        </p:txBody>
      </p:sp>
      <p:sp>
        <p:nvSpPr>
          <p:cNvPr id="29701" name="Rectangle 5"/>
          <p:cNvSpPr>
            <a:spLocks noGrp="1" noChangeArrowheads="1"/>
          </p:cNvSpPr>
          <p:nvPr>
            <p:ph sz="quarter" idx="1"/>
          </p:nvPr>
        </p:nvSpPr>
        <p:spPr>
          <a:xfrm>
            <a:off x="381000" y="1600200"/>
            <a:ext cx="8218488" cy="4343400"/>
          </a:xfrm>
          <a:noFill/>
          <a:ln/>
        </p:spPr>
        <p:txBody>
          <a:bodyPr/>
          <a:lstStyle/>
          <a:p>
            <a:r>
              <a:rPr lang="zh-CN" altLang="en-US" sz="2000">
                <a:ea typeface="宋体" pitchFamily="2" charset="-122"/>
              </a:rPr>
              <a:t>可以定义结构体类型的指针变量来访问结构体变量或结构体数组。例如： </a:t>
            </a:r>
          </a:p>
          <a:p>
            <a:pPr lvl="3">
              <a:buFontTx/>
              <a:buNone/>
            </a:pPr>
            <a:r>
              <a:rPr lang="en-US" altLang="zh-CN" sz="2000">
                <a:ea typeface="宋体" pitchFamily="2" charset="-122"/>
              </a:rPr>
              <a:t>struct  student</a:t>
            </a:r>
          </a:p>
          <a:p>
            <a:pPr lvl="3">
              <a:buFontTx/>
              <a:buNone/>
            </a:pPr>
            <a:r>
              <a:rPr lang="en-US" altLang="zh-CN" sz="2000">
                <a:ea typeface="宋体" pitchFamily="2" charset="-122"/>
              </a:rPr>
              <a:t>{	char name[20];</a:t>
            </a:r>
          </a:p>
          <a:p>
            <a:pPr lvl="3">
              <a:buFontTx/>
              <a:buNone/>
            </a:pPr>
            <a:r>
              <a:rPr lang="en-US" altLang="zh-CN" sz="2000">
                <a:ea typeface="宋体" pitchFamily="2" charset="-122"/>
              </a:rPr>
              <a:t>	int age;</a:t>
            </a:r>
          </a:p>
          <a:p>
            <a:pPr lvl="3">
              <a:buFontTx/>
              <a:buNone/>
            </a:pPr>
            <a:r>
              <a:rPr lang="en-US" altLang="zh-CN" sz="2000">
                <a:ea typeface="宋体" pitchFamily="2" charset="-122"/>
              </a:rPr>
              <a:t>	char sex[3];</a:t>
            </a:r>
          </a:p>
          <a:p>
            <a:pPr lvl="3">
              <a:buFontTx/>
              <a:buNone/>
            </a:pPr>
            <a:r>
              <a:rPr lang="en-US" altLang="zh-CN" sz="2000">
                <a:ea typeface="宋体" pitchFamily="2" charset="-122"/>
              </a:rPr>
              <a:t>	char xh[11];</a:t>
            </a:r>
          </a:p>
          <a:p>
            <a:pPr lvl="3">
              <a:buFontTx/>
              <a:buNone/>
            </a:pPr>
            <a:r>
              <a:rPr lang="en-US" altLang="zh-CN" sz="2000">
                <a:ea typeface="宋体" pitchFamily="2" charset="-122"/>
              </a:rPr>
              <a:t>	struct date birthday;</a:t>
            </a:r>
          </a:p>
          <a:p>
            <a:pPr lvl="3">
              <a:buFontTx/>
              <a:buNone/>
            </a:pPr>
            <a:r>
              <a:rPr lang="en-US" altLang="zh-CN" sz="2000">
                <a:ea typeface="宋体" pitchFamily="2" charset="-122"/>
              </a:rPr>
              <a:t>	char nation[20];</a:t>
            </a:r>
          </a:p>
          <a:p>
            <a:pPr lvl="3">
              <a:buFontTx/>
              <a:buNone/>
            </a:pPr>
            <a:r>
              <a:rPr lang="en-US" altLang="zh-CN" sz="2000">
                <a:ea typeface="宋体" pitchFamily="2" charset="-122"/>
              </a:rPr>
              <a:t>	char address[20];</a:t>
            </a:r>
          </a:p>
          <a:p>
            <a:pPr lvl="3">
              <a:buFontTx/>
              <a:buNone/>
            </a:pPr>
            <a:r>
              <a:rPr lang="en-US" altLang="zh-CN" sz="2000">
                <a:ea typeface="宋体" pitchFamily="2" charset="-122"/>
              </a:rPr>
              <a:t>	char tel[20];</a:t>
            </a:r>
          </a:p>
          <a:p>
            <a:pPr lvl="3">
              <a:buFontTx/>
              <a:buNone/>
            </a:pPr>
            <a:r>
              <a:rPr lang="en-US" altLang="zh-CN" sz="2000">
                <a:ea typeface="宋体" pitchFamily="2" charset="-122"/>
              </a:rPr>
              <a:t>}wang</a:t>
            </a:r>
            <a:r>
              <a:rPr lang="en-US" altLang="zh-CN" sz="2000">
                <a:solidFill>
                  <a:srgbClr val="FF0000"/>
                </a:solidFill>
                <a:ea typeface="宋体" pitchFamily="2" charset="-122"/>
              </a:rPr>
              <a:t>,*p=&amp;wang;</a:t>
            </a:r>
          </a:p>
          <a:p>
            <a:endParaRPr lang="en-US" altLang="zh-CN" sz="2000">
              <a:ea typeface="宋体" pitchFamily="2" charset="-122"/>
            </a:endParaRPr>
          </a:p>
        </p:txBody>
      </p:sp>
      <p:sp>
        <p:nvSpPr>
          <p:cNvPr id="29705" name="AutoShape 9"/>
          <p:cNvSpPr>
            <a:spLocks noChangeArrowheads="1"/>
          </p:cNvSpPr>
          <p:nvPr/>
        </p:nvSpPr>
        <p:spPr bwMode="auto">
          <a:xfrm>
            <a:off x="5410200" y="2971800"/>
            <a:ext cx="3352800" cy="2209800"/>
          </a:xfrm>
          <a:prstGeom prst="wedgeRoundRectCallout">
            <a:avLst>
              <a:gd name="adj1" fmla="val -93088"/>
              <a:gd name="adj2" fmla="val 69972"/>
              <a:gd name="adj3" fmla="val 16667"/>
            </a:avLst>
          </a:prstGeom>
          <a:solidFill>
            <a:srgbClr val="FFFFCC"/>
          </a:solidFill>
          <a:ln w="9525">
            <a:solidFill>
              <a:schemeClr val="tx1"/>
            </a:solidFill>
            <a:miter lim="800000"/>
            <a:headEnd/>
            <a:tailEnd/>
          </a:ln>
          <a:effectLst/>
        </p:spPr>
        <p:txBody>
          <a:bodyPr/>
          <a:lstStyle/>
          <a:p>
            <a:r>
              <a:rPr lang="en-US" altLang="zh-CN" b="1">
                <a:solidFill>
                  <a:srgbClr val="5F5F5F"/>
                </a:solidFill>
              </a:rPr>
              <a:t>p</a:t>
            </a:r>
            <a:r>
              <a:rPr lang="zh-CN" altLang="en-US" b="1">
                <a:solidFill>
                  <a:srgbClr val="5F5F5F"/>
                </a:solidFill>
              </a:rPr>
              <a:t>是指向结构体变量</a:t>
            </a:r>
            <a:r>
              <a:rPr lang="en-US" altLang="zh-CN" b="1">
                <a:solidFill>
                  <a:srgbClr val="5F5F5F"/>
                </a:solidFill>
              </a:rPr>
              <a:t>wang</a:t>
            </a:r>
            <a:r>
              <a:rPr lang="zh-CN" altLang="en-US" b="1">
                <a:solidFill>
                  <a:srgbClr val="5F5F5F"/>
                </a:solidFill>
              </a:rPr>
              <a:t>的指针变量，准确地说是指向该变量对应的结构体数据区域的首地址。</a:t>
            </a:r>
          </a:p>
        </p:txBody>
      </p:sp>
    </p:spTree>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zh-CN"/>
              <a:t>9.1.5  </a:t>
            </a:r>
            <a:r>
              <a:rPr lang="zh-CN" altLang="en-US"/>
              <a:t>结构体指针</a:t>
            </a:r>
          </a:p>
        </p:txBody>
      </p:sp>
      <p:sp>
        <p:nvSpPr>
          <p:cNvPr id="32772" name="Rectangle 4"/>
          <p:cNvSpPr>
            <a:spLocks noGrp="1" noChangeArrowheads="1"/>
          </p:cNvSpPr>
          <p:nvPr>
            <p:ph sz="quarter" idx="1"/>
          </p:nvPr>
        </p:nvSpPr>
        <p:spPr>
          <a:xfrm>
            <a:off x="381000" y="1600200"/>
            <a:ext cx="8534400" cy="4179888"/>
          </a:xfrm>
        </p:spPr>
        <p:txBody>
          <a:bodyPr/>
          <a:lstStyle/>
          <a:p>
            <a:r>
              <a:rPr lang="zh-CN" altLang="en-US" sz="2400">
                <a:ea typeface="宋体" pitchFamily="2" charset="-122"/>
              </a:rPr>
              <a:t>利用结构体指针变量同样可以访问其成员，访问的形式如下：</a:t>
            </a:r>
          </a:p>
          <a:p>
            <a:pPr lvl="1"/>
            <a:r>
              <a:rPr lang="en-US" altLang="zh-CN" sz="2400">
                <a:ea typeface="宋体" pitchFamily="2" charset="-122"/>
              </a:rPr>
              <a:t>(*p).age</a:t>
            </a:r>
          </a:p>
          <a:p>
            <a:r>
              <a:rPr lang="zh-CN" altLang="en-US" sz="2400">
                <a:ea typeface="宋体" pitchFamily="2" charset="-122"/>
              </a:rPr>
              <a:t>或</a:t>
            </a:r>
          </a:p>
          <a:p>
            <a:pPr lvl="1"/>
            <a:r>
              <a:rPr lang="en-US" altLang="zh-CN" sz="2400">
                <a:ea typeface="宋体" pitchFamily="2" charset="-122"/>
              </a:rPr>
              <a:t>p-&gt;age</a:t>
            </a:r>
          </a:p>
          <a:p>
            <a:r>
              <a:rPr lang="zh-CN" altLang="en-US" sz="2400">
                <a:ea typeface="宋体" pitchFamily="2" charset="-122"/>
              </a:rPr>
              <a:t>因为*</a:t>
            </a:r>
            <a:r>
              <a:rPr lang="en-US" altLang="zh-CN" sz="2400">
                <a:ea typeface="宋体" pitchFamily="2" charset="-122"/>
              </a:rPr>
              <a:t>p</a:t>
            </a:r>
            <a:r>
              <a:rPr lang="zh-CN" altLang="en-US" sz="2400">
                <a:ea typeface="宋体" pitchFamily="2" charset="-122"/>
              </a:rPr>
              <a:t>其实相当于</a:t>
            </a:r>
            <a:r>
              <a:rPr lang="en-US" altLang="zh-CN" sz="2400">
                <a:ea typeface="宋体" pitchFamily="2" charset="-122"/>
              </a:rPr>
              <a:t>wang</a:t>
            </a:r>
            <a:r>
              <a:rPr lang="zh-CN" altLang="en-US" sz="2400">
                <a:ea typeface="宋体" pitchFamily="2" charset="-122"/>
              </a:rPr>
              <a:t>，所以</a:t>
            </a:r>
            <a:r>
              <a:rPr lang="en-US" altLang="zh-CN" sz="2400">
                <a:ea typeface="宋体" pitchFamily="2" charset="-122"/>
              </a:rPr>
              <a:t>(*p).age</a:t>
            </a:r>
            <a:r>
              <a:rPr lang="zh-CN" altLang="en-US" sz="2400">
                <a:ea typeface="宋体" pitchFamily="2" charset="-122"/>
              </a:rPr>
              <a:t>相当于</a:t>
            </a:r>
            <a:r>
              <a:rPr lang="en-US" altLang="zh-CN" sz="2400">
                <a:ea typeface="宋体" pitchFamily="2" charset="-122"/>
              </a:rPr>
              <a:t>wang.age</a:t>
            </a:r>
            <a:r>
              <a:rPr lang="zh-CN" altLang="en-US" sz="2400">
                <a:ea typeface="宋体" pitchFamily="2" charset="-122"/>
              </a:rPr>
              <a:t>。</a:t>
            </a:r>
          </a:p>
          <a:p>
            <a:r>
              <a:rPr lang="zh-CN" altLang="en-US" sz="2400">
                <a:ea typeface="宋体" pitchFamily="2" charset="-122"/>
              </a:rPr>
              <a:t>“</a:t>
            </a:r>
            <a:r>
              <a:rPr lang="en-US" altLang="zh-CN" sz="2400">
                <a:ea typeface="宋体" pitchFamily="2" charset="-122"/>
              </a:rPr>
              <a:t>-&gt;”</a:t>
            </a:r>
            <a:r>
              <a:rPr lang="zh-CN" altLang="en-US" sz="2400">
                <a:ea typeface="宋体" pitchFamily="2" charset="-122"/>
              </a:rPr>
              <a:t>是一个运算符，和“</a:t>
            </a:r>
            <a:r>
              <a:rPr lang="en-US" altLang="zh-CN" sz="2400">
                <a:ea typeface="宋体" pitchFamily="2" charset="-122"/>
              </a:rPr>
              <a:t>.”</a:t>
            </a:r>
            <a:r>
              <a:rPr lang="zh-CN" altLang="en-US" sz="2400">
                <a:ea typeface="宋体" pitchFamily="2" charset="-122"/>
              </a:rPr>
              <a:t>优先级相同，具有最高的优先级，用于成员的引用。</a:t>
            </a:r>
          </a:p>
        </p:txBody>
      </p:sp>
    </p:spTree>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zh-CN" sz="2800" dirty="0"/>
              <a:t>【</a:t>
            </a:r>
            <a:r>
              <a:rPr lang="zh-CN" altLang="en-US" sz="2800" dirty="0"/>
              <a:t>例</a:t>
            </a:r>
            <a:r>
              <a:rPr lang="en-US" altLang="zh-CN" sz="2800" dirty="0"/>
              <a:t>9-3】</a:t>
            </a:r>
            <a:r>
              <a:rPr lang="zh-CN" altLang="en-US" sz="2800" dirty="0"/>
              <a:t>修改例</a:t>
            </a:r>
            <a:r>
              <a:rPr lang="en-US" altLang="zh-CN" sz="2800" dirty="0"/>
              <a:t>9-2</a:t>
            </a:r>
            <a:r>
              <a:rPr lang="zh-CN" altLang="en-US" sz="2800" dirty="0"/>
              <a:t>，利用结构体指针变量访问</a:t>
            </a:r>
            <a:r>
              <a:rPr lang="zh-CN" altLang="en-US" sz="2800" dirty="0" smtClean="0"/>
              <a:t>数据 </a:t>
            </a:r>
            <a:endParaRPr lang="zh-CN" altLang="en-US" sz="2800" dirty="0"/>
          </a:p>
        </p:txBody>
      </p:sp>
      <p:sp>
        <p:nvSpPr>
          <p:cNvPr id="33795" name="Rectangle 3"/>
          <p:cNvSpPr>
            <a:spLocks noGrp="1" noChangeArrowheads="1"/>
          </p:cNvSpPr>
          <p:nvPr>
            <p:ph sz="quarter" idx="1"/>
          </p:nvPr>
        </p:nvSpPr>
        <p:spPr>
          <a:xfrm>
            <a:off x="381000" y="1600200"/>
            <a:ext cx="8534400" cy="4572000"/>
          </a:xfrm>
        </p:spPr>
        <p:txBody>
          <a:bodyPr/>
          <a:lstStyle/>
          <a:p>
            <a:pPr>
              <a:lnSpc>
                <a:spcPct val="80000"/>
              </a:lnSpc>
              <a:buFontTx/>
              <a:buNone/>
            </a:pPr>
            <a:r>
              <a:rPr lang="en-US" altLang="zh-CN" sz="1800" dirty="0">
                <a:latin typeface="+mn-lt"/>
                <a:ea typeface="宋体" pitchFamily="2" charset="-122"/>
              </a:rPr>
              <a:t>	……</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struct</a:t>
            </a:r>
            <a:r>
              <a:rPr lang="en-US" altLang="zh-CN" sz="1800" dirty="0">
                <a:latin typeface="+mn-lt"/>
                <a:ea typeface="宋体" pitchFamily="2" charset="-122"/>
              </a:rPr>
              <a:t>  student *</a:t>
            </a:r>
            <a:r>
              <a:rPr lang="en-US" altLang="zh-CN" sz="1800" dirty="0">
                <a:solidFill>
                  <a:srgbClr val="FF0000"/>
                </a:solidFill>
                <a:latin typeface="+mn-lt"/>
                <a:ea typeface="宋体" pitchFamily="2" charset="-122"/>
              </a:rPr>
              <a:t>p</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a:t>
            </a:r>
            <a:r>
              <a:rPr lang="en-US" altLang="zh-CN" sz="1800" dirty="0" err="1">
                <a:latin typeface="+mn-lt"/>
                <a:ea typeface="宋体" pitchFamily="2" charset="-122"/>
              </a:rPr>
              <a:t>i</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a:solidFill>
                  <a:srgbClr val="FF0000"/>
                </a:solidFill>
                <a:latin typeface="+mn-lt"/>
                <a:ea typeface="宋体" pitchFamily="2" charset="-122"/>
              </a:rPr>
              <a:t>p</a:t>
            </a:r>
            <a:r>
              <a:rPr lang="en-US" altLang="zh-CN" sz="1800" dirty="0">
                <a:latin typeface="+mn-lt"/>
                <a:ea typeface="宋体" pitchFamily="2" charset="-122"/>
              </a:rPr>
              <a:t>=&amp;</a:t>
            </a:r>
            <a:r>
              <a:rPr lang="en-US" altLang="zh-CN" sz="1800" dirty="0" err="1">
                <a:latin typeface="+mn-lt"/>
                <a:ea typeface="宋体" pitchFamily="2" charset="-122"/>
              </a:rPr>
              <a:t>wang</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s,%d,%s,%s,",</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name,</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age,</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a:t>
            </a:r>
            <a:r>
              <a:rPr lang="en-US" altLang="zh-CN" sz="1800" dirty="0">
                <a:latin typeface="+mn-lt"/>
                <a:ea typeface="宋体" pitchFamily="2" charset="-122"/>
              </a:rPr>
              <a:t>&gt;</a:t>
            </a:r>
            <a:r>
              <a:rPr lang="en-US" altLang="zh-CN" sz="1800" dirty="0" err="1">
                <a:latin typeface="+mn-lt"/>
                <a:ea typeface="宋体" pitchFamily="2" charset="-122"/>
              </a:rPr>
              <a:t>sex,</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xh</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d,%d,%d,",</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birthday.year,</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birthday.month,</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birthday.day</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s,%s,%s</a:t>
            </a:r>
            <a:r>
              <a:rPr lang="en-US" altLang="zh-CN" sz="1800" dirty="0">
                <a:latin typeface="+mn-lt"/>
                <a:ea typeface="宋体" pitchFamily="2" charset="-122"/>
              </a:rPr>
              <a:t>\</a:t>
            </a:r>
            <a:r>
              <a:rPr lang="en-US" altLang="zh-CN" sz="1800" dirty="0" err="1">
                <a:latin typeface="+mn-lt"/>
                <a:ea typeface="宋体" pitchFamily="2" charset="-122"/>
              </a:rPr>
              <a:t>n",</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nation,</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address,</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tel</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a:solidFill>
                  <a:srgbClr val="FF0000"/>
                </a:solidFill>
                <a:latin typeface="+mn-lt"/>
                <a:ea typeface="宋体" pitchFamily="2" charset="-122"/>
              </a:rPr>
              <a:t>p</a:t>
            </a:r>
            <a:r>
              <a:rPr lang="en-US" altLang="zh-CN" sz="1800" dirty="0">
                <a:latin typeface="+mn-lt"/>
                <a:ea typeface="宋体" pitchFamily="2" charset="-122"/>
              </a:rPr>
              <a:t>=&amp;stud[0];</a:t>
            </a:r>
          </a:p>
          <a:p>
            <a:pPr>
              <a:lnSpc>
                <a:spcPct val="80000"/>
              </a:lnSpc>
              <a:buFontTx/>
              <a:buNone/>
            </a:pPr>
            <a:r>
              <a:rPr lang="en-US" altLang="zh-CN" sz="1800" dirty="0">
                <a:latin typeface="+mn-lt"/>
                <a:ea typeface="宋体" pitchFamily="2" charset="-122"/>
              </a:rPr>
              <a:t>	for(</a:t>
            </a:r>
            <a:r>
              <a:rPr lang="en-US" altLang="zh-CN" sz="1800" dirty="0" err="1">
                <a:latin typeface="+mn-lt"/>
                <a:ea typeface="宋体" pitchFamily="2" charset="-122"/>
              </a:rPr>
              <a:t>i</a:t>
            </a:r>
            <a:r>
              <a:rPr lang="en-US" altLang="zh-CN" sz="1800" dirty="0">
                <a:latin typeface="+mn-lt"/>
                <a:ea typeface="宋体" pitchFamily="2" charset="-122"/>
              </a:rPr>
              <a:t>=0;i&lt;3;i++)</a:t>
            </a:r>
          </a:p>
          <a:p>
            <a:pPr>
              <a:lnSpc>
                <a:spcPct val="80000"/>
              </a:lnSpc>
              <a:buFontTx/>
              <a:buNone/>
            </a:pPr>
            <a:r>
              <a:rPr lang="en-US" altLang="zh-CN" sz="1800" dirty="0">
                <a:latin typeface="+mn-lt"/>
                <a:ea typeface="宋体" pitchFamily="2" charset="-122"/>
              </a:rPr>
              <a:t>	{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s,%d,%s,%s,",</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name,</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age,</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sex,</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xh</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d,%d,%d,",</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birthday.year,</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birthday.month</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a:solidFill>
                  <a:srgbClr val="FF0000"/>
                </a:solidFill>
                <a:latin typeface="+mn-lt"/>
                <a:ea typeface="宋体" pitchFamily="2" charset="-122"/>
              </a:rPr>
              <a:t>p-&gt;</a:t>
            </a:r>
            <a:r>
              <a:rPr lang="en-US" altLang="zh-CN" sz="1800" dirty="0" err="1">
                <a:latin typeface="+mn-lt"/>
                <a:ea typeface="宋体" pitchFamily="2" charset="-122"/>
              </a:rPr>
              <a:t>birthday.day</a:t>
            </a:r>
            <a:r>
              <a:rPr lang="en-US" altLang="zh-CN" sz="1800" dirty="0">
                <a:latin typeface="+mn-lt"/>
                <a:ea typeface="宋体" pitchFamily="2" charset="-122"/>
              </a:rPr>
              <a:t>); </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s,%s,%s</a:t>
            </a:r>
            <a:r>
              <a:rPr lang="en-US" altLang="zh-CN" sz="1800" dirty="0">
                <a:latin typeface="+mn-lt"/>
                <a:ea typeface="宋体" pitchFamily="2" charset="-122"/>
              </a:rPr>
              <a:t>\</a:t>
            </a:r>
            <a:r>
              <a:rPr lang="en-US" altLang="zh-CN" sz="1800" dirty="0" err="1">
                <a:latin typeface="+mn-lt"/>
                <a:ea typeface="宋体" pitchFamily="2" charset="-122"/>
              </a:rPr>
              <a:t>n",</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nation,</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address,</a:t>
            </a:r>
            <a:r>
              <a:rPr lang="en-US" altLang="zh-CN" sz="1800" dirty="0" err="1">
                <a:solidFill>
                  <a:srgbClr val="FF0000"/>
                </a:solidFill>
                <a:latin typeface="+mn-lt"/>
                <a:ea typeface="宋体" pitchFamily="2" charset="-122"/>
              </a:rPr>
              <a:t>p</a:t>
            </a:r>
            <a:r>
              <a:rPr lang="en-US" altLang="zh-CN" sz="1800" dirty="0">
                <a:solidFill>
                  <a:srgbClr val="FF0000"/>
                </a:solidFill>
                <a:latin typeface="+mn-lt"/>
                <a:ea typeface="宋体" pitchFamily="2" charset="-122"/>
              </a:rPr>
              <a:t>-&gt;</a:t>
            </a:r>
            <a:r>
              <a:rPr lang="en-US" altLang="zh-CN" sz="1800" dirty="0" err="1">
                <a:latin typeface="+mn-lt"/>
                <a:ea typeface="宋体" pitchFamily="2" charset="-122"/>
              </a:rPr>
              <a:t>tel</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a:solidFill>
                  <a:srgbClr val="FF0000"/>
                </a:solidFill>
                <a:latin typeface="+mn-lt"/>
                <a:ea typeface="宋体" pitchFamily="2" charset="-122"/>
              </a:rPr>
              <a:t>p</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p>
          <a:p>
            <a:pPr>
              <a:lnSpc>
                <a:spcPct val="80000"/>
              </a:lnSpc>
              <a:buFontTx/>
              <a:buNone/>
            </a:pPr>
            <a:r>
              <a:rPr lang="en-US" altLang="zh-CN" sz="1800" dirty="0">
                <a:latin typeface="+mn-lt"/>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zh-CN" sz="2800" dirty="0"/>
              <a:t>【</a:t>
            </a:r>
            <a:r>
              <a:rPr lang="zh-CN" altLang="en-US" sz="2800" dirty="0"/>
              <a:t>例</a:t>
            </a:r>
            <a:r>
              <a:rPr lang="en-US" altLang="zh-CN" sz="2800" dirty="0"/>
              <a:t>9-3】</a:t>
            </a:r>
            <a:r>
              <a:rPr lang="zh-CN" altLang="en-US" sz="2800" dirty="0"/>
              <a:t>修改例</a:t>
            </a:r>
            <a:r>
              <a:rPr lang="en-US" altLang="zh-CN" sz="2800" dirty="0"/>
              <a:t>9-2</a:t>
            </a:r>
            <a:r>
              <a:rPr lang="zh-CN" altLang="en-US" sz="2800" dirty="0"/>
              <a:t>，利用结构体指针变量访问</a:t>
            </a:r>
            <a:r>
              <a:rPr lang="zh-CN" altLang="en-US" sz="2800" dirty="0" smtClean="0"/>
              <a:t>数据</a:t>
            </a:r>
            <a:endParaRPr lang="zh-CN" altLang="en-US" sz="2800" dirty="0"/>
          </a:p>
        </p:txBody>
      </p:sp>
      <p:sp>
        <p:nvSpPr>
          <p:cNvPr id="34828" name="Rectangle 12"/>
          <p:cNvSpPr>
            <a:spLocks noGrp="1" noChangeArrowheads="1"/>
          </p:cNvSpPr>
          <p:nvPr>
            <p:ph sz="quarter" idx="1"/>
          </p:nvPr>
        </p:nvSpPr>
        <p:spPr>
          <a:xfrm>
            <a:off x="609600" y="3352800"/>
            <a:ext cx="8229600" cy="3081338"/>
          </a:xfrm>
        </p:spPr>
        <p:txBody>
          <a:bodyPr/>
          <a:lstStyle/>
          <a:p>
            <a:pPr>
              <a:lnSpc>
                <a:spcPct val="80000"/>
              </a:lnSpc>
            </a:pPr>
            <a:r>
              <a:rPr lang="zh-CN" altLang="en-US" sz="2300" dirty="0">
                <a:ea typeface="宋体" pitchFamily="2" charset="-122"/>
              </a:rPr>
              <a:t>第</a:t>
            </a:r>
            <a:r>
              <a:rPr lang="en-US" altLang="zh-CN" sz="2300" dirty="0">
                <a:ea typeface="宋体" pitchFamily="2" charset="-122"/>
              </a:rPr>
              <a:t>1</a:t>
            </a:r>
            <a:r>
              <a:rPr lang="zh-CN" altLang="en-US" sz="2300" dirty="0">
                <a:ea typeface="宋体" pitchFamily="2" charset="-122"/>
              </a:rPr>
              <a:t>行的输出是</a:t>
            </a:r>
            <a:r>
              <a:rPr lang="en-US" altLang="zh-CN" sz="2300" dirty="0">
                <a:ea typeface="宋体" pitchFamily="2" charset="-122"/>
              </a:rPr>
              <a:t>p</a:t>
            </a:r>
            <a:r>
              <a:rPr lang="zh-CN" altLang="en-US" sz="2300" dirty="0">
                <a:ea typeface="宋体" pitchFamily="2" charset="-122"/>
              </a:rPr>
              <a:t>指向结构体变量</a:t>
            </a:r>
            <a:r>
              <a:rPr lang="en-US" altLang="zh-CN" sz="2300" dirty="0" err="1">
                <a:ea typeface="宋体" pitchFamily="2" charset="-122"/>
              </a:rPr>
              <a:t>wang</a:t>
            </a:r>
            <a:r>
              <a:rPr lang="zh-CN" altLang="en-US" sz="2300" dirty="0">
                <a:ea typeface="宋体" pitchFamily="2" charset="-122"/>
              </a:rPr>
              <a:t>后输出的。这样的访问方式和结构体变量访问方式差不多。</a:t>
            </a:r>
          </a:p>
          <a:p>
            <a:pPr>
              <a:lnSpc>
                <a:spcPct val="80000"/>
              </a:lnSpc>
            </a:pPr>
            <a:r>
              <a:rPr lang="zh-CN" altLang="en-US" sz="2300" dirty="0">
                <a:ea typeface="宋体" pitchFamily="2" charset="-122"/>
              </a:rPr>
              <a:t>第</a:t>
            </a:r>
            <a:r>
              <a:rPr lang="en-US" altLang="zh-CN" sz="2300" dirty="0">
                <a:ea typeface="宋体" pitchFamily="2" charset="-122"/>
              </a:rPr>
              <a:t>2</a:t>
            </a:r>
            <a:r>
              <a:rPr lang="zh-CN" altLang="en-US" sz="2300" dirty="0">
                <a:ea typeface="宋体" pitchFamily="2" charset="-122"/>
              </a:rPr>
              <a:t>行至第</a:t>
            </a:r>
            <a:r>
              <a:rPr lang="en-US" altLang="zh-CN" sz="2300" dirty="0">
                <a:ea typeface="宋体" pitchFamily="2" charset="-122"/>
              </a:rPr>
              <a:t>4</a:t>
            </a:r>
            <a:r>
              <a:rPr lang="zh-CN" altLang="en-US" sz="2300" dirty="0">
                <a:ea typeface="宋体" pitchFamily="2" charset="-122"/>
              </a:rPr>
              <a:t>行是</a:t>
            </a:r>
            <a:r>
              <a:rPr lang="en-US" altLang="zh-CN" sz="2300" dirty="0">
                <a:ea typeface="宋体" pitchFamily="2" charset="-122"/>
              </a:rPr>
              <a:t>p</a:t>
            </a:r>
            <a:r>
              <a:rPr lang="zh-CN" altLang="en-US" sz="2300" dirty="0">
                <a:ea typeface="宋体" pitchFamily="2" charset="-122"/>
              </a:rPr>
              <a:t>指向结构体数组后输出的。当</a:t>
            </a:r>
            <a:r>
              <a:rPr lang="en-US" altLang="zh-CN" sz="2300" dirty="0">
                <a:ea typeface="宋体" pitchFamily="2" charset="-122"/>
              </a:rPr>
              <a:t>p</a:t>
            </a:r>
            <a:r>
              <a:rPr lang="zh-CN" altLang="en-US" sz="2300" dirty="0">
                <a:ea typeface="宋体" pitchFamily="2" charset="-122"/>
              </a:rPr>
              <a:t>指向</a:t>
            </a:r>
            <a:r>
              <a:rPr lang="en-US" altLang="zh-CN" sz="2300" dirty="0">
                <a:ea typeface="宋体" pitchFamily="2" charset="-122"/>
              </a:rPr>
              <a:t>&amp;stud[0]</a:t>
            </a:r>
            <a:r>
              <a:rPr lang="zh-CN" altLang="en-US" sz="2300" dirty="0">
                <a:ea typeface="宋体" pitchFamily="2" charset="-122"/>
              </a:rPr>
              <a:t>，即第一个结构体数组元素时，输出第一个元素的所有</a:t>
            </a:r>
            <a:r>
              <a:rPr lang="zh-CN" altLang="en-US" sz="2300" dirty="0" smtClean="0">
                <a:ea typeface="宋体" pitchFamily="2" charset="-122"/>
              </a:rPr>
              <a:t>成员</a:t>
            </a:r>
            <a:r>
              <a:rPr lang="zh-CN" altLang="en-US" sz="2300" dirty="0" smtClean="0"/>
              <a:t>。</a:t>
            </a:r>
            <a:endParaRPr lang="zh-CN" altLang="en-US" sz="2300" dirty="0">
              <a:ea typeface="宋体" pitchFamily="2" charset="-122"/>
            </a:endParaRPr>
          </a:p>
          <a:p>
            <a:pPr>
              <a:lnSpc>
                <a:spcPct val="80000"/>
              </a:lnSpc>
            </a:pPr>
            <a:r>
              <a:rPr lang="en-US" altLang="zh-CN" sz="2300" dirty="0">
                <a:ea typeface="宋体" pitchFamily="2" charset="-122"/>
              </a:rPr>
              <a:t>p++</a:t>
            </a:r>
            <a:r>
              <a:rPr lang="zh-CN" altLang="en-US" sz="2300" dirty="0">
                <a:ea typeface="宋体" pitchFamily="2" charset="-122"/>
              </a:rPr>
              <a:t>表示结构体类型指针变量移动一个结构体类型单位，指向下一个结构体数组元素</a:t>
            </a:r>
            <a:r>
              <a:rPr lang="en-US" altLang="zh-CN" sz="2300" dirty="0">
                <a:ea typeface="宋体" pitchFamily="2" charset="-122"/>
              </a:rPr>
              <a:t>stud[1]</a:t>
            </a:r>
            <a:r>
              <a:rPr lang="zh-CN" altLang="en-US" sz="2300" dirty="0">
                <a:ea typeface="宋体" pitchFamily="2" charset="-122"/>
              </a:rPr>
              <a:t>。</a:t>
            </a:r>
          </a:p>
        </p:txBody>
      </p:sp>
      <p:pic>
        <p:nvPicPr>
          <p:cNvPr id="34833" name="Picture 17"/>
          <p:cNvPicPr>
            <a:picLocks noChangeAspect="1" noChangeArrowheads="1"/>
          </p:cNvPicPr>
          <p:nvPr/>
        </p:nvPicPr>
        <p:blipFill>
          <a:blip r:embed="rId2" cstate="print"/>
          <a:srcRect/>
          <a:stretch>
            <a:fillRect/>
          </a:stretch>
        </p:blipFill>
        <p:spPr bwMode="auto">
          <a:xfrm>
            <a:off x="1295400" y="2057400"/>
            <a:ext cx="6858000" cy="857250"/>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zh-CN"/>
              <a:t>9.1  </a:t>
            </a:r>
            <a:r>
              <a:rPr lang="zh-CN" altLang="en-US"/>
              <a:t>结构体 </a:t>
            </a:r>
          </a:p>
        </p:txBody>
      </p:sp>
      <p:sp>
        <p:nvSpPr>
          <p:cNvPr id="8195" name="Rectangle 3"/>
          <p:cNvSpPr>
            <a:spLocks noGrp="1" noChangeArrowheads="1"/>
          </p:cNvSpPr>
          <p:nvPr>
            <p:ph sz="quarter" idx="1"/>
          </p:nvPr>
        </p:nvSpPr>
        <p:spPr>
          <a:xfrm>
            <a:off x="381000" y="1600200"/>
            <a:ext cx="8534400" cy="533400"/>
          </a:xfrm>
          <a:noFill/>
          <a:ln/>
        </p:spPr>
        <p:txBody>
          <a:bodyPr/>
          <a:lstStyle/>
          <a:p>
            <a:r>
              <a:rPr kumimoji="1" lang="en-US" altLang="zh-CN" sz="2400">
                <a:ea typeface="宋体" pitchFamily="2" charset="-122"/>
              </a:rPr>
              <a:t>【</a:t>
            </a:r>
            <a:r>
              <a:rPr kumimoji="1" lang="zh-CN" altLang="en-US" sz="2400">
                <a:ea typeface="宋体" pitchFamily="2" charset="-122"/>
              </a:rPr>
              <a:t>问题</a:t>
            </a:r>
            <a:r>
              <a:rPr kumimoji="1" lang="en-US" altLang="zh-CN" sz="2400">
                <a:ea typeface="宋体" pitchFamily="2" charset="-122"/>
              </a:rPr>
              <a:t>】</a:t>
            </a:r>
            <a:r>
              <a:rPr kumimoji="1" lang="zh-CN" altLang="en-US" sz="2400">
                <a:ea typeface="宋体" pitchFamily="2" charset="-122"/>
              </a:rPr>
              <a:t>如何表示下面的数据？</a:t>
            </a:r>
          </a:p>
        </p:txBody>
      </p:sp>
      <p:sp>
        <p:nvSpPr>
          <p:cNvPr id="8198" name="Rectangle 6"/>
          <p:cNvSpPr>
            <a:spLocks noChangeArrowheads="1"/>
          </p:cNvSpPr>
          <p:nvPr/>
        </p:nvSpPr>
        <p:spPr bwMode="auto">
          <a:xfrm>
            <a:off x="304800" y="3759200"/>
            <a:ext cx="8534400" cy="2133600"/>
          </a:xfrm>
          <a:prstGeom prst="rect">
            <a:avLst/>
          </a:prstGeom>
          <a:noFill/>
          <a:ln w="9525" algn="ctr">
            <a:noFill/>
            <a:miter lim="800000"/>
            <a:headEnd/>
            <a:tailEnd/>
          </a:ln>
          <a:effectLst/>
        </p:spPr>
        <p:txBody>
          <a:bodyPr/>
          <a:lstStyle/>
          <a:p>
            <a:pPr marL="342900" indent="-342900">
              <a:spcBef>
                <a:spcPct val="20000"/>
              </a:spcBef>
            </a:pPr>
            <a:r>
              <a:rPr kumimoji="1" lang="en-US" altLang="zh-CN" b="1">
                <a:solidFill>
                  <a:srgbClr val="5F5F5F"/>
                </a:solidFill>
                <a:latin typeface="Franklin Gothic Book" pitchFamily="34" charset="0"/>
              </a:rPr>
              <a:t>	</a:t>
            </a:r>
            <a:r>
              <a:rPr kumimoji="1" lang="zh-CN" altLang="en-US" b="1">
                <a:solidFill>
                  <a:srgbClr val="5F5F5F"/>
                </a:solidFill>
                <a:latin typeface="Franklin Gothic Book" pitchFamily="34" charset="0"/>
              </a:rPr>
              <a:t>可以定义以下变量来分别表示上面的数据：</a:t>
            </a:r>
          </a:p>
          <a:p>
            <a:pPr marL="1143000" lvl="2" indent="-228600">
              <a:spcBef>
                <a:spcPct val="20000"/>
              </a:spcBef>
            </a:pPr>
            <a:r>
              <a:rPr kumimoji="1" lang="en-US" altLang="zh-CN" b="1">
                <a:solidFill>
                  <a:srgbClr val="FF0000"/>
                </a:solidFill>
                <a:latin typeface="Franklin Gothic Book" pitchFamily="34" charset="0"/>
              </a:rPr>
              <a:t>char name[10];int age;char sex[3];char xh[11];</a:t>
            </a:r>
          </a:p>
          <a:p>
            <a:pPr marL="1143000" lvl="2" indent="-228600">
              <a:spcBef>
                <a:spcPct val="20000"/>
              </a:spcBef>
            </a:pPr>
            <a:r>
              <a:rPr kumimoji="1" lang="en-US" altLang="zh-CN" b="1">
                <a:solidFill>
                  <a:srgbClr val="FF0000"/>
                </a:solidFill>
                <a:latin typeface="Franklin Gothic Book" pitchFamily="34" charset="0"/>
              </a:rPr>
              <a:t>char nation[20];char address[20];char mobile[20];</a:t>
            </a:r>
            <a:r>
              <a:rPr kumimoji="1" lang="en-US" altLang="zh-CN" b="1">
                <a:solidFill>
                  <a:srgbClr val="5F5F5F"/>
                </a:solidFill>
                <a:latin typeface="Franklin Gothic Book" pitchFamily="34" charset="0"/>
              </a:rPr>
              <a:t> </a:t>
            </a:r>
          </a:p>
          <a:p>
            <a:pPr marL="342900" indent="-342900">
              <a:spcBef>
                <a:spcPct val="20000"/>
              </a:spcBef>
            </a:pPr>
            <a:r>
              <a:rPr kumimoji="1" lang="en-US" altLang="zh-CN" b="1">
                <a:solidFill>
                  <a:srgbClr val="5F5F5F"/>
                </a:solidFill>
                <a:latin typeface="Franklin Gothic Book" pitchFamily="34" charset="0"/>
              </a:rPr>
              <a:t>    </a:t>
            </a:r>
            <a:r>
              <a:rPr kumimoji="1" lang="zh-CN" altLang="en-US" b="1">
                <a:solidFill>
                  <a:srgbClr val="5F5F5F"/>
                </a:solidFill>
                <a:latin typeface="Franklin Gothic Book" pitchFamily="34" charset="0"/>
              </a:rPr>
              <a:t>由于必须类型相同才能构造成数组，显然以前学习的数据类型都不能很好地解决问题 </a:t>
            </a:r>
          </a:p>
        </p:txBody>
      </p:sp>
      <p:pic>
        <p:nvPicPr>
          <p:cNvPr id="8" name="图片 7" descr="C:\Users\Administrator\Desktop\c\sucai\证件 拷贝.jpg"/>
          <p:cNvPicPr/>
          <p:nvPr/>
        </p:nvPicPr>
        <p:blipFill>
          <a:blip r:embed="rId2" cstate="print"/>
          <a:srcRect/>
          <a:stretch>
            <a:fillRect/>
          </a:stretch>
        </p:blipFill>
        <p:spPr bwMode="auto">
          <a:xfrm>
            <a:off x="3429000" y="1981200"/>
            <a:ext cx="2571750" cy="167640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zh-CN"/>
              <a:t>9.1.6  </a:t>
            </a:r>
            <a:r>
              <a:rPr lang="zh-CN" altLang="en-US"/>
              <a:t>结构体与函数 </a:t>
            </a:r>
          </a:p>
        </p:txBody>
      </p:sp>
      <p:sp>
        <p:nvSpPr>
          <p:cNvPr id="35843" name="Rectangle 3"/>
          <p:cNvSpPr>
            <a:spLocks noGrp="1" noChangeArrowheads="1"/>
          </p:cNvSpPr>
          <p:nvPr>
            <p:ph sz="quarter" idx="1"/>
          </p:nvPr>
        </p:nvSpPr>
        <p:spPr>
          <a:xfrm>
            <a:off x="457200" y="1719263"/>
            <a:ext cx="8305800" cy="4605337"/>
          </a:xfrm>
        </p:spPr>
        <p:txBody>
          <a:bodyPr/>
          <a:lstStyle/>
          <a:p>
            <a:r>
              <a:rPr lang="zh-CN" altLang="en-US">
                <a:ea typeface="宋体" pitchFamily="2" charset="-122"/>
              </a:rPr>
              <a:t>结构体类型和函数的关系表现在：</a:t>
            </a:r>
          </a:p>
          <a:p>
            <a:pPr lvl="1"/>
            <a:r>
              <a:rPr lang="zh-CN" altLang="en-US">
                <a:ea typeface="宋体" pitchFamily="2" charset="-122"/>
              </a:rPr>
              <a:t>结构体变量成员作为函数的参数。</a:t>
            </a:r>
          </a:p>
          <a:p>
            <a:pPr lvl="1"/>
            <a:r>
              <a:rPr lang="zh-CN" altLang="en-US">
                <a:ea typeface="宋体" pitchFamily="2" charset="-122"/>
              </a:rPr>
              <a:t>结构体变量作为函数的参数。</a:t>
            </a:r>
          </a:p>
          <a:p>
            <a:pPr lvl="1"/>
            <a:r>
              <a:rPr lang="zh-CN" altLang="en-US">
                <a:ea typeface="宋体" pitchFamily="2" charset="-122"/>
              </a:rPr>
              <a:t>结构体指针作为函数的参数。 </a:t>
            </a:r>
          </a:p>
        </p:txBody>
      </p:sp>
      <p:sp>
        <p:nvSpPr>
          <p:cNvPr id="35845" name="Rectangle 5"/>
          <p:cNvSpPr>
            <a:spLocks noChangeArrowheads="1"/>
          </p:cNvSpPr>
          <p:nvPr/>
        </p:nvSpPr>
        <p:spPr bwMode="auto">
          <a:xfrm>
            <a:off x="2286000" y="2590800"/>
            <a:ext cx="4562475" cy="366713"/>
          </a:xfrm>
          <a:prstGeom prst="rect">
            <a:avLst/>
          </a:prstGeom>
          <a:noFill/>
          <a:ln w="9525">
            <a:noFill/>
            <a:miter lim="800000"/>
            <a:headEnd/>
            <a:tailEnd/>
          </a:ln>
          <a:effectLst/>
        </p:spPr>
        <p:txBody>
          <a:bodyPr>
            <a:spAutoFit/>
          </a:bodyPr>
          <a:lstStyle/>
          <a:p>
            <a:endParaRPr lang="zh-CN" altLang="zh-CN" sz="1800">
              <a:latin typeface="Arial" charset="0"/>
            </a:endParaRPr>
          </a:p>
        </p:txBody>
      </p:sp>
    </p:spTree>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zh-CN" sz="3000" dirty="0"/>
              <a:t>【</a:t>
            </a:r>
            <a:r>
              <a:rPr lang="zh-CN" altLang="en-US" sz="3000" dirty="0"/>
              <a:t>例</a:t>
            </a:r>
            <a:r>
              <a:rPr lang="en-US" altLang="zh-CN" sz="3000" dirty="0"/>
              <a:t>9-4】</a:t>
            </a:r>
            <a:r>
              <a:rPr lang="zh-CN" altLang="en-US" sz="3000" dirty="0"/>
              <a:t>打印学号为</a:t>
            </a:r>
            <a:r>
              <a:rPr lang="en-US" altLang="zh-CN" sz="3000" dirty="0"/>
              <a:t>20050102</a:t>
            </a:r>
            <a:r>
              <a:rPr lang="zh-CN" altLang="en-US" sz="3000" dirty="0"/>
              <a:t>学生的</a:t>
            </a:r>
            <a:r>
              <a:rPr lang="zh-CN" altLang="en-US" sz="3000" dirty="0" smtClean="0"/>
              <a:t>年龄</a:t>
            </a:r>
            <a:r>
              <a:rPr lang="zh-CN" altLang="en-US" dirty="0" smtClean="0"/>
              <a:t> </a:t>
            </a:r>
            <a:endParaRPr lang="zh-CN" altLang="en-US" dirty="0"/>
          </a:p>
        </p:txBody>
      </p:sp>
      <p:sp>
        <p:nvSpPr>
          <p:cNvPr id="36867" name="Rectangle 3"/>
          <p:cNvSpPr>
            <a:spLocks noGrp="1" noChangeArrowheads="1"/>
          </p:cNvSpPr>
          <p:nvPr>
            <p:ph sz="quarter" idx="1"/>
          </p:nvPr>
        </p:nvSpPr>
        <p:spPr>
          <a:xfrm>
            <a:off x="381000" y="1600200"/>
            <a:ext cx="8534400" cy="4179888"/>
          </a:xfrm>
        </p:spPr>
        <p:txBody>
          <a:bodyPr/>
          <a:lstStyle/>
          <a:p>
            <a:pPr>
              <a:lnSpc>
                <a:spcPct val="80000"/>
              </a:lnSpc>
              <a:buFontTx/>
              <a:buNone/>
            </a:pPr>
            <a:r>
              <a:rPr lang="en-US" altLang="zh-CN" sz="1800" dirty="0">
                <a:latin typeface="+mn-lt"/>
                <a:ea typeface="宋体" pitchFamily="2" charset="-122"/>
              </a:rPr>
              <a:t>#include &lt;</a:t>
            </a:r>
            <a:r>
              <a:rPr lang="en-US" altLang="zh-CN" sz="1800" dirty="0" err="1">
                <a:latin typeface="+mn-lt"/>
                <a:ea typeface="宋体" pitchFamily="2" charset="-122"/>
              </a:rPr>
              <a:t>stdio.h</a:t>
            </a:r>
            <a:r>
              <a:rPr lang="en-US" altLang="zh-CN" sz="1800" dirty="0">
                <a:latin typeface="+mn-lt"/>
                <a:ea typeface="宋体" pitchFamily="2" charset="-122"/>
              </a:rPr>
              <a:t>&gt;</a:t>
            </a:r>
          </a:p>
          <a:p>
            <a:pPr>
              <a:lnSpc>
                <a:spcPct val="80000"/>
              </a:lnSpc>
              <a:buFontTx/>
              <a:buNone/>
            </a:pPr>
            <a:r>
              <a:rPr lang="en-US" altLang="zh-CN" sz="1800" dirty="0">
                <a:latin typeface="+mn-lt"/>
                <a:ea typeface="宋体" pitchFamily="2" charset="-122"/>
              </a:rPr>
              <a:t>#include &lt;</a:t>
            </a:r>
            <a:r>
              <a:rPr lang="en-US" altLang="zh-CN" sz="1800" dirty="0" err="1">
                <a:latin typeface="+mn-lt"/>
                <a:ea typeface="宋体" pitchFamily="2" charset="-122"/>
              </a:rPr>
              <a:t>string.h</a:t>
            </a:r>
            <a:r>
              <a:rPr lang="en-US" altLang="zh-CN" sz="1800" dirty="0">
                <a:latin typeface="+mn-lt"/>
                <a:ea typeface="宋体" pitchFamily="2" charset="-122"/>
              </a:rPr>
              <a:t>&gt;</a:t>
            </a:r>
          </a:p>
          <a:p>
            <a:pPr>
              <a:lnSpc>
                <a:spcPct val="80000"/>
              </a:lnSpc>
              <a:buFontTx/>
              <a:buNone/>
            </a:pPr>
            <a:r>
              <a:rPr lang="en-US" altLang="zh-CN" sz="1800" dirty="0" err="1">
                <a:latin typeface="+mn-lt"/>
                <a:ea typeface="宋体" pitchFamily="2" charset="-122"/>
              </a:rPr>
              <a:t>struct</a:t>
            </a:r>
            <a:r>
              <a:rPr lang="en-US" altLang="zh-CN" sz="1800" dirty="0">
                <a:latin typeface="+mn-lt"/>
                <a:ea typeface="宋体" pitchFamily="2" charset="-122"/>
              </a:rPr>
              <a:t>  date</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year;</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month;</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day;</a:t>
            </a:r>
          </a:p>
          <a:p>
            <a:pPr>
              <a:lnSpc>
                <a:spcPct val="80000"/>
              </a:lnSpc>
              <a:buFontTx/>
              <a:buNone/>
            </a:pPr>
            <a:r>
              <a:rPr lang="en-US" altLang="zh-CN" sz="1800" dirty="0">
                <a:latin typeface="+mn-lt"/>
                <a:ea typeface="宋体" pitchFamily="2" charset="-122"/>
              </a:rPr>
              <a:t>};</a:t>
            </a:r>
          </a:p>
          <a:p>
            <a:pPr>
              <a:lnSpc>
                <a:spcPct val="80000"/>
              </a:lnSpc>
              <a:buFontTx/>
              <a:buNone/>
            </a:pPr>
            <a:r>
              <a:rPr lang="en-US" altLang="zh-CN" sz="1800" dirty="0" err="1">
                <a:latin typeface="+mn-lt"/>
                <a:ea typeface="宋体" pitchFamily="2" charset="-122"/>
              </a:rPr>
              <a:t>struct</a:t>
            </a:r>
            <a:r>
              <a:rPr lang="en-US" altLang="zh-CN" sz="1800" dirty="0">
                <a:latin typeface="+mn-lt"/>
                <a:ea typeface="宋体" pitchFamily="2" charset="-122"/>
              </a:rPr>
              <a:t>  student</a:t>
            </a:r>
          </a:p>
          <a:p>
            <a:pPr>
              <a:lnSpc>
                <a:spcPct val="80000"/>
              </a:lnSpc>
              <a:buFontTx/>
              <a:buNone/>
            </a:pPr>
            <a:r>
              <a:rPr lang="en-US" altLang="zh-CN" sz="1800" dirty="0">
                <a:latin typeface="+mn-lt"/>
                <a:ea typeface="宋体" pitchFamily="2" charset="-122"/>
              </a:rPr>
              <a:t>{	char name[20];</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age;</a:t>
            </a:r>
          </a:p>
          <a:p>
            <a:pPr>
              <a:lnSpc>
                <a:spcPct val="80000"/>
              </a:lnSpc>
              <a:buFontTx/>
              <a:buNone/>
            </a:pPr>
            <a:r>
              <a:rPr lang="en-US" altLang="zh-CN" sz="1800" dirty="0">
                <a:latin typeface="+mn-lt"/>
                <a:ea typeface="宋体" pitchFamily="2" charset="-122"/>
              </a:rPr>
              <a:t>	char sex[3];</a:t>
            </a:r>
          </a:p>
          <a:p>
            <a:pPr>
              <a:lnSpc>
                <a:spcPct val="80000"/>
              </a:lnSpc>
              <a:buFontTx/>
              <a:buNone/>
            </a:pPr>
            <a:r>
              <a:rPr lang="en-US" altLang="zh-CN" sz="1800" dirty="0">
                <a:latin typeface="+mn-lt"/>
                <a:ea typeface="宋体" pitchFamily="2" charset="-122"/>
              </a:rPr>
              <a:t>	char </a:t>
            </a:r>
            <a:r>
              <a:rPr lang="en-US" altLang="zh-CN" sz="1800" dirty="0" err="1">
                <a:latin typeface="+mn-lt"/>
                <a:ea typeface="宋体" pitchFamily="2" charset="-122"/>
              </a:rPr>
              <a:t>xh</a:t>
            </a:r>
            <a:r>
              <a:rPr lang="en-US" altLang="zh-CN" sz="1800" dirty="0">
                <a:latin typeface="+mn-lt"/>
                <a:ea typeface="宋体" pitchFamily="2" charset="-122"/>
              </a:rPr>
              <a:t>[11];</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struct</a:t>
            </a:r>
            <a:r>
              <a:rPr lang="en-US" altLang="zh-CN" sz="1800" dirty="0">
                <a:latin typeface="+mn-lt"/>
                <a:ea typeface="宋体" pitchFamily="2" charset="-122"/>
              </a:rPr>
              <a:t> date birthday;</a:t>
            </a:r>
          </a:p>
          <a:p>
            <a:pPr>
              <a:lnSpc>
                <a:spcPct val="80000"/>
              </a:lnSpc>
              <a:buFontTx/>
              <a:buNone/>
            </a:pPr>
            <a:r>
              <a:rPr lang="en-US" altLang="zh-CN" sz="1800" dirty="0">
                <a:latin typeface="+mn-lt"/>
                <a:ea typeface="宋体" pitchFamily="2" charset="-122"/>
              </a:rPr>
              <a:t>	char nation[20];</a:t>
            </a:r>
          </a:p>
          <a:p>
            <a:pPr>
              <a:lnSpc>
                <a:spcPct val="80000"/>
              </a:lnSpc>
              <a:buFontTx/>
              <a:buNone/>
            </a:pPr>
            <a:r>
              <a:rPr lang="en-US" altLang="zh-CN" sz="1800" dirty="0">
                <a:latin typeface="+mn-lt"/>
                <a:ea typeface="宋体" pitchFamily="2" charset="-122"/>
              </a:rPr>
              <a:t>	char address[20];</a:t>
            </a:r>
          </a:p>
          <a:p>
            <a:pPr>
              <a:lnSpc>
                <a:spcPct val="80000"/>
              </a:lnSpc>
              <a:buFontTx/>
              <a:buNone/>
            </a:pPr>
            <a:r>
              <a:rPr lang="en-US" altLang="zh-CN" sz="1800" dirty="0">
                <a:latin typeface="+mn-lt"/>
                <a:ea typeface="宋体" pitchFamily="2" charset="-122"/>
              </a:rPr>
              <a:t>	char </a:t>
            </a:r>
            <a:r>
              <a:rPr lang="en-US" altLang="zh-CN" sz="1800" dirty="0" err="1">
                <a:latin typeface="+mn-lt"/>
                <a:ea typeface="宋体" pitchFamily="2" charset="-122"/>
              </a:rPr>
              <a:t>tel</a:t>
            </a:r>
            <a:r>
              <a:rPr lang="en-US" altLang="zh-CN" sz="1800" dirty="0">
                <a:latin typeface="+mn-lt"/>
                <a:ea typeface="宋体" pitchFamily="2" charset="-122"/>
              </a:rPr>
              <a:t>[20];</a:t>
            </a:r>
          </a:p>
          <a:p>
            <a:pPr>
              <a:lnSpc>
                <a:spcPct val="80000"/>
              </a:lnSpc>
              <a:buFontTx/>
              <a:buNone/>
            </a:pPr>
            <a:r>
              <a:rPr lang="en-US" altLang="zh-CN" sz="1800" dirty="0">
                <a:latin typeface="+mn-lt"/>
                <a:ea typeface="宋体" pitchFamily="2" charset="-122"/>
              </a:rPr>
              <a:t>};</a:t>
            </a:r>
          </a:p>
        </p:txBody>
      </p:sp>
      <p:sp>
        <p:nvSpPr>
          <p:cNvPr id="36870" name="Rectangle 6"/>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CN" altLang="en-US"/>
          </a:p>
        </p:txBody>
      </p:sp>
    </p:spTree>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457200" y="457200"/>
            <a:ext cx="8001000" cy="609600"/>
          </a:xfrm>
        </p:spPr>
        <p:txBody>
          <a:bodyPr/>
          <a:lstStyle/>
          <a:p>
            <a:r>
              <a:rPr lang="en-US" altLang="zh-CN" sz="3000" dirty="0"/>
              <a:t>【</a:t>
            </a:r>
            <a:r>
              <a:rPr lang="zh-CN" altLang="en-US" sz="3000" dirty="0"/>
              <a:t>例</a:t>
            </a:r>
            <a:r>
              <a:rPr lang="en-US" altLang="zh-CN" sz="3000" dirty="0"/>
              <a:t>9-4】</a:t>
            </a:r>
            <a:r>
              <a:rPr lang="zh-CN" altLang="en-US" sz="3000" dirty="0"/>
              <a:t>打印学号为</a:t>
            </a:r>
            <a:r>
              <a:rPr lang="en-US" altLang="zh-CN" sz="3000" dirty="0"/>
              <a:t>20050102</a:t>
            </a:r>
            <a:r>
              <a:rPr lang="zh-CN" altLang="en-US" sz="3000" dirty="0"/>
              <a:t>学生的年龄。</a:t>
            </a:r>
          </a:p>
        </p:txBody>
      </p:sp>
      <p:sp>
        <p:nvSpPr>
          <p:cNvPr id="75779" name="Rectangle 3"/>
          <p:cNvSpPr>
            <a:spLocks noGrp="1" noChangeArrowheads="1"/>
          </p:cNvSpPr>
          <p:nvPr>
            <p:ph type="body" sz="half" idx="1"/>
          </p:nvPr>
        </p:nvSpPr>
        <p:spPr>
          <a:xfrm>
            <a:off x="609600" y="1371600"/>
            <a:ext cx="7924800" cy="4953000"/>
          </a:xfrm>
        </p:spPr>
        <p:txBody>
          <a:bodyPr/>
          <a:lstStyle/>
          <a:p>
            <a:pPr>
              <a:lnSpc>
                <a:spcPct val="80000"/>
              </a:lnSpc>
              <a:buFontTx/>
              <a:buNone/>
            </a:pPr>
            <a:r>
              <a:rPr lang="en-US" altLang="zh-CN" sz="1600" dirty="0">
                <a:latin typeface="+mn-lt"/>
                <a:ea typeface="宋体" pitchFamily="2" charset="-122"/>
              </a:rPr>
              <a:t>void </a:t>
            </a:r>
            <a:r>
              <a:rPr lang="en-US" altLang="zh-CN" sz="1600" dirty="0" err="1">
                <a:latin typeface="+mn-lt"/>
                <a:ea typeface="宋体" pitchFamily="2" charset="-122"/>
              </a:rPr>
              <a:t>showage</a:t>
            </a:r>
            <a:r>
              <a:rPr lang="en-US" altLang="zh-CN" sz="1600" dirty="0">
                <a:latin typeface="+mn-lt"/>
                <a:ea typeface="宋体" pitchFamily="2" charset="-122"/>
              </a:rPr>
              <a:t>(</a:t>
            </a:r>
            <a:r>
              <a:rPr lang="en-US" altLang="zh-CN" sz="1600" dirty="0" err="1">
                <a:latin typeface="+mn-lt"/>
                <a:ea typeface="宋体" pitchFamily="2" charset="-122"/>
              </a:rPr>
              <a:t>int</a:t>
            </a:r>
            <a:r>
              <a:rPr lang="en-US" altLang="zh-CN" sz="1600" dirty="0">
                <a:latin typeface="+mn-lt"/>
                <a:ea typeface="宋体" pitchFamily="2" charset="-122"/>
              </a:rPr>
              <a:t> age)</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printf</a:t>
            </a:r>
            <a:r>
              <a:rPr lang="en-US" altLang="zh-CN" sz="1600" dirty="0">
                <a:latin typeface="+mn-lt"/>
                <a:ea typeface="宋体" pitchFamily="2" charset="-122"/>
              </a:rPr>
              <a:t>("Age:%d\n", age);}</a:t>
            </a:r>
          </a:p>
          <a:p>
            <a:pPr>
              <a:lnSpc>
                <a:spcPct val="80000"/>
              </a:lnSpc>
              <a:buFontTx/>
              <a:buNone/>
            </a:pPr>
            <a:r>
              <a:rPr lang="en-US" altLang="zh-CN" sz="1600" dirty="0">
                <a:latin typeface="+mn-lt"/>
                <a:ea typeface="宋体" pitchFamily="2" charset="-122"/>
              </a:rPr>
              <a:t>void show1(</a:t>
            </a:r>
            <a:r>
              <a:rPr lang="en-US" altLang="zh-CN" sz="1600" dirty="0" err="1">
                <a:latin typeface="+mn-lt"/>
                <a:ea typeface="宋体" pitchFamily="2" charset="-122"/>
              </a:rPr>
              <a:t>struct</a:t>
            </a:r>
            <a:r>
              <a:rPr lang="en-US" altLang="zh-CN" sz="1600" dirty="0">
                <a:latin typeface="+mn-lt"/>
                <a:ea typeface="宋体" pitchFamily="2" charset="-122"/>
              </a:rPr>
              <a:t> student s) /*</a:t>
            </a:r>
            <a:r>
              <a:rPr lang="zh-CN" altLang="en-US" sz="1600" dirty="0">
                <a:latin typeface="+mn-lt"/>
                <a:ea typeface="宋体" pitchFamily="2" charset="-122"/>
              </a:rPr>
              <a:t>结构体变量作为形参*</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printf</a:t>
            </a:r>
            <a:r>
              <a:rPr lang="en-US" altLang="zh-CN" sz="1600" dirty="0">
                <a:latin typeface="+mn-lt"/>
                <a:ea typeface="宋体" pitchFamily="2" charset="-122"/>
              </a:rPr>
              <a:t>("%</a:t>
            </a:r>
            <a:r>
              <a:rPr lang="en-US" altLang="zh-CN" sz="1600" dirty="0" err="1">
                <a:latin typeface="+mn-lt"/>
                <a:ea typeface="宋体" pitchFamily="2" charset="-122"/>
              </a:rPr>
              <a:t>s,%d,%s,%s,",s.name,s.age,s.sex,s.xh</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printf</a:t>
            </a:r>
            <a:r>
              <a:rPr lang="en-US" altLang="zh-CN" sz="1600" dirty="0">
                <a:latin typeface="+mn-lt"/>
                <a:ea typeface="宋体" pitchFamily="2" charset="-122"/>
              </a:rPr>
              <a:t>("%</a:t>
            </a:r>
            <a:r>
              <a:rPr lang="en-US" altLang="zh-CN" sz="1600" dirty="0" err="1">
                <a:latin typeface="+mn-lt"/>
                <a:ea typeface="宋体" pitchFamily="2" charset="-122"/>
              </a:rPr>
              <a:t>d,%d,%d,",s.birthday.year,s.birthday.month,s.birthday.day</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printf</a:t>
            </a:r>
            <a:r>
              <a:rPr lang="en-US" altLang="zh-CN" sz="1600" dirty="0">
                <a:latin typeface="+mn-lt"/>
                <a:ea typeface="宋体" pitchFamily="2" charset="-122"/>
              </a:rPr>
              <a:t>("%</a:t>
            </a:r>
            <a:r>
              <a:rPr lang="en-US" altLang="zh-CN" sz="1600" dirty="0" err="1">
                <a:latin typeface="+mn-lt"/>
                <a:ea typeface="宋体" pitchFamily="2" charset="-122"/>
              </a:rPr>
              <a:t>s,%s,%s</a:t>
            </a:r>
            <a:r>
              <a:rPr lang="en-US" altLang="zh-CN" sz="1600" dirty="0">
                <a:latin typeface="+mn-lt"/>
                <a:ea typeface="宋体" pitchFamily="2" charset="-122"/>
              </a:rPr>
              <a:t>\</a:t>
            </a:r>
            <a:r>
              <a:rPr lang="en-US" altLang="zh-CN" sz="1600" dirty="0" err="1">
                <a:latin typeface="+mn-lt"/>
                <a:ea typeface="宋体" pitchFamily="2" charset="-122"/>
              </a:rPr>
              <a:t>n",s.nation,s.address,s.tel</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void show2(</a:t>
            </a:r>
            <a:r>
              <a:rPr lang="en-US" altLang="zh-CN" sz="1600" dirty="0" err="1">
                <a:latin typeface="+mn-lt"/>
                <a:ea typeface="宋体" pitchFamily="2" charset="-122"/>
              </a:rPr>
              <a:t>struct</a:t>
            </a:r>
            <a:r>
              <a:rPr lang="en-US" altLang="zh-CN" sz="1600" dirty="0">
                <a:latin typeface="+mn-lt"/>
                <a:ea typeface="宋体" pitchFamily="2" charset="-122"/>
              </a:rPr>
              <a:t> student *p) /*</a:t>
            </a:r>
            <a:r>
              <a:rPr lang="zh-CN" altLang="en-US" sz="1600" dirty="0">
                <a:latin typeface="+mn-lt"/>
                <a:ea typeface="宋体" pitchFamily="2" charset="-122"/>
              </a:rPr>
              <a:t>结构体指针作为形参*</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printf</a:t>
            </a:r>
            <a:r>
              <a:rPr lang="en-US" altLang="zh-CN" sz="1600" dirty="0">
                <a:latin typeface="+mn-lt"/>
                <a:ea typeface="宋体" pitchFamily="2" charset="-122"/>
              </a:rPr>
              <a:t>("%</a:t>
            </a:r>
            <a:r>
              <a:rPr lang="en-US" altLang="zh-CN" sz="1600" dirty="0" err="1">
                <a:latin typeface="+mn-lt"/>
                <a:ea typeface="宋体" pitchFamily="2" charset="-122"/>
              </a:rPr>
              <a:t>s,%d,%s,%s,",p</a:t>
            </a:r>
            <a:r>
              <a:rPr lang="en-US" altLang="zh-CN" sz="1600" dirty="0">
                <a:latin typeface="+mn-lt"/>
                <a:ea typeface="宋体" pitchFamily="2" charset="-122"/>
              </a:rPr>
              <a:t>-&gt;</a:t>
            </a:r>
            <a:r>
              <a:rPr lang="en-US" altLang="zh-CN" sz="1600" dirty="0" err="1">
                <a:latin typeface="+mn-lt"/>
                <a:ea typeface="宋体" pitchFamily="2" charset="-122"/>
              </a:rPr>
              <a:t>name,p</a:t>
            </a:r>
            <a:r>
              <a:rPr lang="en-US" altLang="zh-CN" sz="1600" dirty="0">
                <a:latin typeface="+mn-lt"/>
                <a:ea typeface="宋体" pitchFamily="2" charset="-122"/>
              </a:rPr>
              <a:t>-&gt;</a:t>
            </a:r>
            <a:r>
              <a:rPr lang="en-US" altLang="zh-CN" sz="1600" dirty="0" err="1">
                <a:latin typeface="+mn-lt"/>
                <a:ea typeface="宋体" pitchFamily="2" charset="-122"/>
              </a:rPr>
              <a:t>age,p</a:t>
            </a:r>
            <a:r>
              <a:rPr lang="en-US" altLang="zh-CN" sz="1600" dirty="0">
                <a:latin typeface="+mn-lt"/>
                <a:ea typeface="宋体" pitchFamily="2" charset="-122"/>
              </a:rPr>
              <a:t>-&gt;</a:t>
            </a:r>
            <a:r>
              <a:rPr lang="en-US" altLang="zh-CN" sz="1600" dirty="0" err="1">
                <a:latin typeface="+mn-lt"/>
                <a:ea typeface="宋体" pitchFamily="2" charset="-122"/>
              </a:rPr>
              <a:t>sex,p</a:t>
            </a:r>
            <a:r>
              <a:rPr lang="en-US" altLang="zh-CN" sz="1600" dirty="0">
                <a:latin typeface="+mn-lt"/>
                <a:ea typeface="宋体" pitchFamily="2" charset="-122"/>
              </a:rPr>
              <a:t>-&gt;</a:t>
            </a:r>
            <a:r>
              <a:rPr lang="en-US" altLang="zh-CN" sz="1600" dirty="0" err="1">
                <a:latin typeface="+mn-lt"/>
                <a:ea typeface="宋体" pitchFamily="2" charset="-122"/>
              </a:rPr>
              <a:t>xh</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printf</a:t>
            </a:r>
            <a:r>
              <a:rPr lang="en-US" altLang="zh-CN" sz="1600" dirty="0">
                <a:latin typeface="+mn-lt"/>
                <a:ea typeface="宋体" pitchFamily="2" charset="-122"/>
              </a:rPr>
              <a:t>("%</a:t>
            </a:r>
            <a:r>
              <a:rPr lang="en-US" altLang="zh-CN" sz="1600" dirty="0" err="1">
                <a:latin typeface="+mn-lt"/>
                <a:ea typeface="宋体" pitchFamily="2" charset="-122"/>
              </a:rPr>
              <a:t>d,%d,%d,",p</a:t>
            </a:r>
            <a:r>
              <a:rPr lang="en-US" altLang="zh-CN" sz="1600" dirty="0">
                <a:latin typeface="+mn-lt"/>
                <a:ea typeface="宋体" pitchFamily="2" charset="-122"/>
              </a:rPr>
              <a:t>-&gt;</a:t>
            </a:r>
            <a:r>
              <a:rPr lang="en-US" altLang="zh-CN" sz="1600" dirty="0" err="1">
                <a:latin typeface="+mn-lt"/>
                <a:ea typeface="宋体" pitchFamily="2" charset="-122"/>
              </a:rPr>
              <a:t>birthday.year,p</a:t>
            </a:r>
            <a:r>
              <a:rPr lang="en-US" altLang="zh-CN" sz="1600" dirty="0">
                <a:latin typeface="+mn-lt"/>
                <a:ea typeface="宋体" pitchFamily="2" charset="-122"/>
              </a:rPr>
              <a:t>-&gt;</a:t>
            </a:r>
            <a:r>
              <a:rPr lang="en-US" altLang="zh-CN" sz="1600" dirty="0" err="1">
                <a:latin typeface="+mn-lt"/>
                <a:ea typeface="宋体" pitchFamily="2" charset="-122"/>
              </a:rPr>
              <a:t>birthday.month,p</a:t>
            </a:r>
            <a:r>
              <a:rPr lang="en-US" altLang="zh-CN" sz="1600" dirty="0">
                <a:latin typeface="+mn-lt"/>
                <a:ea typeface="宋体" pitchFamily="2" charset="-122"/>
              </a:rPr>
              <a:t>-&gt;</a:t>
            </a:r>
            <a:r>
              <a:rPr lang="en-US" altLang="zh-CN" sz="1600" dirty="0" err="1">
                <a:latin typeface="+mn-lt"/>
                <a:ea typeface="宋体" pitchFamily="2" charset="-122"/>
              </a:rPr>
              <a:t>birthday.day</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printf</a:t>
            </a:r>
            <a:r>
              <a:rPr lang="en-US" altLang="zh-CN" sz="1600" dirty="0">
                <a:latin typeface="+mn-lt"/>
                <a:ea typeface="宋体" pitchFamily="2" charset="-122"/>
              </a:rPr>
              <a:t>("%</a:t>
            </a:r>
            <a:r>
              <a:rPr lang="en-US" altLang="zh-CN" sz="1600" dirty="0" err="1">
                <a:latin typeface="+mn-lt"/>
                <a:ea typeface="宋体" pitchFamily="2" charset="-122"/>
              </a:rPr>
              <a:t>s,%s,%s</a:t>
            </a:r>
            <a:r>
              <a:rPr lang="en-US" altLang="zh-CN" sz="1600" dirty="0">
                <a:latin typeface="+mn-lt"/>
                <a:ea typeface="宋体" pitchFamily="2" charset="-122"/>
              </a:rPr>
              <a:t>\</a:t>
            </a:r>
            <a:r>
              <a:rPr lang="en-US" altLang="zh-CN" sz="1600" dirty="0" err="1">
                <a:latin typeface="+mn-lt"/>
                <a:ea typeface="宋体" pitchFamily="2" charset="-122"/>
              </a:rPr>
              <a:t>n",p</a:t>
            </a:r>
            <a:r>
              <a:rPr lang="en-US" altLang="zh-CN" sz="1600" dirty="0">
                <a:latin typeface="+mn-lt"/>
                <a:ea typeface="宋体" pitchFamily="2" charset="-122"/>
              </a:rPr>
              <a:t>-&gt;</a:t>
            </a:r>
            <a:r>
              <a:rPr lang="en-US" altLang="zh-CN" sz="1600" dirty="0" err="1">
                <a:latin typeface="+mn-lt"/>
                <a:ea typeface="宋体" pitchFamily="2" charset="-122"/>
              </a:rPr>
              <a:t>nation,p</a:t>
            </a:r>
            <a:r>
              <a:rPr lang="en-US" altLang="zh-CN" sz="1600" dirty="0">
                <a:latin typeface="+mn-lt"/>
                <a:ea typeface="宋体" pitchFamily="2" charset="-122"/>
              </a:rPr>
              <a:t>-&gt;</a:t>
            </a:r>
            <a:r>
              <a:rPr lang="en-US" altLang="zh-CN" sz="1600" dirty="0" err="1">
                <a:latin typeface="+mn-lt"/>
                <a:ea typeface="宋体" pitchFamily="2" charset="-122"/>
              </a:rPr>
              <a:t>address,p</a:t>
            </a:r>
            <a:r>
              <a:rPr lang="en-US" altLang="zh-CN" sz="1600" dirty="0">
                <a:latin typeface="+mn-lt"/>
                <a:ea typeface="宋体" pitchFamily="2" charset="-122"/>
              </a:rPr>
              <a:t>-&gt;</a:t>
            </a:r>
            <a:r>
              <a:rPr lang="en-US" altLang="zh-CN" sz="1600" dirty="0" err="1">
                <a:latin typeface="+mn-lt"/>
                <a:ea typeface="宋体" pitchFamily="2" charset="-122"/>
              </a:rPr>
              <a:t>tel</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void show3(</a:t>
            </a:r>
            <a:r>
              <a:rPr lang="en-US" altLang="zh-CN" sz="1600" dirty="0" err="1">
                <a:latin typeface="+mn-lt"/>
                <a:ea typeface="宋体" pitchFamily="2" charset="-122"/>
              </a:rPr>
              <a:t>struct</a:t>
            </a:r>
            <a:r>
              <a:rPr lang="en-US" altLang="zh-CN" sz="1600" dirty="0">
                <a:latin typeface="+mn-lt"/>
                <a:ea typeface="宋体" pitchFamily="2" charset="-122"/>
              </a:rPr>
              <a:t> student s[],</a:t>
            </a:r>
            <a:r>
              <a:rPr lang="en-US" altLang="zh-CN" sz="1600" dirty="0" err="1">
                <a:latin typeface="+mn-lt"/>
                <a:ea typeface="宋体" pitchFamily="2" charset="-122"/>
              </a:rPr>
              <a:t>int</a:t>
            </a:r>
            <a:r>
              <a:rPr lang="en-US" altLang="zh-CN" sz="1600" dirty="0">
                <a:latin typeface="+mn-lt"/>
                <a:ea typeface="宋体" pitchFamily="2" charset="-122"/>
              </a:rPr>
              <a:t> n) /*</a:t>
            </a:r>
            <a:r>
              <a:rPr lang="zh-CN" altLang="en-US" sz="1600" dirty="0">
                <a:latin typeface="+mn-lt"/>
                <a:ea typeface="宋体" pitchFamily="2" charset="-122"/>
              </a:rPr>
              <a:t>结构体数组作为形参*</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int</a:t>
            </a:r>
            <a:r>
              <a:rPr lang="en-US" altLang="zh-CN" sz="1600" dirty="0">
                <a:latin typeface="+mn-lt"/>
                <a:ea typeface="宋体" pitchFamily="2" charset="-122"/>
              </a:rPr>
              <a:t> </a:t>
            </a:r>
            <a:r>
              <a:rPr lang="en-US" altLang="zh-CN" sz="1600" dirty="0" err="1">
                <a:latin typeface="+mn-lt"/>
                <a:ea typeface="宋体" pitchFamily="2" charset="-122"/>
              </a:rPr>
              <a:t>i</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for(</a:t>
            </a:r>
            <a:r>
              <a:rPr lang="en-US" altLang="zh-CN" sz="1600" dirty="0" err="1">
                <a:latin typeface="+mn-lt"/>
                <a:ea typeface="宋体" pitchFamily="2" charset="-122"/>
              </a:rPr>
              <a:t>i</a:t>
            </a:r>
            <a:r>
              <a:rPr lang="en-US" altLang="zh-CN" sz="1600" dirty="0">
                <a:latin typeface="+mn-lt"/>
                <a:ea typeface="宋体" pitchFamily="2" charset="-122"/>
              </a:rPr>
              <a:t>=0;i&lt;</a:t>
            </a:r>
            <a:r>
              <a:rPr lang="en-US" altLang="zh-CN" sz="1600" dirty="0" err="1">
                <a:latin typeface="+mn-lt"/>
                <a:ea typeface="宋体" pitchFamily="2" charset="-122"/>
              </a:rPr>
              <a:t>n;i</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	</a:t>
            </a:r>
            <a:r>
              <a:rPr lang="en-US" altLang="zh-CN" sz="1600" dirty="0" err="1">
                <a:latin typeface="+mn-lt"/>
                <a:ea typeface="宋体" pitchFamily="2" charset="-122"/>
              </a:rPr>
              <a:t>printf</a:t>
            </a:r>
            <a:r>
              <a:rPr lang="en-US" altLang="zh-CN" sz="1600" dirty="0">
                <a:latin typeface="+mn-lt"/>
                <a:ea typeface="宋体" pitchFamily="2" charset="-122"/>
              </a:rPr>
              <a:t>("%</a:t>
            </a:r>
            <a:r>
              <a:rPr lang="en-US" altLang="zh-CN" sz="1600" dirty="0" err="1">
                <a:latin typeface="+mn-lt"/>
                <a:ea typeface="宋体" pitchFamily="2" charset="-122"/>
              </a:rPr>
              <a:t>s,%d,%s,%s,",s</a:t>
            </a:r>
            <a:r>
              <a:rPr lang="en-US" altLang="zh-CN" sz="1600" dirty="0">
                <a:latin typeface="+mn-lt"/>
                <a:ea typeface="宋体" pitchFamily="2" charset="-122"/>
              </a:rPr>
              <a:t>[</a:t>
            </a:r>
            <a:r>
              <a:rPr lang="en-US" altLang="zh-CN" sz="1600" dirty="0" err="1">
                <a:latin typeface="+mn-lt"/>
                <a:ea typeface="宋体" pitchFamily="2" charset="-122"/>
              </a:rPr>
              <a:t>i</a:t>
            </a:r>
            <a:r>
              <a:rPr lang="en-US" altLang="zh-CN" sz="1600" dirty="0">
                <a:latin typeface="+mn-lt"/>
                <a:ea typeface="宋体" pitchFamily="2" charset="-122"/>
              </a:rPr>
              <a:t>].</a:t>
            </a:r>
            <a:r>
              <a:rPr lang="en-US" altLang="zh-CN" sz="1600" dirty="0" err="1">
                <a:latin typeface="+mn-lt"/>
                <a:ea typeface="宋体" pitchFamily="2" charset="-122"/>
              </a:rPr>
              <a:t>name,s</a:t>
            </a:r>
            <a:r>
              <a:rPr lang="en-US" altLang="zh-CN" sz="1600" dirty="0">
                <a:latin typeface="+mn-lt"/>
                <a:ea typeface="宋体" pitchFamily="2" charset="-122"/>
              </a:rPr>
              <a:t>[</a:t>
            </a:r>
            <a:r>
              <a:rPr lang="en-US" altLang="zh-CN" sz="1600" dirty="0" err="1">
                <a:latin typeface="+mn-lt"/>
                <a:ea typeface="宋体" pitchFamily="2" charset="-122"/>
              </a:rPr>
              <a:t>i</a:t>
            </a:r>
            <a:r>
              <a:rPr lang="en-US" altLang="zh-CN" sz="1600" dirty="0">
                <a:latin typeface="+mn-lt"/>
                <a:ea typeface="宋体" pitchFamily="2" charset="-122"/>
              </a:rPr>
              <a:t>].</a:t>
            </a:r>
            <a:r>
              <a:rPr lang="en-US" altLang="zh-CN" sz="1600" dirty="0" err="1">
                <a:latin typeface="+mn-lt"/>
                <a:ea typeface="宋体" pitchFamily="2" charset="-122"/>
              </a:rPr>
              <a:t>age,s</a:t>
            </a:r>
            <a:r>
              <a:rPr lang="en-US" altLang="zh-CN" sz="1600" dirty="0">
                <a:latin typeface="+mn-lt"/>
                <a:ea typeface="宋体" pitchFamily="2" charset="-122"/>
              </a:rPr>
              <a:t>[</a:t>
            </a:r>
            <a:r>
              <a:rPr lang="en-US" altLang="zh-CN" sz="1600" dirty="0" err="1">
                <a:latin typeface="+mn-lt"/>
                <a:ea typeface="宋体" pitchFamily="2" charset="-122"/>
              </a:rPr>
              <a:t>i</a:t>
            </a:r>
            <a:r>
              <a:rPr lang="en-US" altLang="zh-CN" sz="1600" dirty="0">
                <a:latin typeface="+mn-lt"/>
                <a:ea typeface="宋体" pitchFamily="2" charset="-122"/>
              </a:rPr>
              <a:t>].</a:t>
            </a:r>
            <a:r>
              <a:rPr lang="en-US" altLang="zh-CN" sz="1600" dirty="0" err="1">
                <a:latin typeface="+mn-lt"/>
                <a:ea typeface="宋体" pitchFamily="2" charset="-122"/>
              </a:rPr>
              <a:t>sex,s</a:t>
            </a:r>
            <a:r>
              <a:rPr lang="en-US" altLang="zh-CN" sz="1600" dirty="0">
                <a:latin typeface="+mn-lt"/>
                <a:ea typeface="宋体" pitchFamily="2" charset="-122"/>
              </a:rPr>
              <a:t>[</a:t>
            </a:r>
            <a:r>
              <a:rPr lang="en-US" altLang="zh-CN" sz="1600" dirty="0" err="1">
                <a:latin typeface="+mn-lt"/>
                <a:ea typeface="宋体" pitchFamily="2" charset="-122"/>
              </a:rPr>
              <a:t>i</a:t>
            </a:r>
            <a:r>
              <a:rPr lang="en-US" altLang="zh-CN" sz="1600" dirty="0">
                <a:latin typeface="+mn-lt"/>
                <a:ea typeface="宋体" pitchFamily="2" charset="-122"/>
              </a:rPr>
              <a:t>].</a:t>
            </a:r>
            <a:r>
              <a:rPr lang="en-US" altLang="zh-CN" sz="1600" dirty="0" err="1">
                <a:latin typeface="+mn-lt"/>
                <a:ea typeface="宋体" pitchFamily="2" charset="-122"/>
              </a:rPr>
              <a:t>xh</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printf</a:t>
            </a:r>
            <a:r>
              <a:rPr lang="en-US" altLang="zh-CN" sz="1600" dirty="0">
                <a:latin typeface="+mn-lt"/>
                <a:ea typeface="宋体" pitchFamily="2" charset="-122"/>
              </a:rPr>
              <a:t>("%</a:t>
            </a:r>
            <a:r>
              <a:rPr lang="en-US" altLang="zh-CN" sz="1600" dirty="0" err="1">
                <a:latin typeface="+mn-lt"/>
                <a:ea typeface="宋体" pitchFamily="2" charset="-122"/>
              </a:rPr>
              <a:t>d,%d,%d,",s</a:t>
            </a:r>
            <a:r>
              <a:rPr lang="en-US" altLang="zh-CN" sz="1600" dirty="0">
                <a:latin typeface="+mn-lt"/>
                <a:ea typeface="宋体" pitchFamily="2" charset="-122"/>
              </a:rPr>
              <a:t>[</a:t>
            </a:r>
            <a:r>
              <a:rPr lang="en-US" altLang="zh-CN" sz="1600" dirty="0" err="1">
                <a:latin typeface="+mn-lt"/>
                <a:ea typeface="宋体" pitchFamily="2" charset="-122"/>
              </a:rPr>
              <a:t>i</a:t>
            </a:r>
            <a:r>
              <a:rPr lang="en-US" altLang="zh-CN" sz="1600" dirty="0">
                <a:latin typeface="+mn-lt"/>
                <a:ea typeface="宋体" pitchFamily="2" charset="-122"/>
              </a:rPr>
              <a:t>].</a:t>
            </a:r>
            <a:r>
              <a:rPr lang="en-US" altLang="zh-CN" sz="1600" dirty="0" err="1">
                <a:latin typeface="+mn-lt"/>
                <a:ea typeface="宋体" pitchFamily="2" charset="-122"/>
              </a:rPr>
              <a:t>birthday.year,s</a:t>
            </a:r>
            <a:r>
              <a:rPr lang="en-US" altLang="zh-CN" sz="1600" dirty="0">
                <a:latin typeface="+mn-lt"/>
                <a:ea typeface="宋体" pitchFamily="2" charset="-122"/>
              </a:rPr>
              <a:t>[</a:t>
            </a:r>
            <a:r>
              <a:rPr lang="en-US" altLang="zh-CN" sz="1600" dirty="0" err="1">
                <a:latin typeface="+mn-lt"/>
                <a:ea typeface="宋体" pitchFamily="2" charset="-122"/>
              </a:rPr>
              <a:t>i</a:t>
            </a:r>
            <a:r>
              <a:rPr lang="en-US" altLang="zh-CN" sz="1600" dirty="0">
                <a:latin typeface="+mn-lt"/>
                <a:ea typeface="宋体" pitchFamily="2" charset="-122"/>
              </a:rPr>
              <a:t>].</a:t>
            </a:r>
            <a:r>
              <a:rPr lang="en-US" altLang="zh-CN" sz="1600" dirty="0" err="1">
                <a:latin typeface="+mn-lt"/>
                <a:ea typeface="宋体" pitchFamily="2" charset="-122"/>
              </a:rPr>
              <a:t>birthday.month</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s[</a:t>
            </a:r>
            <a:r>
              <a:rPr lang="en-US" altLang="zh-CN" sz="1600" dirty="0" err="1">
                <a:latin typeface="+mn-lt"/>
                <a:ea typeface="宋体" pitchFamily="2" charset="-122"/>
              </a:rPr>
              <a:t>i</a:t>
            </a:r>
            <a:r>
              <a:rPr lang="en-US" altLang="zh-CN" sz="1600" dirty="0">
                <a:latin typeface="+mn-lt"/>
                <a:ea typeface="宋体" pitchFamily="2" charset="-122"/>
              </a:rPr>
              <a:t>].</a:t>
            </a:r>
            <a:r>
              <a:rPr lang="en-US" altLang="zh-CN" sz="1600" dirty="0" err="1">
                <a:latin typeface="+mn-lt"/>
                <a:ea typeface="宋体" pitchFamily="2" charset="-122"/>
              </a:rPr>
              <a:t>birthday.day</a:t>
            </a:r>
            <a:r>
              <a:rPr lang="en-US" altLang="zh-CN" sz="1600" dirty="0">
                <a:latin typeface="+mn-lt"/>
                <a:ea typeface="宋体" pitchFamily="2" charset="-122"/>
              </a:rPr>
              <a:t>); </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printf</a:t>
            </a:r>
            <a:r>
              <a:rPr lang="en-US" altLang="zh-CN" sz="1600" dirty="0">
                <a:latin typeface="+mn-lt"/>
                <a:ea typeface="宋体" pitchFamily="2" charset="-122"/>
              </a:rPr>
              <a:t>("%</a:t>
            </a:r>
            <a:r>
              <a:rPr lang="en-US" altLang="zh-CN" sz="1600" dirty="0" err="1">
                <a:latin typeface="+mn-lt"/>
                <a:ea typeface="宋体" pitchFamily="2" charset="-122"/>
              </a:rPr>
              <a:t>s,%s,%s</a:t>
            </a:r>
            <a:r>
              <a:rPr lang="en-US" altLang="zh-CN" sz="1600" dirty="0">
                <a:latin typeface="+mn-lt"/>
                <a:ea typeface="宋体" pitchFamily="2" charset="-122"/>
              </a:rPr>
              <a:t>\</a:t>
            </a:r>
            <a:r>
              <a:rPr lang="en-US" altLang="zh-CN" sz="1600" dirty="0" err="1">
                <a:latin typeface="+mn-lt"/>
                <a:ea typeface="宋体" pitchFamily="2" charset="-122"/>
              </a:rPr>
              <a:t>n",s</a:t>
            </a:r>
            <a:r>
              <a:rPr lang="en-US" altLang="zh-CN" sz="1600" dirty="0">
                <a:latin typeface="+mn-lt"/>
                <a:ea typeface="宋体" pitchFamily="2" charset="-122"/>
              </a:rPr>
              <a:t>[</a:t>
            </a:r>
            <a:r>
              <a:rPr lang="en-US" altLang="zh-CN" sz="1600" dirty="0" err="1">
                <a:latin typeface="+mn-lt"/>
                <a:ea typeface="宋体" pitchFamily="2" charset="-122"/>
              </a:rPr>
              <a:t>i</a:t>
            </a:r>
            <a:r>
              <a:rPr lang="en-US" altLang="zh-CN" sz="1600" dirty="0">
                <a:latin typeface="+mn-lt"/>
                <a:ea typeface="宋体" pitchFamily="2" charset="-122"/>
              </a:rPr>
              <a:t>].</a:t>
            </a:r>
            <a:r>
              <a:rPr lang="en-US" altLang="zh-CN" sz="1600" dirty="0" err="1">
                <a:latin typeface="+mn-lt"/>
                <a:ea typeface="宋体" pitchFamily="2" charset="-122"/>
              </a:rPr>
              <a:t>nation,s</a:t>
            </a:r>
            <a:r>
              <a:rPr lang="en-US" altLang="zh-CN" sz="1600" dirty="0">
                <a:latin typeface="+mn-lt"/>
                <a:ea typeface="宋体" pitchFamily="2" charset="-122"/>
              </a:rPr>
              <a:t>[</a:t>
            </a:r>
            <a:r>
              <a:rPr lang="en-US" altLang="zh-CN" sz="1600" dirty="0" err="1">
                <a:latin typeface="+mn-lt"/>
                <a:ea typeface="宋体" pitchFamily="2" charset="-122"/>
              </a:rPr>
              <a:t>i</a:t>
            </a:r>
            <a:r>
              <a:rPr lang="en-US" altLang="zh-CN" sz="1600" dirty="0">
                <a:latin typeface="+mn-lt"/>
                <a:ea typeface="宋体" pitchFamily="2" charset="-122"/>
              </a:rPr>
              <a:t>].</a:t>
            </a:r>
            <a:r>
              <a:rPr lang="en-US" altLang="zh-CN" sz="1600" dirty="0" err="1">
                <a:latin typeface="+mn-lt"/>
                <a:ea typeface="宋体" pitchFamily="2" charset="-122"/>
              </a:rPr>
              <a:t>address,s</a:t>
            </a:r>
            <a:r>
              <a:rPr lang="en-US" altLang="zh-CN" sz="1600" dirty="0">
                <a:latin typeface="+mn-lt"/>
                <a:ea typeface="宋体" pitchFamily="2" charset="-122"/>
              </a:rPr>
              <a:t>[</a:t>
            </a:r>
            <a:r>
              <a:rPr lang="en-US" altLang="zh-CN" sz="1600" dirty="0" err="1">
                <a:latin typeface="+mn-lt"/>
                <a:ea typeface="宋体" pitchFamily="2" charset="-122"/>
              </a:rPr>
              <a:t>i</a:t>
            </a:r>
            <a:r>
              <a:rPr lang="en-US" altLang="zh-CN" sz="1600" dirty="0">
                <a:latin typeface="+mn-lt"/>
                <a:ea typeface="宋体" pitchFamily="2" charset="-122"/>
              </a:rPr>
              <a:t>].</a:t>
            </a:r>
            <a:r>
              <a:rPr lang="en-US" altLang="zh-CN" sz="1600" dirty="0" err="1">
                <a:latin typeface="+mn-lt"/>
                <a:ea typeface="宋体" pitchFamily="2" charset="-122"/>
              </a:rPr>
              <a:t>tel</a:t>
            </a:r>
            <a:r>
              <a:rPr lang="en-US" altLang="zh-CN" sz="1600" dirty="0">
                <a:latin typeface="+mn-lt"/>
                <a:ea typeface="宋体" pitchFamily="2" charset="-122"/>
              </a:rPr>
              <a:t>);      </a:t>
            </a:r>
            <a:r>
              <a:rPr lang="en-US" altLang="zh-CN" sz="1600" dirty="0">
                <a:solidFill>
                  <a:srgbClr val="FF0000"/>
                </a:solidFill>
                <a:latin typeface="+mn-lt"/>
                <a:ea typeface="宋体" pitchFamily="2" charset="-122"/>
              </a:rPr>
              <a:t>}  }</a:t>
            </a:r>
          </a:p>
        </p:txBody>
      </p:sp>
      <p:sp>
        <p:nvSpPr>
          <p:cNvPr id="75784" name="Rectangle 8"/>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CN" altLang="en-US"/>
          </a:p>
        </p:txBody>
      </p:sp>
    </p:spTree>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altLang="zh-CN" sz="3000" dirty="0"/>
              <a:t>【</a:t>
            </a:r>
            <a:r>
              <a:rPr lang="zh-CN" altLang="en-US" sz="3000" dirty="0"/>
              <a:t>例</a:t>
            </a:r>
            <a:r>
              <a:rPr lang="en-US" altLang="zh-CN" sz="3000" dirty="0"/>
              <a:t>9-4】</a:t>
            </a:r>
            <a:r>
              <a:rPr lang="zh-CN" altLang="en-US" sz="3000" dirty="0"/>
              <a:t>打印学号为</a:t>
            </a:r>
            <a:r>
              <a:rPr lang="en-US" altLang="zh-CN" sz="3000" dirty="0"/>
              <a:t>20050102</a:t>
            </a:r>
            <a:r>
              <a:rPr lang="zh-CN" altLang="en-US" sz="3000" dirty="0"/>
              <a:t>学生的</a:t>
            </a:r>
            <a:r>
              <a:rPr lang="zh-CN" altLang="en-US" sz="3000" dirty="0" smtClean="0"/>
              <a:t>年龄</a:t>
            </a:r>
            <a:endParaRPr lang="zh-CN" altLang="en-US" sz="3000" dirty="0"/>
          </a:p>
        </p:txBody>
      </p:sp>
      <p:sp>
        <p:nvSpPr>
          <p:cNvPr id="87043" name="Rectangle 3"/>
          <p:cNvSpPr>
            <a:spLocks noGrp="1" noChangeArrowheads="1"/>
          </p:cNvSpPr>
          <p:nvPr>
            <p:ph sz="quarter" idx="1"/>
          </p:nvPr>
        </p:nvSpPr>
        <p:spPr>
          <a:xfrm>
            <a:off x="381000" y="1371600"/>
            <a:ext cx="8534400" cy="4179888"/>
          </a:xfrm>
        </p:spPr>
        <p:txBody>
          <a:bodyPr/>
          <a:lstStyle/>
          <a:p>
            <a:pPr>
              <a:lnSpc>
                <a:spcPct val="80000"/>
              </a:lnSpc>
              <a:buFontTx/>
              <a:buNone/>
            </a:pPr>
            <a:r>
              <a:rPr lang="en-US" altLang="zh-CN" sz="1600" dirty="0">
                <a:latin typeface="+mn-lt"/>
                <a:ea typeface="宋体" pitchFamily="2" charset="-122"/>
              </a:rPr>
              <a:t>void main()</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struct</a:t>
            </a:r>
            <a:r>
              <a:rPr lang="en-US" altLang="zh-CN" sz="1600" dirty="0">
                <a:latin typeface="+mn-lt"/>
                <a:ea typeface="宋体" pitchFamily="2" charset="-122"/>
              </a:rPr>
              <a:t> student </a:t>
            </a:r>
            <a:r>
              <a:rPr lang="en-US" altLang="zh-CN" sz="1600" dirty="0" err="1">
                <a:latin typeface="+mn-lt"/>
                <a:ea typeface="宋体" pitchFamily="2" charset="-122"/>
              </a:rPr>
              <a:t>wang</a:t>
            </a:r>
            <a:r>
              <a:rPr lang="en-US" altLang="zh-CN" sz="1600" dirty="0">
                <a:latin typeface="+mn-lt"/>
                <a:ea typeface="宋体" pitchFamily="2" charset="-122"/>
              </a:rPr>
              <a:t> =</a:t>
            </a:r>
          </a:p>
          <a:p>
            <a:pPr>
              <a:lnSpc>
                <a:spcPct val="80000"/>
              </a:lnSpc>
              <a:buFontTx/>
              <a:buNone/>
            </a:pPr>
            <a:r>
              <a:rPr lang="en-US" altLang="zh-CN" sz="1600" dirty="0">
                <a:latin typeface="+mn-lt"/>
                <a:ea typeface="宋体" pitchFamily="2" charset="-122"/>
              </a:rPr>
              <a:t>	{"Wang YunPing",18,"M","2010010001",2010,3,3,"Han","Bei Jing",</a:t>
            </a:r>
          </a:p>
          <a:p>
            <a:pPr>
              <a:lnSpc>
                <a:spcPct val="80000"/>
              </a:lnSpc>
              <a:buFontTx/>
              <a:buNone/>
            </a:pPr>
            <a:r>
              <a:rPr lang="en-US" altLang="zh-CN" sz="1600" dirty="0">
                <a:latin typeface="+mn-lt"/>
                <a:ea typeface="宋体" pitchFamily="2" charset="-122"/>
              </a:rPr>
              <a:t>       "13901000001"};</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struct</a:t>
            </a:r>
            <a:r>
              <a:rPr lang="en-US" altLang="zh-CN" sz="1600" dirty="0">
                <a:latin typeface="+mn-lt"/>
                <a:ea typeface="宋体" pitchFamily="2" charset="-122"/>
              </a:rPr>
              <a:t> student </a:t>
            </a:r>
            <a:r>
              <a:rPr lang="en-US" altLang="zh-CN" sz="1600" dirty="0" err="1">
                <a:latin typeface="+mn-lt"/>
                <a:ea typeface="宋体" pitchFamily="2" charset="-122"/>
              </a:rPr>
              <a:t>zhang</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{"Zhang Li",18,"M","2010010002",2011,4,4,"Han","Guang Zhou","13901000002"};</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struct</a:t>
            </a:r>
            <a:r>
              <a:rPr lang="en-US" altLang="zh-CN" sz="1600" dirty="0">
                <a:latin typeface="+mn-lt"/>
                <a:ea typeface="宋体" pitchFamily="2" charset="-122"/>
              </a:rPr>
              <a:t>  student stud[3]={</a:t>
            </a:r>
          </a:p>
          <a:p>
            <a:pPr>
              <a:lnSpc>
                <a:spcPct val="80000"/>
              </a:lnSpc>
              <a:buFontTx/>
              <a:buNone/>
            </a:pPr>
            <a:r>
              <a:rPr lang="en-US" altLang="zh-CN" sz="1600" dirty="0">
                <a:latin typeface="+mn-lt"/>
                <a:ea typeface="宋体" pitchFamily="2" charset="-122"/>
              </a:rPr>
              <a:t>	{"Wang YunPing",18,"M","2010010001",2010,3,3,"Han","Bei Jing","13901000001"},</a:t>
            </a:r>
          </a:p>
          <a:p>
            <a:pPr>
              <a:lnSpc>
                <a:spcPct val="80000"/>
              </a:lnSpc>
              <a:buFontTx/>
              <a:buNone/>
            </a:pPr>
            <a:r>
              <a:rPr lang="en-US" altLang="zh-CN" sz="1600" dirty="0">
                <a:latin typeface="+mn-lt"/>
                <a:ea typeface="宋体" pitchFamily="2" charset="-122"/>
              </a:rPr>
              <a:t>	{"Zhang Li",18,"M","2010010002",2011,4,4,"Han","Guang Zhou","13901000002"},</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Gu</a:t>
            </a:r>
            <a:r>
              <a:rPr lang="en-US" altLang="zh-CN" sz="1600" dirty="0">
                <a:latin typeface="+mn-lt"/>
                <a:ea typeface="宋体" pitchFamily="2" charset="-122"/>
              </a:rPr>
              <a:t> YuPing",18,"F","2010010003",2012,5,5,"Han","Shang Hai","13901000003"}};</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struct</a:t>
            </a:r>
            <a:r>
              <a:rPr lang="en-US" altLang="zh-CN" sz="1600" dirty="0">
                <a:latin typeface="+mn-lt"/>
                <a:ea typeface="宋体" pitchFamily="2" charset="-122"/>
              </a:rPr>
              <a:t>  student *p;	</a:t>
            </a:r>
            <a:r>
              <a:rPr lang="en-US" altLang="zh-CN" sz="1600" dirty="0" err="1">
                <a:latin typeface="+mn-lt"/>
                <a:ea typeface="宋体" pitchFamily="2" charset="-122"/>
              </a:rPr>
              <a:t>struct</a:t>
            </a:r>
            <a:r>
              <a:rPr lang="en-US" altLang="zh-CN" sz="1600" dirty="0">
                <a:latin typeface="+mn-lt"/>
                <a:ea typeface="宋体" pitchFamily="2" charset="-122"/>
              </a:rPr>
              <a:t> student t;     </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printf</a:t>
            </a:r>
            <a:r>
              <a:rPr lang="en-US" altLang="zh-CN" sz="1600" dirty="0">
                <a:latin typeface="+mn-lt"/>
                <a:ea typeface="宋体" pitchFamily="2" charset="-122"/>
              </a:rPr>
              <a:t>("Demo </a:t>
            </a:r>
            <a:r>
              <a:rPr lang="en-US" altLang="zh-CN" sz="1600" dirty="0" err="1">
                <a:latin typeface="+mn-lt"/>
                <a:ea typeface="宋体" pitchFamily="2" charset="-122"/>
              </a:rPr>
              <a:t>showage</a:t>
            </a:r>
            <a:r>
              <a:rPr lang="en-US" altLang="zh-CN" sz="1600" dirty="0">
                <a:latin typeface="+mn-lt"/>
                <a:ea typeface="宋体" pitchFamily="2" charset="-122"/>
              </a:rPr>
              <a:t>:\n");	</a:t>
            </a:r>
            <a:r>
              <a:rPr lang="en-US" altLang="zh-CN" sz="1600" dirty="0" err="1">
                <a:latin typeface="+mn-lt"/>
                <a:ea typeface="宋体" pitchFamily="2" charset="-122"/>
              </a:rPr>
              <a:t>showage</a:t>
            </a:r>
            <a:r>
              <a:rPr lang="en-US" altLang="zh-CN" sz="1600" dirty="0">
                <a:latin typeface="+mn-lt"/>
                <a:ea typeface="宋体" pitchFamily="2" charset="-122"/>
              </a:rPr>
              <a:t>(</a:t>
            </a:r>
            <a:r>
              <a:rPr lang="en-US" altLang="zh-CN" sz="1600" dirty="0" err="1">
                <a:latin typeface="+mn-lt"/>
                <a:ea typeface="宋体" pitchFamily="2" charset="-122"/>
              </a:rPr>
              <a:t>wang.age</a:t>
            </a:r>
            <a:r>
              <a:rPr lang="en-US" altLang="zh-CN" sz="1600" dirty="0">
                <a:latin typeface="+mn-lt"/>
                <a:ea typeface="宋体" pitchFamily="2" charset="-122"/>
              </a:rPr>
              <a:t>); /*</a:t>
            </a:r>
            <a:r>
              <a:rPr lang="zh-CN" altLang="en-US" sz="1600" dirty="0">
                <a:latin typeface="+mn-lt"/>
                <a:ea typeface="宋体" pitchFamily="2" charset="-122"/>
              </a:rPr>
              <a:t>结构体成员作为实参*</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printf</a:t>
            </a:r>
            <a:r>
              <a:rPr lang="en-US" altLang="zh-CN" sz="1600" dirty="0">
                <a:latin typeface="+mn-lt"/>
                <a:ea typeface="宋体" pitchFamily="2" charset="-122"/>
              </a:rPr>
              <a:t>("Demo show1:\n");		show1(</a:t>
            </a:r>
            <a:r>
              <a:rPr lang="en-US" altLang="zh-CN" sz="1600" dirty="0" err="1">
                <a:latin typeface="+mn-lt"/>
                <a:ea typeface="宋体" pitchFamily="2" charset="-122"/>
              </a:rPr>
              <a:t>wang</a:t>
            </a:r>
            <a:r>
              <a:rPr lang="en-US" altLang="zh-CN" sz="1600" dirty="0">
                <a:latin typeface="+mn-lt"/>
                <a:ea typeface="宋体" pitchFamily="2" charset="-122"/>
              </a:rPr>
              <a:t>);/*</a:t>
            </a:r>
            <a:r>
              <a:rPr lang="zh-CN" altLang="en-US" sz="1600" dirty="0">
                <a:latin typeface="+mn-lt"/>
                <a:ea typeface="宋体" pitchFamily="2" charset="-122"/>
              </a:rPr>
              <a:t>结构体变量作为实参*</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p=&amp;</a:t>
            </a:r>
            <a:r>
              <a:rPr lang="en-US" altLang="zh-CN" sz="1600" dirty="0" err="1">
                <a:latin typeface="+mn-lt"/>
                <a:ea typeface="宋体" pitchFamily="2" charset="-122"/>
              </a:rPr>
              <a:t>wang</a:t>
            </a:r>
            <a:r>
              <a:rPr lang="en-US" altLang="zh-CN" sz="1600" dirty="0">
                <a:latin typeface="+mn-lt"/>
                <a:ea typeface="宋体" pitchFamily="2" charset="-122"/>
              </a:rPr>
              <a:t>;			</a:t>
            </a:r>
            <a:r>
              <a:rPr lang="en-US" altLang="zh-CN" sz="1600" dirty="0" err="1">
                <a:latin typeface="+mn-lt"/>
                <a:ea typeface="宋体" pitchFamily="2" charset="-122"/>
              </a:rPr>
              <a:t>printf</a:t>
            </a:r>
            <a:r>
              <a:rPr lang="en-US" altLang="zh-CN" sz="1600" dirty="0">
                <a:latin typeface="+mn-lt"/>
                <a:ea typeface="宋体" pitchFamily="2" charset="-122"/>
              </a:rPr>
              <a:t>("Demo show2:\n");</a:t>
            </a:r>
          </a:p>
          <a:p>
            <a:pPr>
              <a:lnSpc>
                <a:spcPct val="80000"/>
              </a:lnSpc>
              <a:buFontTx/>
              <a:buNone/>
            </a:pPr>
            <a:r>
              <a:rPr lang="en-US" altLang="zh-CN" sz="1600" dirty="0">
                <a:latin typeface="+mn-lt"/>
                <a:ea typeface="宋体" pitchFamily="2" charset="-122"/>
              </a:rPr>
              <a:t>	show2(p); /*</a:t>
            </a:r>
            <a:r>
              <a:rPr lang="zh-CN" altLang="en-US" sz="1600" dirty="0">
                <a:latin typeface="+mn-lt"/>
                <a:ea typeface="宋体" pitchFamily="2" charset="-122"/>
              </a:rPr>
              <a:t>结构体指针作为实参，也可以写成</a:t>
            </a:r>
            <a:r>
              <a:rPr lang="en-US" altLang="zh-CN" sz="1600" dirty="0">
                <a:latin typeface="+mn-lt"/>
                <a:ea typeface="宋体" pitchFamily="2" charset="-122"/>
              </a:rPr>
              <a:t>show2(&amp;</a:t>
            </a:r>
            <a:r>
              <a:rPr lang="en-US" altLang="zh-CN" sz="1600" dirty="0" err="1">
                <a:latin typeface="+mn-lt"/>
                <a:ea typeface="宋体" pitchFamily="2" charset="-122"/>
              </a:rPr>
              <a:t>wang</a:t>
            </a:r>
            <a:r>
              <a:rPr lang="en-US" altLang="zh-CN" sz="1600" dirty="0">
                <a:latin typeface="+mn-lt"/>
                <a:ea typeface="宋体" pitchFamily="2" charset="-122"/>
              </a:rPr>
              <a:t>) */</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printf</a:t>
            </a:r>
            <a:r>
              <a:rPr lang="en-US" altLang="zh-CN" sz="1600" dirty="0">
                <a:latin typeface="+mn-lt"/>
                <a:ea typeface="宋体" pitchFamily="2" charset="-122"/>
              </a:rPr>
              <a:t>("Demo show3:\n");	show3(stud,3); /*</a:t>
            </a:r>
            <a:r>
              <a:rPr lang="zh-CN" altLang="en-US" sz="1600" dirty="0">
                <a:latin typeface="+mn-lt"/>
                <a:ea typeface="宋体" pitchFamily="2" charset="-122"/>
              </a:rPr>
              <a:t>结构体数组名作为实参*</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a:t>
            </a:r>
            <a:r>
              <a:rPr lang="zh-CN" altLang="en-US" sz="1600" dirty="0">
                <a:latin typeface="+mn-lt"/>
                <a:ea typeface="宋体" pitchFamily="2" charset="-122"/>
              </a:rPr>
              <a:t>结构体变量交换*</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t=</a:t>
            </a:r>
            <a:r>
              <a:rPr lang="en-US" altLang="zh-CN" sz="1600" dirty="0" err="1">
                <a:latin typeface="+mn-lt"/>
                <a:ea typeface="宋体" pitchFamily="2" charset="-122"/>
              </a:rPr>
              <a:t>wang</a:t>
            </a:r>
            <a:r>
              <a:rPr lang="en-US" altLang="zh-CN" sz="1600" dirty="0">
                <a:latin typeface="+mn-lt"/>
                <a:ea typeface="宋体" pitchFamily="2" charset="-122"/>
              </a:rPr>
              <a:t>;	</a:t>
            </a:r>
            <a:r>
              <a:rPr lang="en-US" altLang="zh-CN" sz="1600" dirty="0" err="1">
                <a:latin typeface="+mn-lt"/>
                <a:ea typeface="宋体" pitchFamily="2" charset="-122"/>
              </a:rPr>
              <a:t>wang</a:t>
            </a:r>
            <a:r>
              <a:rPr lang="en-US" altLang="zh-CN" sz="1600" dirty="0">
                <a:latin typeface="+mn-lt"/>
                <a:ea typeface="宋体" pitchFamily="2" charset="-122"/>
              </a:rPr>
              <a:t>=</a:t>
            </a:r>
            <a:r>
              <a:rPr lang="en-US" altLang="zh-CN" sz="1600" dirty="0" err="1">
                <a:latin typeface="+mn-lt"/>
                <a:ea typeface="宋体" pitchFamily="2" charset="-122"/>
              </a:rPr>
              <a:t>zhang</a:t>
            </a:r>
            <a:r>
              <a:rPr lang="en-US" altLang="zh-CN" sz="1600" dirty="0">
                <a:latin typeface="+mn-lt"/>
                <a:ea typeface="宋体" pitchFamily="2" charset="-122"/>
              </a:rPr>
              <a:t>;	</a:t>
            </a:r>
            <a:r>
              <a:rPr lang="en-US" altLang="zh-CN" sz="1600" dirty="0" err="1">
                <a:latin typeface="+mn-lt"/>
                <a:ea typeface="宋体" pitchFamily="2" charset="-122"/>
              </a:rPr>
              <a:t>zhang</a:t>
            </a:r>
            <a:r>
              <a:rPr lang="en-US" altLang="zh-CN" sz="1600" dirty="0">
                <a:latin typeface="+mn-lt"/>
                <a:ea typeface="宋体" pitchFamily="2" charset="-122"/>
              </a:rPr>
              <a:t>=t;</a:t>
            </a:r>
          </a:p>
          <a:p>
            <a:pPr>
              <a:lnSpc>
                <a:spcPct val="80000"/>
              </a:lnSpc>
              <a:buFontTx/>
              <a:buNone/>
            </a:pPr>
            <a:r>
              <a:rPr lang="en-US" altLang="zh-CN" sz="1600" dirty="0">
                <a:latin typeface="+mn-lt"/>
                <a:ea typeface="宋体" pitchFamily="2" charset="-122"/>
              </a:rPr>
              <a:t>	</a:t>
            </a:r>
            <a:r>
              <a:rPr lang="en-US" altLang="zh-CN" sz="1600" dirty="0" err="1">
                <a:latin typeface="+mn-lt"/>
                <a:ea typeface="宋体" pitchFamily="2" charset="-122"/>
              </a:rPr>
              <a:t>printf</a:t>
            </a:r>
            <a:r>
              <a:rPr lang="en-US" altLang="zh-CN" sz="1600" dirty="0">
                <a:latin typeface="+mn-lt"/>
                <a:ea typeface="宋体" pitchFamily="2" charset="-122"/>
              </a:rPr>
              <a:t>("Demo swap:\n");	show1(</a:t>
            </a:r>
            <a:r>
              <a:rPr lang="en-US" altLang="zh-CN" sz="1600" dirty="0" err="1">
                <a:latin typeface="+mn-lt"/>
                <a:ea typeface="宋体" pitchFamily="2" charset="-122"/>
              </a:rPr>
              <a:t>zhang</a:t>
            </a:r>
            <a:r>
              <a:rPr lang="en-US" altLang="zh-CN" sz="1600" dirty="0">
                <a:latin typeface="+mn-lt"/>
                <a:ea typeface="宋体" pitchFamily="2" charset="-122"/>
              </a:rPr>
              <a:t>);</a:t>
            </a:r>
          </a:p>
          <a:p>
            <a:pPr>
              <a:lnSpc>
                <a:spcPct val="80000"/>
              </a:lnSpc>
              <a:buFontTx/>
              <a:buNone/>
            </a:pPr>
            <a:r>
              <a:rPr lang="en-US" altLang="zh-CN" sz="1600" dirty="0">
                <a:latin typeface="+mn-lt"/>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altLang="zh-CN" sz="3000" dirty="0"/>
              <a:t>【</a:t>
            </a:r>
            <a:r>
              <a:rPr lang="zh-CN" altLang="en-US" sz="3000" dirty="0"/>
              <a:t>例</a:t>
            </a:r>
            <a:r>
              <a:rPr lang="en-US" altLang="zh-CN" sz="3000" dirty="0"/>
              <a:t>9-4】</a:t>
            </a:r>
            <a:r>
              <a:rPr lang="zh-CN" altLang="en-US" sz="3000" dirty="0"/>
              <a:t>打印学号为</a:t>
            </a:r>
            <a:r>
              <a:rPr lang="en-US" altLang="zh-CN" sz="3000" dirty="0"/>
              <a:t>20050102</a:t>
            </a:r>
            <a:r>
              <a:rPr lang="zh-CN" altLang="en-US" sz="3000" dirty="0"/>
              <a:t>学生的</a:t>
            </a:r>
            <a:r>
              <a:rPr lang="zh-CN" altLang="en-US" sz="3000" dirty="0" smtClean="0"/>
              <a:t>年龄</a:t>
            </a:r>
            <a:endParaRPr lang="zh-CN" altLang="en-US" sz="3000" dirty="0"/>
          </a:p>
        </p:txBody>
      </p:sp>
      <p:sp>
        <p:nvSpPr>
          <p:cNvPr id="88068" name="Rectangle 4"/>
          <p:cNvSpPr>
            <a:spLocks noGrp="1" noChangeArrowheads="1"/>
          </p:cNvSpPr>
          <p:nvPr>
            <p:ph sz="quarter" idx="1"/>
          </p:nvPr>
        </p:nvSpPr>
        <p:spPr>
          <a:xfrm>
            <a:off x="381000" y="1600200"/>
            <a:ext cx="8534400" cy="708025"/>
          </a:xfrm>
        </p:spPr>
        <p:txBody>
          <a:bodyPr/>
          <a:lstStyle/>
          <a:p>
            <a:r>
              <a:rPr lang="zh-CN" altLang="en-US">
                <a:ea typeface="宋体" pitchFamily="2" charset="-122"/>
              </a:rPr>
              <a:t>运行结果</a:t>
            </a:r>
          </a:p>
        </p:txBody>
      </p:sp>
      <p:pic>
        <p:nvPicPr>
          <p:cNvPr id="88070" name="Picture 6"/>
          <p:cNvPicPr>
            <a:picLocks noChangeAspect="1" noChangeArrowheads="1"/>
          </p:cNvPicPr>
          <p:nvPr/>
        </p:nvPicPr>
        <p:blipFill>
          <a:blip r:embed="rId2" cstate="print"/>
          <a:srcRect/>
          <a:stretch>
            <a:fillRect/>
          </a:stretch>
        </p:blipFill>
        <p:spPr bwMode="auto">
          <a:xfrm>
            <a:off x="914400" y="2362200"/>
            <a:ext cx="7391400" cy="3127375"/>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altLang="zh-CN" sz="2500"/>
              <a:t>【</a:t>
            </a:r>
            <a:r>
              <a:rPr lang="zh-CN" altLang="en-US"/>
              <a:t>注意</a:t>
            </a:r>
            <a:r>
              <a:rPr lang="en-US" altLang="zh-CN" sz="2500"/>
              <a:t>】</a:t>
            </a:r>
          </a:p>
        </p:txBody>
      </p:sp>
      <p:sp>
        <p:nvSpPr>
          <p:cNvPr id="89091" name="Rectangle 3"/>
          <p:cNvSpPr>
            <a:spLocks noGrp="1" noChangeArrowheads="1"/>
          </p:cNvSpPr>
          <p:nvPr>
            <p:ph sz="quarter" idx="1"/>
          </p:nvPr>
        </p:nvSpPr>
        <p:spPr>
          <a:xfrm>
            <a:off x="381000" y="1600200"/>
            <a:ext cx="8534400" cy="4246563"/>
          </a:xfrm>
        </p:spPr>
        <p:txBody>
          <a:bodyPr/>
          <a:lstStyle/>
          <a:p>
            <a:pPr>
              <a:lnSpc>
                <a:spcPct val="80000"/>
              </a:lnSpc>
            </a:pPr>
            <a:r>
              <a:rPr lang="zh-CN" altLang="en-US" sz="2700">
                <a:ea typeface="宋体" pitchFamily="2" charset="-122"/>
              </a:rPr>
              <a:t>由于结构体</a:t>
            </a:r>
            <a:r>
              <a:rPr lang="en-US" altLang="zh-CN" sz="2700">
                <a:solidFill>
                  <a:srgbClr val="FF0000"/>
                </a:solidFill>
                <a:ea typeface="宋体" pitchFamily="2" charset="-122"/>
              </a:rPr>
              <a:t>struct student</a:t>
            </a:r>
            <a:r>
              <a:rPr lang="zh-CN" altLang="en-US" sz="2700">
                <a:ea typeface="宋体" pitchFamily="2" charset="-122"/>
              </a:rPr>
              <a:t>作为主函数之外其他函数的形式参数，所以结构体的定义需要放在函数之外，不能放在主函数</a:t>
            </a:r>
            <a:r>
              <a:rPr lang="en-US" altLang="zh-CN" sz="2700">
                <a:ea typeface="宋体" pitchFamily="2" charset="-122"/>
              </a:rPr>
              <a:t>main</a:t>
            </a:r>
            <a:r>
              <a:rPr lang="zh-CN" altLang="en-US" sz="2700">
                <a:ea typeface="宋体" pitchFamily="2" charset="-122"/>
              </a:rPr>
              <a:t>内。</a:t>
            </a:r>
          </a:p>
          <a:p>
            <a:pPr>
              <a:lnSpc>
                <a:spcPct val="80000"/>
              </a:lnSpc>
            </a:pPr>
            <a:r>
              <a:rPr lang="en-US" altLang="zh-CN" sz="2700">
                <a:solidFill>
                  <a:srgbClr val="FF0000"/>
                </a:solidFill>
                <a:ea typeface="宋体" pitchFamily="2" charset="-122"/>
              </a:rPr>
              <a:t>show1(wang</a:t>
            </a:r>
            <a:r>
              <a:rPr lang="en-US" altLang="zh-CN" sz="2700">
                <a:ea typeface="宋体" pitchFamily="2" charset="-122"/>
              </a:rPr>
              <a:t>)</a:t>
            </a:r>
            <a:r>
              <a:rPr lang="zh-CN" altLang="en-US" sz="2700">
                <a:ea typeface="宋体" pitchFamily="2" charset="-122"/>
              </a:rPr>
              <a:t>写成</a:t>
            </a:r>
            <a:r>
              <a:rPr lang="en-US" altLang="zh-CN" sz="2700">
                <a:solidFill>
                  <a:srgbClr val="FF0000"/>
                </a:solidFill>
                <a:ea typeface="宋体" pitchFamily="2" charset="-122"/>
              </a:rPr>
              <a:t>show1(stud[0</a:t>
            </a:r>
            <a:r>
              <a:rPr lang="en-US" altLang="zh-CN" sz="2700">
                <a:ea typeface="宋体" pitchFamily="2" charset="-122"/>
              </a:rPr>
              <a:t>])</a:t>
            </a:r>
            <a:r>
              <a:rPr lang="zh-CN" altLang="en-US" sz="2700">
                <a:ea typeface="宋体" pitchFamily="2" charset="-122"/>
              </a:rPr>
              <a:t>效果一样，结构体数组元素也相当于一个结构体变量，例题中正好对应的成员数据也一样。</a:t>
            </a:r>
          </a:p>
          <a:p>
            <a:pPr>
              <a:lnSpc>
                <a:spcPct val="80000"/>
              </a:lnSpc>
            </a:pPr>
            <a:r>
              <a:rPr lang="zh-CN" altLang="en-US" sz="2700">
                <a:ea typeface="宋体" pitchFamily="2" charset="-122"/>
              </a:rPr>
              <a:t>结构体变量不同于数组体现在结构体变量名需要计算才能得到结构体数据域的地址，如</a:t>
            </a:r>
            <a:r>
              <a:rPr lang="en-US" altLang="zh-CN" sz="2700">
                <a:ea typeface="宋体" pitchFamily="2" charset="-122"/>
              </a:rPr>
              <a:t>:</a:t>
            </a:r>
          </a:p>
          <a:p>
            <a:pPr lvl="1">
              <a:lnSpc>
                <a:spcPct val="80000"/>
              </a:lnSpc>
            </a:pPr>
            <a:r>
              <a:rPr lang="en-US" altLang="zh-CN" sz="2700">
                <a:ea typeface="宋体" pitchFamily="2" charset="-122"/>
              </a:rPr>
              <a:t>&amp;wang</a:t>
            </a:r>
            <a:r>
              <a:rPr lang="zh-CN" altLang="en-US" sz="2700">
                <a:ea typeface="宋体" pitchFamily="2" charset="-122"/>
              </a:rPr>
              <a:t>。</a:t>
            </a:r>
          </a:p>
          <a:p>
            <a:pPr>
              <a:lnSpc>
                <a:spcPct val="80000"/>
              </a:lnSpc>
            </a:pPr>
            <a:r>
              <a:rPr lang="zh-CN" altLang="en-US" sz="2700">
                <a:ea typeface="宋体" pitchFamily="2" charset="-122"/>
              </a:rPr>
              <a:t>而数组名直接代表所有数组元素的首地址，不过也可以计算得到某一个元素的地址，如</a:t>
            </a:r>
            <a:r>
              <a:rPr lang="en-US" altLang="zh-CN" sz="2700">
                <a:ea typeface="宋体" pitchFamily="2" charset="-122"/>
              </a:rPr>
              <a:t>:</a:t>
            </a:r>
          </a:p>
          <a:p>
            <a:pPr lvl="1">
              <a:lnSpc>
                <a:spcPct val="80000"/>
              </a:lnSpc>
            </a:pPr>
            <a:r>
              <a:rPr lang="en-US" altLang="zh-CN" sz="2700">
                <a:ea typeface="宋体" pitchFamily="2" charset="-122"/>
              </a:rPr>
              <a:t>&amp;stud[2]</a:t>
            </a:r>
          </a:p>
        </p:txBody>
      </p:sp>
    </p:spTree>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altLang="zh-CN" sz="2800" dirty="0"/>
              <a:t>【</a:t>
            </a:r>
            <a:r>
              <a:rPr lang="zh-CN" altLang="en-US" sz="2800" dirty="0"/>
              <a:t>例</a:t>
            </a:r>
            <a:r>
              <a:rPr lang="en-US" altLang="zh-CN" sz="2800" dirty="0"/>
              <a:t>9-5】</a:t>
            </a:r>
            <a:r>
              <a:rPr lang="zh-CN" altLang="en-US" sz="2800" dirty="0"/>
              <a:t>演示函数返回结构体</a:t>
            </a:r>
            <a:r>
              <a:rPr lang="zh-CN" altLang="en-US" sz="2800" dirty="0" smtClean="0"/>
              <a:t>类型</a:t>
            </a:r>
            <a:r>
              <a:rPr lang="zh-CN" altLang="en-US" dirty="0" smtClean="0"/>
              <a:t> </a:t>
            </a:r>
            <a:endParaRPr lang="zh-CN" altLang="en-US" dirty="0"/>
          </a:p>
        </p:txBody>
      </p:sp>
      <p:sp>
        <p:nvSpPr>
          <p:cNvPr id="90115" name="Rectangle 3"/>
          <p:cNvSpPr>
            <a:spLocks noGrp="1" noChangeArrowheads="1"/>
          </p:cNvSpPr>
          <p:nvPr>
            <p:ph sz="quarter" idx="1"/>
          </p:nvPr>
        </p:nvSpPr>
        <p:spPr>
          <a:xfrm>
            <a:off x="381000" y="1371600"/>
            <a:ext cx="8382000" cy="4910137"/>
          </a:xfrm>
        </p:spPr>
        <p:txBody>
          <a:bodyPr/>
          <a:lstStyle/>
          <a:p>
            <a:pPr>
              <a:lnSpc>
                <a:spcPct val="80000"/>
              </a:lnSpc>
              <a:buFontTx/>
              <a:buNone/>
            </a:pPr>
            <a:r>
              <a:rPr lang="en-US" altLang="zh-CN" sz="2000" dirty="0" err="1">
                <a:latin typeface="+mn-lt"/>
                <a:ea typeface="宋体" pitchFamily="2" charset="-122"/>
              </a:rPr>
              <a:t>struct</a:t>
            </a:r>
            <a:r>
              <a:rPr lang="en-US" altLang="zh-CN" sz="2000" dirty="0">
                <a:latin typeface="+mn-lt"/>
                <a:ea typeface="宋体" pitchFamily="2" charset="-122"/>
              </a:rPr>
              <a:t> student seek1(</a:t>
            </a:r>
            <a:r>
              <a:rPr lang="en-US" altLang="zh-CN" sz="2000" dirty="0" err="1">
                <a:latin typeface="+mn-lt"/>
                <a:ea typeface="宋体" pitchFamily="2" charset="-122"/>
              </a:rPr>
              <a:t>struct</a:t>
            </a:r>
            <a:r>
              <a:rPr lang="en-US" altLang="zh-CN" sz="2000" dirty="0">
                <a:latin typeface="+mn-lt"/>
                <a:ea typeface="宋体" pitchFamily="2" charset="-122"/>
              </a:rPr>
              <a:t> student s[],</a:t>
            </a:r>
            <a:r>
              <a:rPr lang="en-US" altLang="zh-CN" sz="2000" dirty="0" err="1">
                <a:latin typeface="+mn-lt"/>
                <a:ea typeface="宋体" pitchFamily="2" charset="-122"/>
              </a:rPr>
              <a:t>int</a:t>
            </a:r>
            <a:r>
              <a:rPr lang="en-US" altLang="zh-CN" sz="2000" dirty="0">
                <a:latin typeface="+mn-lt"/>
                <a:ea typeface="宋体" pitchFamily="2" charset="-122"/>
              </a:rPr>
              <a:t> </a:t>
            </a:r>
            <a:r>
              <a:rPr lang="en-US" altLang="zh-CN" sz="2000" dirty="0" err="1">
                <a:latin typeface="+mn-lt"/>
                <a:ea typeface="宋体" pitchFamily="2" charset="-122"/>
              </a:rPr>
              <a:t>n,char</a:t>
            </a:r>
            <a:r>
              <a:rPr lang="en-US" altLang="zh-CN" sz="2000" dirty="0">
                <a:latin typeface="+mn-lt"/>
                <a:ea typeface="宋体" pitchFamily="2" charset="-122"/>
              </a:rPr>
              <a:t> name[])</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int</a:t>
            </a:r>
            <a:r>
              <a:rPr lang="en-US" altLang="zh-CN" sz="2000" dirty="0">
                <a:latin typeface="+mn-lt"/>
                <a:ea typeface="宋体" pitchFamily="2" charset="-122"/>
              </a:rPr>
              <a:t> </a:t>
            </a:r>
            <a:r>
              <a:rPr lang="en-US" altLang="zh-CN" sz="2000" dirty="0" err="1">
                <a:latin typeface="+mn-lt"/>
                <a:ea typeface="宋体" pitchFamily="2" charset="-122"/>
              </a:rPr>
              <a:t>i</a:t>
            </a:r>
            <a:r>
              <a:rPr lang="en-US" altLang="zh-CN" sz="2000" dirty="0">
                <a:latin typeface="+mn-lt"/>
                <a:ea typeface="宋体" pitchFamily="2" charset="-122"/>
              </a:rPr>
              <a:t>;</a:t>
            </a:r>
          </a:p>
          <a:p>
            <a:pPr>
              <a:lnSpc>
                <a:spcPct val="80000"/>
              </a:lnSpc>
              <a:buFontTx/>
              <a:buNone/>
            </a:pPr>
            <a:r>
              <a:rPr lang="en-US" altLang="zh-CN" sz="2000" dirty="0">
                <a:latin typeface="+mn-lt"/>
                <a:ea typeface="宋体" pitchFamily="2" charset="-122"/>
              </a:rPr>
              <a:t>	for(</a:t>
            </a:r>
            <a:r>
              <a:rPr lang="en-US" altLang="zh-CN" sz="2000" dirty="0" err="1">
                <a:latin typeface="+mn-lt"/>
                <a:ea typeface="宋体" pitchFamily="2" charset="-122"/>
              </a:rPr>
              <a:t>i</a:t>
            </a:r>
            <a:r>
              <a:rPr lang="en-US" altLang="zh-CN" sz="2000" dirty="0">
                <a:latin typeface="+mn-lt"/>
                <a:ea typeface="宋体" pitchFamily="2" charset="-122"/>
              </a:rPr>
              <a:t>=0;i&lt;</a:t>
            </a:r>
            <a:r>
              <a:rPr lang="en-US" altLang="zh-CN" sz="2000" dirty="0" err="1">
                <a:latin typeface="+mn-lt"/>
                <a:ea typeface="宋体" pitchFamily="2" charset="-122"/>
              </a:rPr>
              <a:t>n;i</a:t>
            </a:r>
            <a:r>
              <a:rPr lang="en-US" altLang="zh-CN" sz="2000" dirty="0">
                <a:latin typeface="+mn-lt"/>
                <a:ea typeface="宋体" pitchFamily="2" charset="-122"/>
              </a:rPr>
              <a:t>++)	if(</a:t>
            </a:r>
            <a:r>
              <a:rPr lang="en-US" altLang="zh-CN" sz="2000" dirty="0" err="1">
                <a:latin typeface="+mn-lt"/>
                <a:ea typeface="宋体" pitchFamily="2" charset="-122"/>
              </a:rPr>
              <a:t>strcmp</a:t>
            </a:r>
            <a:r>
              <a:rPr lang="en-US" altLang="zh-CN" sz="2000" dirty="0">
                <a:latin typeface="+mn-lt"/>
                <a:ea typeface="宋体" pitchFamily="2" charset="-122"/>
              </a:rPr>
              <a:t>(s[</a:t>
            </a:r>
            <a:r>
              <a:rPr lang="en-US" altLang="zh-CN" sz="2000" dirty="0" err="1">
                <a:latin typeface="+mn-lt"/>
                <a:ea typeface="宋体" pitchFamily="2" charset="-122"/>
              </a:rPr>
              <a:t>i</a:t>
            </a:r>
            <a:r>
              <a:rPr lang="en-US" altLang="zh-CN" sz="2000" dirty="0">
                <a:latin typeface="+mn-lt"/>
                <a:ea typeface="宋体" pitchFamily="2" charset="-122"/>
              </a:rPr>
              <a:t>].</a:t>
            </a:r>
            <a:r>
              <a:rPr lang="en-US" altLang="zh-CN" sz="2000" dirty="0" err="1">
                <a:latin typeface="+mn-lt"/>
                <a:ea typeface="宋体" pitchFamily="2" charset="-122"/>
              </a:rPr>
              <a:t>name,name</a:t>
            </a:r>
            <a:r>
              <a:rPr lang="en-US" altLang="zh-CN" sz="2000" dirty="0">
                <a:latin typeface="+mn-lt"/>
                <a:ea typeface="宋体" pitchFamily="2" charset="-122"/>
              </a:rPr>
              <a:t>) == 0)	break;</a:t>
            </a:r>
          </a:p>
          <a:p>
            <a:pPr>
              <a:lnSpc>
                <a:spcPct val="80000"/>
              </a:lnSpc>
              <a:buFontTx/>
              <a:buNone/>
            </a:pPr>
            <a:r>
              <a:rPr lang="en-US" altLang="zh-CN" sz="2000" dirty="0">
                <a:latin typeface="+mn-lt"/>
                <a:ea typeface="宋体" pitchFamily="2" charset="-122"/>
              </a:rPr>
              <a:t>	return s[</a:t>
            </a:r>
            <a:r>
              <a:rPr lang="en-US" altLang="zh-CN" sz="2000" dirty="0" err="1">
                <a:latin typeface="+mn-lt"/>
                <a:ea typeface="宋体" pitchFamily="2" charset="-122"/>
              </a:rPr>
              <a:t>i</a:t>
            </a:r>
            <a:r>
              <a:rPr lang="en-US" altLang="zh-CN" sz="2000" dirty="0">
                <a:latin typeface="+mn-lt"/>
                <a:ea typeface="宋体" pitchFamily="2" charset="-122"/>
              </a:rPr>
              <a:t>];</a:t>
            </a:r>
          </a:p>
          <a:p>
            <a:pPr>
              <a:lnSpc>
                <a:spcPct val="80000"/>
              </a:lnSpc>
              <a:buFontTx/>
              <a:buNone/>
            </a:pPr>
            <a:r>
              <a:rPr lang="en-US" altLang="zh-CN" sz="2000" dirty="0" smtClean="0">
                <a:latin typeface="+mn-lt"/>
                <a:ea typeface="宋体" pitchFamily="2" charset="-122"/>
              </a:rPr>
              <a:t>}</a:t>
            </a:r>
            <a:endParaRPr lang="en-US" altLang="zh-CN" sz="2000" dirty="0">
              <a:latin typeface="+mn-lt"/>
              <a:ea typeface="宋体" pitchFamily="2" charset="-122"/>
            </a:endParaRPr>
          </a:p>
          <a:p>
            <a:pPr>
              <a:lnSpc>
                <a:spcPct val="80000"/>
              </a:lnSpc>
              <a:buFontTx/>
              <a:buNone/>
            </a:pPr>
            <a:r>
              <a:rPr lang="en-US" altLang="zh-CN" sz="2000" dirty="0" err="1">
                <a:latin typeface="+mn-lt"/>
                <a:ea typeface="宋体" pitchFamily="2" charset="-122"/>
              </a:rPr>
              <a:t>struct</a:t>
            </a:r>
            <a:r>
              <a:rPr lang="en-US" altLang="zh-CN" sz="2000" dirty="0">
                <a:latin typeface="+mn-lt"/>
                <a:ea typeface="宋体" pitchFamily="2" charset="-122"/>
              </a:rPr>
              <a:t> student* seek2(</a:t>
            </a:r>
            <a:r>
              <a:rPr lang="en-US" altLang="zh-CN" sz="2000" dirty="0" err="1">
                <a:latin typeface="+mn-lt"/>
                <a:ea typeface="宋体" pitchFamily="2" charset="-122"/>
              </a:rPr>
              <a:t>struct</a:t>
            </a:r>
            <a:r>
              <a:rPr lang="en-US" altLang="zh-CN" sz="2000" dirty="0">
                <a:latin typeface="+mn-lt"/>
                <a:ea typeface="宋体" pitchFamily="2" charset="-122"/>
              </a:rPr>
              <a:t> student s[],</a:t>
            </a:r>
            <a:r>
              <a:rPr lang="en-US" altLang="zh-CN" sz="2000" dirty="0" err="1">
                <a:latin typeface="+mn-lt"/>
                <a:ea typeface="宋体" pitchFamily="2" charset="-122"/>
              </a:rPr>
              <a:t>int</a:t>
            </a:r>
            <a:r>
              <a:rPr lang="en-US" altLang="zh-CN" sz="2000" dirty="0">
                <a:latin typeface="+mn-lt"/>
                <a:ea typeface="宋体" pitchFamily="2" charset="-122"/>
              </a:rPr>
              <a:t> </a:t>
            </a:r>
            <a:r>
              <a:rPr lang="en-US" altLang="zh-CN" sz="2000" dirty="0" err="1">
                <a:latin typeface="+mn-lt"/>
                <a:ea typeface="宋体" pitchFamily="2" charset="-122"/>
              </a:rPr>
              <a:t>n,char</a:t>
            </a:r>
            <a:r>
              <a:rPr lang="en-US" altLang="zh-CN" sz="2000" dirty="0">
                <a:latin typeface="+mn-lt"/>
                <a:ea typeface="宋体" pitchFamily="2" charset="-122"/>
              </a:rPr>
              <a:t> name[])</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int</a:t>
            </a:r>
            <a:r>
              <a:rPr lang="en-US" altLang="zh-CN" sz="2000" dirty="0">
                <a:latin typeface="+mn-lt"/>
                <a:ea typeface="宋体" pitchFamily="2" charset="-122"/>
              </a:rPr>
              <a:t> </a:t>
            </a:r>
            <a:r>
              <a:rPr lang="en-US" altLang="zh-CN" sz="2000" dirty="0" err="1">
                <a:latin typeface="+mn-lt"/>
                <a:ea typeface="宋体" pitchFamily="2" charset="-122"/>
              </a:rPr>
              <a:t>i</a:t>
            </a:r>
            <a:r>
              <a:rPr lang="en-US" altLang="zh-CN" sz="2000" dirty="0">
                <a:latin typeface="+mn-lt"/>
                <a:ea typeface="宋体" pitchFamily="2" charset="-122"/>
              </a:rPr>
              <a:t>;</a:t>
            </a:r>
          </a:p>
          <a:p>
            <a:pPr>
              <a:lnSpc>
                <a:spcPct val="80000"/>
              </a:lnSpc>
              <a:buFontTx/>
              <a:buNone/>
            </a:pPr>
            <a:r>
              <a:rPr lang="en-US" altLang="zh-CN" sz="2000" dirty="0">
                <a:latin typeface="+mn-lt"/>
                <a:ea typeface="宋体" pitchFamily="2" charset="-122"/>
              </a:rPr>
              <a:t>	for(</a:t>
            </a:r>
            <a:r>
              <a:rPr lang="en-US" altLang="zh-CN" sz="2000" dirty="0" err="1">
                <a:latin typeface="+mn-lt"/>
                <a:ea typeface="宋体" pitchFamily="2" charset="-122"/>
              </a:rPr>
              <a:t>i</a:t>
            </a:r>
            <a:r>
              <a:rPr lang="en-US" altLang="zh-CN" sz="2000" dirty="0">
                <a:latin typeface="+mn-lt"/>
                <a:ea typeface="宋体" pitchFamily="2" charset="-122"/>
              </a:rPr>
              <a:t>=0;i&lt;</a:t>
            </a:r>
            <a:r>
              <a:rPr lang="en-US" altLang="zh-CN" sz="2000" dirty="0" err="1">
                <a:latin typeface="+mn-lt"/>
                <a:ea typeface="宋体" pitchFamily="2" charset="-122"/>
              </a:rPr>
              <a:t>n;i</a:t>
            </a:r>
            <a:r>
              <a:rPr lang="en-US" altLang="zh-CN" sz="2000" dirty="0">
                <a:latin typeface="+mn-lt"/>
                <a:ea typeface="宋体" pitchFamily="2" charset="-122"/>
              </a:rPr>
              <a:t>++)	if(</a:t>
            </a:r>
            <a:r>
              <a:rPr lang="en-US" altLang="zh-CN" sz="2000" dirty="0" err="1">
                <a:latin typeface="+mn-lt"/>
                <a:ea typeface="宋体" pitchFamily="2" charset="-122"/>
              </a:rPr>
              <a:t>strcmp</a:t>
            </a:r>
            <a:r>
              <a:rPr lang="en-US" altLang="zh-CN" sz="2000" dirty="0">
                <a:latin typeface="+mn-lt"/>
                <a:ea typeface="宋体" pitchFamily="2" charset="-122"/>
              </a:rPr>
              <a:t>(s[</a:t>
            </a:r>
            <a:r>
              <a:rPr lang="en-US" altLang="zh-CN" sz="2000" dirty="0" err="1">
                <a:latin typeface="+mn-lt"/>
                <a:ea typeface="宋体" pitchFamily="2" charset="-122"/>
              </a:rPr>
              <a:t>i</a:t>
            </a:r>
            <a:r>
              <a:rPr lang="en-US" altLang="zh-CN" sz="2000" dirty="0">
                <a:latin typeface="+mn-lt"/>
                <a:ea typeface="宋体" pitchFamily="2" charset="-122"/>
              </a:rPr>
              <a:t>].</a:t>
            </a:r>
            <a:r>
              <a:rPr lang="en-US" altLang="zh-CN" sz="2000" dirty="0" err="1">
                <a:latin typeface="+mn-lt"/>
                <a:ea typeface="宋体" pitchFamily="2" charset="-122"/>
              </a:rPr>
              <a:t>name,name</a:t>
            </a:r>
            <a:r>
              <a:rPr lang="en-US" altLang="zh-CN" sz="2000" dirty="0">
                <a:latin typeface="+mn-lt"/>
                <a:ea typeface="宋体" pitchFamily="2" charset="-122"/>
              </a:rPr>
              <a:t>) == 0)	break;</a:t>
            </a:r>
          </a:p>
          <a:p>
            <a:pPr>
              <a:lnSpc>
                <a:spcPct val="80000"/>
              </a:lnSpc>
              <a:buFontTx/>
              <a:buNone/>
            </a:pPr>
            <a:r>
              <a:rPr lang="en-US" altLang="zh-CN" sz="2000" dirty="0">
                <a:latin typeface="+mn-lt"/>
                <a:ea typeface="宋体" pitchFamily="2" charset="-122"/>
              </a:rPr>
              <a:t>	return &amp;s[</a:t>
            </a:r>
            <a:r>
              <a:rPr lang="en-US" altLang="zh-CN" sz="2000" dirty="0" err="1">
                <a:latin typeface="+mn-lt"/>
                <a:ea typeface="宋体" pitchFamily="2" charset="-122"/>
              </a:rPr>
              <a:t>i</a:t>
            </a:r>
            <a:r>
              <a:rPr lang="en-US" altLang="zh-CN" sz="2000" dirty="0">
                <a:latin typeface="+mn-lt"/>
                <a:ea typeface="宋体" pitchFamily="2" charset="-122"/>
              </a:rPr>
              <a:t>];</a:t>
            </a:r>
          </a:p>
          <a:p>
            <a:pPr>
              <a:lnSpc>
                <a:spcPct val="80000"/>
              </a:lnSpc>
              <a:buFontTx/>
              <a:buNone/>
            </a:pPr>
            <a:r>
              <a:rPr lang="en-US" altLang="zh-CN" sz="2000" dirty="0">
                <a:latin typeface="+mn-lt"/>
                <a:ea typeface="宋体" pitchFamily="2" charset="-122"/>
              </a:rPr>
              <a:t>}</a:t>
            </a:r>
          </a:p>
          <a:p>
            <a:pPr>
              <a:lnSpc>
                <a:spcPct val="80000"/>
              </a:lnSpc>
              <a:buFontTx/>
              <a:buNone/>
            </a:pPr>
            <a:r>
              <a:rPr lang="en-US" altLang="zh-CN" sz="2000" dirty="0" err="1">
                <a:latin typeface="+mn-lt"/>
                <a:ea typeface="宋体" pitchFamily="2" charset="-122"/>
              </a:rPr>
              <a:t>struct</a:t>
            </a:r>
            <a:r>
              <a:rPr lang="en-US" altLang="zh-CN" sz="2000" dirty="0">
                <a:latin typeface="+mn-lt"/>
                <a:ea typeface="宋体" pitchFamily="2" charset="-122"/>
              </a:rPr>
              <a:t> student* seek3(</a:t>
            </a:r>
            <a:r>
              <a:rPr lang="en-US" altLang="zh-CN" sz="2000" dirty="0" err="1">
                <a:latin typeface="+mn-lt"/>
                <a:ea typeface="宋体" pitchFamily="2" charset="-122"/>
              </a:rPr>
              <a:t>struct</a:t>
            </a:r>
            <a:r>
              <a:rPr lang="en-US" altLang="zh-CN" sz="2000" dirty="0">
                <a:latin typeface="+mn-lt"/>
                <a:ea typeface="宋体" pitchFamily="2" charset="-122"/>
              </a:rPr>
              <a:t> student s[],</a:t>
            </a:r>
            <a:r>
              <a:rPr lang="en-US" altLang="zh-CN" sz="2000" dirty="0" err="1">
                <a:latin typeface="+mn-lt"/>
                <a:ea typeface="宋体" pitchFamily="2" charset="-122"/>
              </a:rPr>
              <a:t>int</a:t>
            </a:r>
            <a:r>
              <a:rPr lang="en-US" altLang="zh-CN" sz="2000" dirty="0">
                <a:latin typeface="+mn-lt"/>
                <a:ea typeface="宋体" pitchFamily="2" charset="-122"/>
              </a:rPr>
              <a:t> </a:t>
            </a:r>
            <a:r>
              <a:rPr lang="en-US" altLang="zh-CN" sz="2000" dirty="0" err="1">
                <a:latin typeface="+mn-lt"/>
                <a:ea typeface="宋体" pitchFamily="2" charset="-122"/>
              </a:rPr>
              <a:t>n,char</a:t>
            </a:r>
            <a:r>
              <a:rPr lang="en-US" altLang="zh-CN" sz="2000" dirty="0">
                <a:latin typeface="+mn-lt"/>
                <a:ea typeface="宋体" pitchFamily="2" charset="-122"/>
              </a:rPr>
              <a:t> name[])</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int</a:t>
            </a:r>
            <a:r>
              <a:rPr lang="en-US" altLang="zh-CN" sz="2000" dirty="0">
                <a:latin typeface="+mn-lt"/>
                <a:ea typeface="宋体" pitchFamily="2" charset="-122"/>
              </a:rPr>
              <a:t> </a:t>
            </a:r>
            <a:r>
              <a:rPr lang="en-US" altLang="zh-CN" sz="2000" dirty="0" err="1">
                <a:latin typeface="+mn-lt"/>
                <a:ea typeface="宋体" pitchFamily="2" charset="-122"/>
              </a:rPr>
              <a:t>i</a:t>
            </a:r>
            <a:r>
              <a:rPr lang="en-US" altLang="zh-CN" sz="2000" dirty="0">
                <a:latin typeface="+mn-lt"/>
                <a:ea typeface="宋体" pitchFamily="2" charset="-122"/>
              </a:rPr>
              <a:t>;		</a:t>
            </a:r>
            <a:r>
              <a:rPr lang="en-US" altLang="zh-CN" sz="2000" dirty="0" err="1">
                <a:latin typeface="+mn-lt"/>
                <a:ea typeface="宋体" pitchFamily="2" charset="-122"/>
              </a:rPr>
              <a:t>struct</a:t>
            </a:r>
            <a:r>
              <a:rPr lang="en-US" altLang="zh-CN" sz="2000" dirty="0">
                <a:latin typeface="+mn-lt"/>
                <a:ea typeface="宋体" pitchFamily="2" charset="-122"/>
              </a:rPr>
              <a:t> student *p=s;</a:t>
            </a:r>
          </a:p>
          <a:p>
            <a:pPr>
              <a:lnSpc>
                <a:spcPct val="80000"/>
              </a:lnSpc>
              <a:buFontTx/>
              <a:buNone/>
            </a:pPr>
            <a:r>
              <a:rPr lang="en-US" altLang="zh-CN" sz="2000" dirty="0">
                <a:latin typeface="+mn-lt"/>
                <a:ea typeface="宋体" pitchFamily="2" charset="-122"/>
              </a:rPr>
              <a:t>	for(</a:t>
            </a:r>
            <a:r>
              <a:rPr lang="en-US" altLang="zh-CN" sz="2000" dirty="0" err="1">
                <a:latin typeface="+mn-lt"/>
                <a:ea typeface="宋体" pitchFamily="2" charset="-122"/>
              </a:rPr>
              <a:t>i</a:t>
            </a:r>
            <a:r>
              <a:rPr lang="en-US" altLang="zh-CN" sz="2000" dirty="0">
                <a:latin typeface="+mn-lt"/>
                <a:ea typeface="宋体" pitchFamily="2" charset="-122"/>
              </a:rPr>
              <a:t>=0;i&lt;</a:t>
            </a:r>
            <a:r>
              <a:rPr lang="en-US" altLang="zh-CN" sz="2000" dirty="0" err="1">
                <a:latin typeface="+mn-lt"/>
                <a:ea typeface="宋体" pitchFamily="2" charset="-122"/>
              </a:rPr>
              <a:t>n;i</a:t>
            </a:r>
            <a:r>
              <a:rPr lang="en-US" altLang="zh-CN" sz="2000" dirty="0">
                <a:latin typeface="+mn-lt"/>
                <a:ea typeface="宋体" pitchFamily="2" charset="-122"/>
              </a:rPr>
              <a:t>++)	if(</a:t>
            </a:r>
            <a:r>
              <a:rPr lang="en-US" altLang="zh-CN" sz="2000" dirty="0" err="1">
                <a:latin typeface="+mn-lt"/>
                <a:ea typeface="宋体" pitchFamily="2" charset="-122"/>
              </a:rPr>
              <a:t>strcmp</a:t>
            </a:r>
            <a:r>
              <a:rPr lang="en-US" altLang="zh-CN" sz="2000" dirty="0">
                <a:latin typeface="+mn-lt"/>
                <a:ea typeface="宋体" pitchFamily="2" charset="-122"/>
              </a:rPr>
              <a:t>(p-&gt;</a:t>
            </a:r>
            <a:r>
              <a:rPr lang="en-US" altLang="zh-CN" sz="2000" dirty="0" err="1">
                <a:latin typeface="+mn-lt"/>
                <a:ea typeface="宋体" pitchFamily="2" charset="-122"/>
              </a:rPr>
              <a:t>name,name</a:t>
            </a:r>
            <a:r>
              <a:rPr lang="en-US" altLang="zh-CN" sz="2000" dirty="0">
                <a:latin typeface="+mn-lt"/>
                <a:ea typeface="宋体" pitchFamily="2" charset="-122"/>
              </a:rPr>
              <a:t>) == 0)	break;</a:t>
            </a:r>
          </a:p>
          <a:p>
            <a:pPr>
              <a:lnSpc>
                <a:spcPct val="80000"/>
              </a:lnSpc>
              <a:buFontTx/>
              <a:buNone/>
            </a:pPr>
            <a:r>
              <a:rPr lang="en-US" altLang="zh-CN" sz="2000" dirty="0">
                <a:latin typeface="+mn-lt"/>
                <a:ea typeface="宋体" pitchFamily="2" charset="-122"/>
              </a:rPr>
              <a:t>				else				p++;</a:t>
            </a:r>
          </a:p>
          <a:p>
            <a:pPr>
              <a:lnSpc>
                <a:spcPct val="80000"/>
              </a:lnSpc>
              <a:buFontTx/>
              <a:buNone/>
            </a:pPr>
            <a:r>
              <a:rPr lang="en-US" altLang="zh-CN" sz="2000" dirty="0">
                <a:latin typeface="+mn-lt"/>
                <a:ea typeface="宋体" pitchFamily="2" charset="-122"/>
              </a:rPr>
              <a:t>	return p;</a:t>
            </a:r>
          </a:p>
          <a:p>
            <a:pPr>
              <a:lnSpc>
                <a:spcPct val="80000"/>
              </a:lnSpc>
              <a:buFontTx/>
              <a:buNone/>
            </a:pPr>
            <a:r>
              <a:rPr lang="en-US" altLang="zh-CN" sz="2000" dirty="0">
                <a:latin typeface="+mn-lt"/>
                <a:ea typeface="宋体" pitchFamily="2" charset="-122"/>
              </a:rPr>
              <a:t>}</a:t>
            </a:r>
          </a:p>
        </p:txBody>
      </p:sp>
    </p:spTree>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altLang="zh-CN" sz="2800" dirty="0"/>
              <a:t>【</a:t>
            </a:r>
            <a:r>
              <a:rPr lang="zh-CN" altLang="en-US" sz="2800" dirty="0"/>
              <a:t>例</a:t>
            </a:r>
            <a:r>
              <a:rPr lang="en-US" altLang="zh-CN" sz="2800" dirty="0"/>
              <a:t>9-5】</a:t>
            </a:r>
            <a:r>
              <a:rPr lang="zh-CN" altLang="en-US" sz="2800" dirty="0"/>
              <a:t>演示函数返回结构体</a:t>
            </a:r>
            <a:r>
              <a:rPr lang="zh-CN" altLang="en-US" sz="2800" dirty="0" smtClean="0"/>
              <a:t>类型</a:t>
            </a:r>
            <a:endParaRPr lang="zh-CN" altLang="en-US" sz="2800" dirty="0"/>
          </a:p>
        </p:txBody>
      </p:sp>
      <p:sp>
        <p:nvSpPr>
          <p:cNvPr id="91139" name="Rectangle 3"/>
          <p:cNvSpPr>
            <a:spLocks noGrp="1" noChangeArrowheads="1"/>
          </p:cNvSpPr>
          <p:nvPr>
            <p:ph sz="quarter" idx="1"/>
          </p:nvPr>
        </p:nvSpPr>
        <p:spPr>
          <a:xfrm>
            <a:off x="381000" y="1600200"/>
            <a:ext cx="8534400" cy="4111625"/>
          </a:xfrm>
        </p:spPr>
        <p:txBody>
          <a:bodyPr/>
          <a:lstStyle/>
          <a:p>
            <a:pPr>
              <a:lnSpc>
                <a:spcPct val="80000"/>
              </a:lnSpc>
              <a:buFontTx/>
              <a:buNone/>
            </a:pPr>
            <a:r>
              <a:rPr lang="en-US" altLang="zh-CN" sz="2200" dirty="0">
                <a:latin typeface="+mn-lt"/>
                <a:ea typeface="宋体" pitchFamily="2" charset="-122"/>
              </a:rPr>
              <a:t>void show1(</a:t>
            </a:r>
            <a:r>
              <a:rPr lang="en-US" altLang="zh-CN" sz="2200" dirty="0" err="1">
                <a:latin typeface="+mn-lt"/>
                <a:ea typeface="宋体" pitchFamily="2" charset="-122"/>
              </a:rPr>
              <a:t>struct</a:t>
            </a:r>
            <a:r>
              <a:rPr lang="en-US" altLang="zh-CN" sz="2200" dirty="0">
                <a:latin typeface="+mn-lt"/>
                <a:ea typeface="宋体" pitchFamily="2" charset="-122"/>
              </a:rPr>
              <a:t> student s)</a:t>
            </a:r>
          </a:p>
          <a:p>
            <a:pPr>
              <a:lnSpc>
                <a:spcPct val="80000"/>
              </a:lnSpc>
              <a:buFontTx/>
              <a:buNone/>
            </a:pPr>
            <a:r>
              <a:rPr lang="en-US" altLang="zh-CN" sz="2200" dirty="0">
                <a:latin typeface="+mn-lt"/>
                <a:ea typeface="宋体" pitchFamily="2" charset="-122"/>
              </a:rPr>
              <a:t>{</a:t>
            </a:r>
          </a:p>
          <a:p>
            <a:pPr>
              <a:lnSpc>
                <a:spcPct val="80000"/>
              </a:lnSpc>
              <a:buFontTx/>
              <a:buNone/>
            </a:pPr>
            <a:r>
              <a:rPr lang="en-US" altLang="zh-CN" sz="2200" dirty="0">
                <a:latin typeface="+mn-lt"/>
                <a:ea typeface="宋体" pitchFamily="2" charset="-122"/>
              </a:rPr>
              <a:t>	</a:t>
            </a:r>
            <a:r>
              <a:rPr lang="en-US" altLang="zh-CN" sz="2200" dirty="0" err="1">
                <a:latin typeface="+mn-lt"/>
                <a:ea typeface="宋体" pitchFamily="2" charset="-122"/>
              </a:rPr>
              <a:t>printf</a:t>
            </a:r>
            <a:r>
              <a:rPr lang="en-US" altLang="zh-CN" sz="2200" dirty="0">
                <a:latin typeface="+mn-lt"/>
                <a:ea typeface="宋体" pitchFamily="2" charset="-122"/>
              </a:rPr>
              <a:t>("%</a:t>
            </a:r>
            <a:r>
              <a:rPr lang="en-US" altLang="zh-CN" sz="2200" dirty="0" err="1">
                <a:latin typeface="+mn-lt"/>
                <a:ea typeface="宋体" pitchFamily="2" charset="-122"/>
              </a:rPr>
              <a:t>s,%d,%s,%s,",s.name,s.age,s.sex,s.xh</a:t>
            </a:r>
            <a:r>
              <a:rPr lang="en-US" altLang="zh-CN" sz="2200" dirty="0">
                <a:latin typeface="+mn-lt"/>
                <a:ea typeface="宋体" pitchFamily="2" charset="-122"/>
              </a:rPr>
              <a:t>);</a:t>
            </a:r>
          </a:p>
          <a:p>
            <a:pPr>
              <a:lnSpc>
                <a:spcPct val="80000"/>
              </a:lnSpc>
              <a:buFontTx/>
              <a:buNone/>
            </a:pPr>
            <a:r>
              <a:rPr lang="en-US" altLang="zh-CN" sz="2200" dirty="0">
                <a:latin typeface="+mn-lt"/>
                <a:ea typeface="宋体" pitchFamily="2" charset="-122"/>
              </a:rPr>
              <a:t>	</a:t>
            </a:r>
            <a:r>
              <a:rPr lang="en-US" altLang="zh-CN" sz="2200" dirty="0" err="1">
                <a:latin typeface="+mn-lt"/>
                <a:ea typeface="宋体" pitchFamily="2" charset="-122"/>
              </a:rPr>
              <a:t>printf</a:t>
            </a:r>
            <a:r>
              <a:rPr lang="en-US" altLang="zh-CN" sz="2200" dirty="0">
                <a:latin typeface="+mn-lt"/>
                <a:ea typeface="宋体" pitchFamily="2" charset="-122"/>
              </a:rPr>
              <a:t>("%</a:t>
            </a:r>
            <a:r>
              <a:rPr lang="en-US" altLang="zh-CN" sz="2200" dirty="0" err="1">
                <a:latin typeface="+mn-lt"/>
                <a:ea typeface="宋体" pitchFamily="2" charset="-122"/>
              </a:rPr>
              <a:t>d,%d,%d,",s.birthday.year,s.birthday.month,s.birthday.day</a:t>
            </a:r>
            <a:r>
              <a:rPr lang="en-US" altLang="zh-CN" sz="2200" dirty="0">
                <a:latin typeface="+mn-lt"/>
                <a:ea typeface="宋体" pitchFamily="2" charset="-122"/>
              </a:rPr>
              <a:t>);</a:t>
            </a:r>
          </a:p>
          <a:p>
            <a:pPr>
              <a:lnSpc>
                <a:spcPct val="80000"/>
              </a:lnSpc>
              <a:buFontTx/>
              <a:buNone/>
            </a:pPr>
            <a:r>
              <a:rPr lang="en-US" altLang="zh-CN" sz="2200" dirty="0">
                <a:latin typeface="+mn-lt"/>
                <a:ea typeface="宋体" pitchFamily="2" charset="-122"/>
              </a:rPr>
              <a:t>	</a:t>
            </a:r>
            <a:r>
              <a:rPr lang="en-US" altLang="zh-CN" sz="2200" dirty="0" err="1">
                <a:latin typeface="+mn-lt"/>
                <a:ea typeface="宋体" pitchFamily="2" charset="-122"/>
              </a:rPr>
              <a:t>printf</a:t>
            </a:r>
            <a:r>
              <a:rPr lang="en-US" altLang="zh-CN" sz="2200" dirty="0">
                <a:latin typeface="+mn-lt"/>
                <a:ea typeface="宋体" pitchFamily="2" charset="-122"/>
              </a:rPr>
              <a:t>("%</a:t>
            </a:r>
            <a:r>
              <a:rPr lang="en-US" altLang="zh-CN" sz="2200" dirty="0" err="1">
                <a:latin typeface="+mn-lt"/>
                <a:ea typeface="宋体" pitchFamily="2" charset="-122"/>
              </a:rPr>
              <a:t>s,%s,%s</a:t>
            </a:r>
            <a:r>
              <a:rPr lang="en-US" altLang="zh-CN" sz="2200" dirty="0">
                <a:latin typeface="+mn-lt"/>
                <a:ea typeface="宋体" pitchFamily="2" charset="-122"/>
              </a:rPr>
              <a:t>\</a:t>
            </a:r>
            <a:r>
              <a:rPr lang="en-US" altLang="zh-CN" sz="2200" dirty="0" err="1">
                <a:latin typeface="+mn-lt"/>
                <a:ea typeface="宋体" pitchFamily="2" charset="-122"/>
              </a:rPr>
              <a:t>n",s.nation,s.address,s.tel</a:t>
            </a:r>
            <a:r>
              <a:rPr lang="en-US" altLang="zh-CN" sz="2200" dirty="0">
                <a:latin typeface="+mn-lt"/>
                <a:ea typeface="宋体" pitchFamily="2" charset="-122"/>
              </a:rPr>
              <a:t>);</a:t>
            </a:r>
          </a:p>
          <a:p>
            <a:pPr>
              <a:lnSpc>
                <a:spcPct val="80000"/>
              </a:lnSpc>
              <a:buFontTx/>
              <a:buNone/>
            </a:pPr>
            <a:r>
              <a:rPr lang="en-US" altLang="zh-CN" sz="2200" dirty="0">
                <a:latin typeface="+mn-lt"/>
                <a:ea typeface="宋体" pitchFamily="2" charset="-122"/>
              </a:rPr>
              <a:t>}</a:t>
            </a:r>
          </a:p>
          <a:p>
            <a:pPr>
              <a:lnSpc>
                <a:spcPct val="80000"/>
              </a:lnSpc>
              <a:buFontTx/>
              <a:buNone/>
            </a:pPr>
            <a:r>
              <a:rPr lang="en-US" altLang="zh-CN" sz="2200" dirty="0">
                <a:latin typeface="+mn-lt"/>
                <a:ea typeface="宋体" pitchFamily="2" charset="-122"/>
              </a:rPr>
              <a:t>void show2(</a:t>
            </a:r>
            <a:r>
              <a:rPr lang="en-US" altLang="zh-CN" sz="2200" dirty="0" err="1">
                <a:latin typeface="+mn-lt"/>
                <a:ea typeface="宋体" pitchFamily="2" charset="-122"/>
              </a:rPr>
              <a:t>struct</a:t>
            </a:r>
            <a:r>
              <a:rPr lang="en-US" altLang="zh-CN" sz="2200" dirty="0">
                <a:latin typeface="+mn-lt"/>
                <a:ea typeface="宋体" pitchFamily="2" charset="-122"/>
              </a:rPr>
              <a:t> student *p)</a:t>
            </a:r>
          </a:p>
          <a:p>
            <a:pPr>
              <a:lnSpc>
                <a:spcPct val="80000"/>
              </a:lnSpc>
              <a:buFontTx/>
              <a:buNone/>
            </a:pPr>
            <a:r>
              <a:rPr lang="en-US" altLang="zh-CN" sz="2200" dirty="0">
                <a:latin typeface="+mn-lt"/>
                <a:ea typeface="宋体" pitchFamily="2" charset="-122"/>
              </a:rPr>
              <a:t>{</a:t>
            </a:r>
          </a:p>
          <a:p>
            <a:pPr>
              <a:lnSpc>
                <a:spcPct val="80000"/>
              </a:lnSpc>
              <a:buFontTx/>
              <a:buNone/>
            </a:pPr>
            <a:r>
              <a:rPr lang="en-US" altLang="zh-CN" sz="2200" dirty="0">
                <a:latin typeface="+mn-lt"/>
                <a:ea typeface="宋体" pitchFamily="2" charset="-122"/>
              </a:rPr>
              <a:t>	</a:t>
            </a:r>
            <a:r>
              <a:rPr lang="en-US" altLang="zh-CN" sz="2200" dirty="0" err="1">
                <a:latin typeface="+mn-lt"/>
                <a:ea typeface="宋体" pitchFamily="2" charset="-122"/>
              </a:rPr>
              <a:t>printf</a:t>
            </a:r>
            <a:r>
              <a:rPr lang="en-US" altLang="zh-CN" sz="2200" dirty="0">
                <a:latin typeface="+mn-lt"/>
                <a:ea typeface="宋体" pitchFamily="2" charset="-122"/>
              </a:rPr>
              <a:t>("%</a:t>
            </a:r>
            <a:r>
              <a:rPr lang="en-US" altLang="zh-CN" sz="2200" dirty="0" err="1">
                <a:latin typeface="+mn-lt"/>
                <a:ea typeface="宋体" pitchFamily="2" charset="-122"/>
              </a:rPr>
              <a:t>s,%d,%s,%s,",p</a:t>
            </a:r>
            <a:r>
              <a:rPr lang="en-US" altLang="zh-CN" sz="2200" dirty="0">
                <a:latin typeface="+mn-lt"/>
                <a:ea typeface="宋体" pitchFamily="2" charset="-122"/>
              </a:rPr>
              <a:t>-&gt;</a:t>
            </a:r>
            <a:r>
              <a:rPr lang="en-US" altLang="zh-CN" sz="2200" dirty="0" err="1">
                <a:latin typeface="+mn-lt"/>
                <a:ea typeface="宋体" pitchFamily="2" charset="-122"/>
              </a:rPr>
              <a:t>name,p</a:t>
            </a:r>
            <a:r>
              <a:rPr lang="en-US" altLang="zh-CN" sz="2200" dirty="0">
                <a:latin typeface="+mn-lt"/>
                <a:ea typeface="宋体" pitchFamily="2" charset="-122"/>
              </a:rPr>
              <a:t>-&gt;</a:t>
            </a:r>
            <a:r>
              <a:rPr lang="en-US" altLang="zh-CN" sz="2200" dirty="0" err="1">
                <a:latin typeface="+mn-lt"/>
                <a:ea typeface="宋体" pitchFamily="2" charset="-122"/>
              </a:rPr>
              <a:t>age,p</a:t>
            </a:r>
            <a:r>
              <a:rPr lang="en-US" altLang="zh-CN" sz="2200" dirty="0">
                <a:latin typeface="+mn-lt"/>
                <a:ea typeface="宋体" pitchFamily="2" charset="-122"/>
              </a:rPr>
              <a:t>-&gt;</a:t>
            </a:r>
            <a:r>
              <a:rPr lang="en-US" altLang="zh-CN" sz="2200" dirty="0" err="1">
                <a:latin typeface="+mn-lt"/>
                <a:ea typeface="宋体" pitchFamily="2" charset="-122"/>
              </a:rPr>
              <a:t>sex,p</a:t>
            </a:r>
            <a:r>
              <a:rPr lang="en-US" altLang="zh-CN" sz="2200" dirty="0">
                <a:latin typeface="+mn-lt"/>
                <a:ea typeface="宋体" pitchFamily="2" charset="-122"/>
              </a:rPr>
              <a:t>-&gt;</a:t>
            </a:r>
            <a:r>
              <a:rPr lang="en-US" altLang="zh-CN" sz="2200" dirty="0" err="1">
                <a:latin typeface="+mn-lt"/>
                <a:ea typeface="宋体" pitchFamily="2" charset="-122"/>
              </a:rPr>
              <a:t>xh</a:t>
            </a:r>
            <a:r>
              <a:rPr lang="en-US" altLang="zh-CN" sz="2200" dirty="0">
                <a:latin typeface="+mn-lt"/>
                <a:ea typeface="宋体" pitchFamily="2" charset="-122"/>
              </a:rPr>
              <a:t>);</a:t>
            </a:r>
          </a:p>
          <a:p>
            <a:pPr>
              <a:lnSpc>
                <a:spcPct val="80000"/>
              </a:lnSpc>
              <a:buFontTx/>
              <a:buNone/>
            </a:pPr>
            <a:r>
              <a:rPr lang="en-US" altLang="zh-CN" sz="2200" dirty="0">
                <a:latin typeface="+mn-lt"/>
                <a:ea typeface="宋体" pitchFamily="2" charset="-122"/>
              </a:rPr>
              <a:t>	</a:t>
            </a:r>
            <a:r>
              <a:rPr lang="en-US" altLang="zh-CN" sz="2200" dirty="0" err="1">
                <a:latin typeface="+mn-lt"/>
                <a:ea typeface="宋体" pitchFamily="2" charset="-122"/>
              </a:rPr>
              <a:t>printf</a:t>
            </a:r>
            <a:r>
              <a:rPr lang="en-US" altLang="zh-CN" sz="2200" dirty="0">
                <a:latin typeface="+mn-lt"/>
                <a:ea typeface="宋体" pitchFamily="2" charset="-122"/>
              </a:rPr>
              <a:t>("%</a:t>
            </a:r>
            <a:r>
              <a:rPr lang="en-US" altLang="zh-CN" sz="2200" dirty="0" err="1">
                <a:latin typeface="+mn-lt"/>
                <a:ea typeface="宋体" pitchFamily="2" charset="-122"/>
              </a:rPr>
              <a:t>d,%d,%d,",p</a:t>
            </a:r>
            <a:r>
              <a:rPr lang="en-US" altLang="zh-CN" sz="2200" dirty="0">
                <a:latin typeface="+mn-lt"/>
                <a:ea typeface="宋体" pitchFamily="2" charset="-122"/>
              </a:rPr>
              <a:t>-&gt;</a:t>
            </a:r>
            <a:r>
              <a:rPr lang="en-US" altLang="zh-CN" sz="2200" dirty="0" err="1">
                <a:latin typeface="+mn-lt"/>
                <a:ea typeface="宋体" pitchFamily="2" charset="-122"/>
              </a:rPr>
              <a:t>birthday.year,p</a:t>
            </a:r>
            <a:r>
              <a:rPr lang="en-US" altLang="zh-CN" sz="2200" dirty="0">
                <a:latin typeface="+mn-lt"/>
                <a:ea typeface="宋体" pitchFamily="2" charset="-122"/>
              </a:rPr>
              <a:t>-&gt;</a:t>
            </a:r>
            <a:r>
              <a:rPr lang="en-US" altLang="zh-CN" sz="2200" dirty="0" err="1">
                <a:latin typeface="+mn-lt"/>
                <a:ea typeface="宋体" pitchFamily="2" charset="-122"/>
              </a:rPr>
              <a:t>birthday.month,p</a:t>
            </a:r>
            <a:r>
              <a:rPr lang="en-US" altLang="zh-CN" sz="2200" dirty="0">
                <a:latin typeface="+mn-lt"/>
                <a:ea typeface="宋体" pitchFamily="2" charset="-122"/>
              </a:rPr>
              <a:t>-&gt;</a:t>
            </a:r>
            <a:r>
              <a:rPr lang="en-US" altLang="zh-CN" sz="2200" dirty="0" err="1">
                <a:latin typeface="+mn-lt"/>
                <a:ea typeface="宋体" pitchFamily="2" charset="-122"/>
              </a:rPr>
              <a:t>birthday.day</a:t>
            </a:r>
            <a:r>
              <a:rPr lang="en-US" altLang="zh-CN" sz="2200" dirty="0">
                <a:latin typeface="+mn-lt"/>
                <a:ea typeface="宋体" pitchFamily="2" charset="-122"/>
              </a:rPr>
              <a:t>);</a:t>
            </a:r>
          </a:p>
          <a:p>
            <a:pPr>
              <a:lnSpc>
                <a:spcPct val="80000"/>
              </a:lnSpc>
              <a:buFontTx/>
              <a:buNone/>
            </a:pPr>
            <a:r>
              <a:rPr lang="en-US" altLang="zh-CN" sz="2200" dirty="0">
                <a:latin typeface="+mn-lt"/>
                <a:ea typeface="宋体" pitchFamily="2" charset="-122"/>
              </a:rPr>
              <a:t>	</a:t>
            </a:r>
            <a:r>
              <a:rPr lang="en-US" altLang="zh-CN" sz="2200" dirty="0" err="1">
                <a:latin typeface="+mn-lt"/>
                <a:ea typeface="宋体" pitchFamily="2" charset="-122"/>
              </a:rPr>
              <a:t>printf</a:t>
            </a:r>
            <a:r>
              <a:rPr lang="en-US" altLang="zh-CN" sz="2200" dirty="0">
                <a:latin typeface="+mn-lt"/>
                <a:ea typeface="宋体" pitchFamily="2" charset="-122"/>
              </a:rPr>
              <a:t>("%</a:t>
            </a:r>
            <a:r>
              <a:rPr lang="en-US" altLang="zh-CN" sz="2200" dirty="0" err="1">
                <a:latin typeface="+mn-lt"/>
                <a:ea typeface="宋体" pitchFamily="2" charset="-122"/>
              </a:rPr>
              <a:t>s,%s,%s</a:t>
            </a:r>
            <a:r>
              <a:rPr lang="en-US" altLang="zh-CN" sz="2200" dirty="0">
                <a:latin typeface="+mn-lt"/>
                <a:ea typeface="宋体" pitchFamily="2" charset="-122"/>
              </a:rPr>
              <a:t>\</a:t>
            </a:r>
            <a:r>
              <a:rPr lang="en-US" altLang="zh-CN" sz="2200" dirty="0" err="1">
                <a:latin typeface="+mn-lt"/>
                <a:ea typeface="宋体" pitchFamily="2" charset="-122"/>
              </a:rPr>
              <a:t>n",p</a:t>
            </a:r>
            <a:r>
              <a:rPr lang="en-US" altLang="zh-CN" sz="2200" dirty="0">
                <a:latin typeface="+mn-lt"/>
                <a:ea typeface="宋体" pitchFamily="2" charset="-122"/>
              </a:rPr>
              <a:t>-&gt;</a:t>
            </a:r>
            <a:r>
              <a:rPr lang="en-US" altLang="zh-CN" sz="2200" dirty="0" err="1">
                <a:latin typeface="+mn-lt"/>
                <a:ea typeface="宋体" pitchFamily="2" charset="-122"/>
              </a:rPr>
              <a:t>nation,p</a:t>
            </a:r>
            <a:r>
              <a:rPr lang="en-US" altLang="zh-CN" sz="2200" dirty="0">
                <a:latin typeface="+mn-lt"/>
                <a:ea typeface="宋体" pitchFamily="2" charset="-122"/>
              </a:rPr>
              <a:t>-&gt;</a:t>
            </a:r>
            <a:r>
              <a:rPr lang="en-US" altLang="zh-CN" sz="2200" dirty="0" err="1">
                <a:latin typeface="+mn-lt"/>
                <a:ea typeface="宋体" pitchFamily="2" charset="-122"/>
              </a:rPr>
              <a:t>address,p</a:t>
            </a:r>
            <a:r>
              <a:rPr lang="en-US" altLang="zh-CN" sz="2200" dirty="0">
                <a:latin typeface="+mn-lt"/>
                <a:ea typeface="宋体" pitchFamily="2" charset="-122"/>
              </a:rPr>
              <a:t>-&gt;</a:t>
            </a:r>
            <a:r>
              <a:rPr lang="en-US" altLang="zh-CN" sz="2200" dirty="0" err="1">
                <a:latin typeface="+mn-lt"/>
                <a:ea typeface="宋体" pitchFamily="2" charset="-122"/>
              </a:rPr>
              <a:t>tel</a:t>
            </a:r>
            <a:r>
              <a:rPr lang="en-US" altLang="zh-CN" sz="2200" dirty="0">
                <a:latin typeface="+mn-lt"/>
                <a:ea typeface="宋体" pitchFamily="2" charset="-122"/>
              </a:rPr>
              <a:t>);</a:t>
            </a:r>
          </a:p>
          <a:p>
            <a:pPr>
              <a:lnSpc>
                <a:spcPct val="80000"/>
              </a:lnSpc>
              <a:buFontTx/>
              <a:buNone/>
            </a:pPr>
            <a:r>
              <a:rPr lang="en-US" altLang="zh-CN" sz="2200" dirty="0">
                <a:latin typeface="+mn-lt"/>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en-US" altLang="zh-CN" sz="2800" dirty="0"/>
              <a:t>【</a:t>
            </a:r>
            <a:r>
              <a:rPr lang="zh-CN" altLang="en-US" sz="2800" dirty="0"/>
              <a:t>例</a:t>
            </a:r>
            <a:r>
              <a:rPr lang="en-US" altLang="zh-CN" sz="2800" dirty="0"/>
              <a:t>9-5】</a:t>
            </a:r>
            <a:r>
              <a:rPr lang="zh-CN" altLang="en-US" sz="2800" dirty="0"/>
              <a:t>演示函数返回结构体</a:t>
            </a:r>
            <a:r>
              <a:rPr lang="zh-CN" altLang="en-US" sz="2800" dirty="0" smtClean="0"/>
              <a:t>类型</a:t>
            </a:r>
            <a:endParaRPr lang="zh-CN" altLang="en-US" sz="2800" dirty="0"/>
          </a:p>
        </p:txBody>
      </p:sp>
      <p:sp>
        <p:nvSpPr>
          <p:cNvPr id="92163" name="Rectangle 3"/>
          <p:cNvSpPr>
            <a:spLocks noGrp="1" noChangeArrowheads="1"/>
          </p:cNvSpPr>
          <p:nvPr>
            <p:ph sz="quarter" idx="1"/>
          </p:nvPr>
        </p:nvSpPr>
        <p:spPr>
          <a:xfrm>
            <a:off x="381000" y="1600200"/>
            <a:ext cx="8534400" cy="4246563"/>
          </a:xfrm>
        </p:spPr>
        <p:txBody>
          <a:bodyPr/>
          <a:lstStyle/>
          <a:p>
            <a:pPr>
              <a:lnSpc>
                <a:spcPct val="80000"/>
              </a:lnSpc>
              <a:buFontTx/>
              <a:buNone/>
            </a:pPr>
            <a:r>
              <a:rPr lang="en-US" altLang="zh-CN" sz="2200" dirty="0">
                <a:latin typeface="+mn-lt"/>
                <a:ea typeface="宋体" pitchFamily="2" charset="-122"/>
              </a:rPr>
              <a:t>main()</a:t>
            </a:r>
          </a:p>
          <a:p>
            <a:pPr>
              <a:lnSpc>
                <a:spcPct val="80000"/>
              </a:lnSpc>
              <a:buFontTx/>
              <a:buNone/>
            </a:pPr>
            <a:r>
              <a:rPr lang="en-US" altLang="zh-CN" sz="2200" dirty="0">
                <a:latin typeface="+mn-lt"/>
                <a:ea typeface="宋体" pitchFamily="2" charset="-122"/>
              </a:rPr>
              <a:t>{	</a:t>
            </a:r>
            <a:r>
              <a:rPr lang="en-US" altLang="zh-CN" sz="2200" dirty="0" err="1">
                <a:latin typeface="+mn-lt"/>
                <a:ea typeface="宋体" pitchFamily="2" charset="-122"/>
              </a:rPr>
              <a:t>struct</a:t>
            </a:r>
            <a:r>
              <a:rPr lang="en-US" altLang="zh-CN" sz="2200" dirty="0">
                <a:latin typeface="+mn-lt"/>
                <a:ea typeface="宋体" pitchFamily="2" charset="-122"/>
              </a:rPr>
              <a:t>  student stud[3]={</a:t>
            </a:r>
          </a:p>
          <a:p>
            <a:pPr>
              <a:lnSpc>
                <a:spcPct val="80000"/>
              </a:lnSpc>
              <a:buFontTx/>
              <a:buNone/>
            </a:pPr>
            <a:r>
              <a:rPr lang="en-US" altLang="zh-CN" sz="2200" dirty="0">
                <a:latin typeface="+mn-lt"/>
                <a:ea typeface="宋体" pitchFamily="2" charset="-122"/>
              </a:rPr>
              <a:t>	{"Wang YunPing",18,"M","2010010001",2010,3,3,"Han","Bei Jing","13901000001"},</a:t>
            </a:r>
          </a:p>
          <a:p>
            <a:pPr>
              <a:lnSpc>
                <a:spcPct val="80000"/>
              </a:lnSpc>
              <a:buFontTx/>
              <a:buNone/>
            </a:pPr>
            <a:r>
              <a:rPr lang="en-US" altLang="zh-CN" sz="2200" dirty="0">
                <a:latin typeface="+mn-lt"/>
                <a:ea typeface="宋体" pitchFamily="2" charset="-122"/>
              </a:rPr>
              <a:t>	{"Zhang Li",18,"M","2010010002",2011,4,4,"Han","Guang Zhou","13901000002"},</a:t>
            </a:r>
          </a:p>
          <a:p>
            <a:pPr>
              <a:lnSpc>
                <a:spcPct val="80000"/>
              </a:lnSpc>
              <a:buFontTx/>
              <a:buNone/>
            </a:pPr>
            <a:r>
              <a:rPr lang="en-US" altLang="zh-CN" sz="2200" dirty="0">
                <a:latin typeface="+mn-lt"/>
                <a:ea typeface="宋体" pitchFamily="2" charset="-122"/>
              </a:rPr>
              <a:t>	{"</a:t>
            </a:r>
            <a:r>
              <a:rPr lang="en-US" altLang="zh-CN" sz="2200" dirty="0" err="1">
                <a:latin typeface="+mn-lt"/>
                <a:ea typeface="宋体" pitchFamily="2" charset="-122"/>
              </a:rPr>
              <a:t>Gu</a:t>
            </a:r>
            <a:r>
              <a:rPr lang="en-US" altLang="zh-CN" sz="2200" dirty="0">
                <a:latin typeface="+mn-lt"/>
                <a:ea typeface="宋体" pitchFamily="2" charset="-122"/>
              </a:rPr>
              <a:t> YuPing",18,"F","2010010003",2012,5,5,"Han","Shang Hai","13901000003"}};	</a:t>
            </a:r>
          </a:p>
          <a:p>
            <a:pPr>
              <a:lnSpc>
                <a:spcPct val="80000"/>
              </a:lnSpc>
              <a:buFontTx/>
              <a:buNone/>
            </a:pPr>
            <a:r>
              <a:rPr lang="en-US" altLang="zh-CN" sz="2200" dirty="0">
                <a:latin typeface="+mn-lt"/>
                <a:ea typeface="宋体" pitchFamily="2" charset="-122"/>
              </a:rPr>
              <a:t>	show1(seek1(stud,3,"Gu </a:t>
            </a:r>
            <a:r>
              <a:rPr lang="en-US" altLang="zh-CN" sz="2200" dirty="0" err="1">
                <a:latin typeface="+mn-lt"/>
                <a:ea typeface="宋体" pitchFamily="2" charset="-122"/>
              </a:rPr>
              <a:t>YuPing</a:t>
            </a:r>
            <a:r>
              <a:rPr lang="en-US" altLang="zh-CN" sz="2200" dirty="0">
                <a:latin typeface="+mn-lt"/>
                <a:ea typeface="宋体" pitchFamily="2" charset="-122"/>
              </a:rPr>
              <a:t>"));	</a:t>
            </a:r>
          </a:p>
          <a:p>
            <a:pPr>
              <a:lnSpc>
                <a:spcPct val="80000"/>
              </a:lnSpc>
              <a:buFontTx/>
              <a:buNone/>
            </a:pPr>
            <a:r>
              <a:rPr lang="en-US" altLang="zh-CN" sz="2200" dirty="0">
                <a:latin typeface="+mn-lt"/>
                <a:ea typeface="宋体" pitchFamily="2" charset="-122"/>
              </a:rPr>
              <a:t>	show2(seek2(stud,3,"Zhang Li"));</a:t>
            </a:r>
          </a:p>
          <a:p>
            <a:pPr>
              <a:lnSpc>
                <a:spcPct val="80000"/>
              </a:lnSpc>
              <a:buFontTx/>
              <a:buNone/>
            </a:pPr>
            <a:r>
              <a:rPr lang="en-US" altLang="zh-CN" sz="2200" dirty="0">
                <a:latin typeface="+mn-lt"/>
                <a:ea typeface="宋体" pitchFamily="2" charset="-122"/>
              </a:rPr>
              <a:t>	show2(seek3(stud,3,"Wang </a:t>
            </a:r>
            <a:r>
              <a:rPr lang="en-US" altLang="zh-CN" sz="2200" dirty="0" err="1">
                <a:latin typeface="+mn-lt"/>
                <a:ea typeface="宋体" pitchFamily="2" charset="-122"/>
              </a:rPr>
              <a:t>YunPing</a:t>
            </a:r>
            <a:r>
              <a:rPr lang="en-US" altLang="zh-CN" sz="2200" dirty="0">
                <a:latin typeface="+mn-lt"/>
                <a:ea typeface="宋体" pitchFamily="2" charset="-122"/>
              </a:rPr>
              <a:t>"));</a:t>
            </a:r>
          </a:p>
          <a:p>
            <a:pPr>
              <a:lnSpc>
                <a:spcPct val="80000"/>
              </a:lnSpc>
              <a:buFontTx/>
              <a:buNone/>
            </a:pPr>
            <a:r>
              <a:rPr lang="en-US" altLang="zh-CN" sz="2200" dirty="0">
                <a:latin typeface="+mn-lt"/>
                <a:ea typeface="宋体" pitchFamily="2" charset="-122"/>
              </a:rPr>
              <a:t>} </a:t>
            </a:r>
          </a:p>
        </p:txBody>
      </p:sp>
      <p:pic>
        <p:nvPicPr>
          <p:cNvPr id="92165" name="Picture 5"/>
          <p:cNvPicPr>
            <a:picLocks noChangeAspect="1" noChangeArrowheads="1"/>
          </p:cNvPicPr>
          <p:nvPr/>
        </p:nvPicPr>
        <p:blipFill>
          <a:blip r:embed="rId2" cstate="print"/>
          <a:srcRect/>
          <a:stretch>
            <a:fillRect/>
          </a:stretch>
        </p:blipFill>
        <p:spPr bwMode="auto">
          <a:xfrm>
            <a:off x="990600" y="5486400"/>
            <a:ext cx="6858000" cy="641350"/>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altLang="zh-CN"/>
              <a:t>9.2  </a:t>
            </a:r>
            <a:r>
              <a:rPr lang="zh-CN" altLang="en-US"/>
              <a:t>共用体 </a:t>
            </a:r>
          </a:p>
        </p:txBody>
      </p:sp>
      <p:sp>
        <p:nvSpPr>
          <p:cNvPr id="94211" name="Rectangle 3"/>
          <p:cNvSpPr>
            <a:spLocks noGrp="1" noChangeArrowheads="1"/>
          </p:cNvSpPr>
          <p:nvPr>
            <p:ph sz="quarter" idx="1"/>
          </p:nvPr>
        </p:nvSpPr>
        <p:spPr/>
        <p:txBody>
          <a:bodyPr/>
          <a:lstStyle/>
          <a:p>
            <a:r>
              <a:rPr lang="zh-CN" altLang="en-US">
                <a:ea typeface="宋体" pitchFamily="2" charset="-122"/>
              </a:rPr>
              <a:t>为了节约内存或便于对数据进行处理，</a:t>
            </a:r>
            <a:r>
              <a:rPr lang="en-US" altLang="zh-CN">
                <a:ea typeface="宋体" pitchFamily="2" charset="-122"/>
              </a:rPr>
              <a:t>C</a:t>
            </a:r>
            <a:r>
              <a:rPr lang="zh-CN" altLang="en-US">
                <a:ea typeface="宋体" pitchFamily="2" charset="-122"/>
              </a:rPr>
              <a:t>语言允许不同类型的数据共享在一段存储单元，这种共享存储单元的特殊数据类型叫做“共用体”类型，也可称之为“联合”类型。</a:t>
            </a:r>
          </a:p>
          <a:p>
            <a:r>
              <a:rPr lang="zh-CN" altLang="en-US">
                <a:ea typeface="宋体" pitchFamily="2" charset="-122"/>
              </a:rPr>
              <a:t>共用体的定义和结构体相似，可以借鉴结构体部分，其中不同的地方在本节中将逐一指出。</a:t>
            </a:r>
            <a:endParaRPr lang="zh-CN" altLang="en-US" b="0">
              <a:ea typeface="宋体" pitchFamily="2" charset="-122"/>
            </a:endParaRPr>
          </a:p>
        </p:txBody>
      </p:sp>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zh-CN"/>
              <a:t>9.1.1  </a:t>
            </a:r>
            <a:r>
              <a:rPr lang="zh-CN" altLang="en-US"/>
              <a:t>结构体类型的定义 </a:t>
            </a:r>
          </a:p>
        </p:txBody>
      </p:sp>
      <p:sp>
        <p:nvSpPr>
          <p:cNvPr id="30723" name="Rectangle 3"/>
          <p:cNvSpPr>
            <a:spLocks noGrp="1" noChangeArrowheads="1"/>
          </p:cNvSpPr>
          <p:nvPr>
            <p:ph sz="quarter" idx="1"/>
          </p:nvPr>
        </p:nvSpPr>
        <p:spPr>
          <a:xfrm>
            <a:off x="381000" y="1600200"/>
            <a:ext cx="8534400" cy="3910013"/>
          </a:xfrm>
          <a:noFill/>
          <a:ln/>
        </p:spPr>
        <p:txBody>
          <a:bodyPr/>
          <a:lstStyle/>
          <a:p>
            <a:pPr lvl="1"/>
            <a:r>
              <a:rPr kumimoji="1" lang="zh-CN" altLang="en-US" sz="2400">
                <a:ea typeface="宋体" pitchFamily="2" charset="-122"/>
              </a:rPr>
              <a:t>结构体类型的定义形式为：</a:t>
            </a:r>
          </a:p>
          <a:p>
            <a:pPr lvl="3">
              <a:buFontTx/>
              <a:buNone/>
            </a:pPr>
            <a:r>
              <a:rPr kumimoji="1" lang="en-US" altLang="zh-CN" sz="2000">
                <a:solidFill>
                  <a:srgbClr val="FF0000"/>
                </a:solidFill>
                <a:ea typeface="宋体" pitchFamily="2" charset="-122"/>
              </a:rPr>
              <a:t>struct</a:t>
            </a:r>
            <a:r>
              <a:rPr kumimoji="1" lang="en-US" altLang="zh-CN" sz="2000">
                <a:ea typeface="宋体" pitchFamily="2" charset="-122"/>
              </a:rPr>
              <a:t>  </a:t>
            </a:r>
            <a:r>
              <a:rPr kumimoji="1" lang="zh-CN" altLang="en-US" sz="2000">
                <a:solidFill>
                  <a:srgbClr val="0066FF"/>
                </a:solidFill>
                <a:ea typeface="宋体" pitchFamily="2" charset="-122"/>
              </a:rPr>
              <a:t>类型名</a:t>
            </a:r>
          </a:p>
          <a:p>
            <a:pPr lvl="3">
              <a:buFontTx/>
              <a:buNone/>
            </a:pPr>
            <a:r>
              <a:rPr kumimoji="1" lang="en-US" altLang="zh-CN" sz="2000">
                <a:ea typeface="宋体" pitchFamily="2" charset="-122"/>
              </a:rPr>
              <a:t>{ </a:t>
            </a:r>
            <a:r>
              <a:rPr kumimoji="1" lang="zh-CN" altLang="en-US" sz="2000">
                <a:ea typeface="宋体" pitchFamily="2" charset="-122"/>
              </a:rPr>
              <a:t>成员说明表列 </a:t>
            </a:r>
            <a:r>
              <a:rPr kumimoji="1" lang="en-US" altLang="zh-CN" sz="2000">
                <a:ea typeface="宋体" pitchFamily="2" charset="-122"/>
              </a:rPr>
              <a:t>};</a:t>
            </a:r>
          </a:p>
          <a:p>
            <a:pPr lvl="1"/>
            <a:r>
              <a:rPr kumimoji="1" lang="zh-CN" altLang="en-US" sz="2400">
                <a:ea typeface="宋体" pitchFamily="2" charset="-122"/>
              </a:rPr>
              <a:t>例如：</a:t>
            </a:r>
          </a:p>
          <a:p>
            <a:pPr lvl="3">
              <a:buFontTx/>
              <a:buNone/>
            </a:pPr>
            <a:r>
              <a:rPr kumimoji="1" lang="en-US" altLang="zh-CN" sz="2000">
                <a:solidFill>
                  <a:srgbClr val="FF0000"/>
                </a:solidFill>
                <a:ea typeface="宋体" pitchFamily="2" charset="-122"/>
              </a:rPr>
              <a:t>struct</a:t>
            </a:r>
            <a:r>
              <a:rPr kumimoji="1" lang="en-US" altLang="zh-CN" sz="2000">
                <a:ea typeface="宋体" pitchFamily="2" charset="-122"/>
              </a:rPr>
              <a:t>  </a:t>
            </a:r>
            <a:r>
              <a:rPr kumimoji="1" lang="en-US" altLang="zh-CN" sz="2000">
                <a:solidFill>
                  <a:srgbClr val="0066FF"/>
                </a:solidFill>
                <a:ea typeface="宋体" pitchFamily="2" charset="-122"/>
              </a:rPr>
              <a:t>student</a:t>
            </a:r>
            <a:r>
              <a:rPr kumimoji="1" lang="en-US" altLang="zh-CN" sz="2000">
                <a:ea typeface="宋体" pitchFamily="2" charset="-122"/>
              </a:rPr>
              <a:t>	 /* </a:t>
            </a:r>
            <a:r>
              <a:rPr kumimoji="1" lang="zh-CN" altLang="en-US" sz="2000">
                <a:ea typeface="宋体" pitchFamily="2" charset="-122"/>
              </a:rPr>
              <a:t>结构体类型名 *</a:t>
            </a:r>
            <a:r>
              <a:rPr kumimoji="1" lang="en-US" altLang="zh-CN" sz="2000">
                <a:ea typeface="宋体" pitchFamily="2" charset="-122"/>
              </a:rPr>
              <a:t>/</a:t>
            </a:r>
          </a:p>
          <a:p>
            <a:pPr lvl="3">
              <a:buFontTx/>
              <a:buNone/>
            </a:pPr>
            <a:r>
              <a:rPr kumimoji="1" lang="en-US" altLang="zh-CN" sz="2000">
                <a:ea typeface="宋体" pitchFamily="2" charset="-122"/>
              </a:rPr>
              <a:t>{ char name[10]; /*</a:t>
            </a:r>
            <a:r>
              <a:rPr kumimoji="1" lang="zh-CN" altLang="en-US" sz="2000">
                <a:ea typeface="宋体" pitchFamily="2" charset="-122"/>
              </a:rPr>
              <a:t>结构体成员，以下都是*</a:t>
            </a:r>
            <a:r>
              <a:rPr kumimoji="1" lang="en-US" altLang="zh-CN" sz="2000">
                <a:ea typeface="宋体" pitchFamily="2" charset="-122"/>
              </a:rPr>
              <a:t>/</a:t>
            </a:r>
          </a:p>
          <a:p>
            <a:pPr lvl="3">
              <a:buFontTx/>
              <a:buNone/>
            </a:pPr>
            <a:r>
              <a:rPr kumimoji="1" lang="en-US" altLang="zh-CN" sz="2000">
                <a:ea typeface="宋体" pitchFamily="2" charset="-122"/>
              </a:rPr>
              <a:t>   int age;</a:t>
            </a:r>
          </a:p>
          <a:p>
            <a:pPr lvl="3">
              <a:buFontTx/>
              <a:buNone/>
            </a:pPr>
            <a:r>
              <a:rPr kumimoji="1" lang="en-US" altLang="zh-CN" sz="2000">
                <a:ea typeface="宋体" pitchFamily="2" charset="-122"/>
              </a:rPr>
              <a:t>   char sex[3]; </a:t>
            </a:r>
          </a:p>
          <a:p>
            <a:pPr lvl="3">
              <a:buFontTx/>
              <a:buNone/>
            </a:pPr>
            <a:r>
              <a:rPr kumimoji="1" lang="en-US" altLang="zh-CN" sz="2000">
                <a:ea typeface="宋体" pitchFamily="2" charset="-122"/>
              </a:rPr>
              <a:t>   char xh[11];</a:t>
            </a:r>
          </a:p>
          <a:p>
            <a:pPr lvl="3">
              <a:buFontTx/>
              <a:buNone/>
            </a:pPr>
            <a:r>
              <a:rPr kumimoji="1" lang="en-US" altLang="zh-CN" sz="2000">
                <a:ea typeface="宋体" pitchFamily="2" charset="-122"/>
              </a:rPr>
              <a:t>   char nation[20];</a:t>
            </a:r>
          </a:p>
          <a:p>
            <a:pPr lvl="3">
              <a:buFontTx/>
              <a:buNone/>
            </a:pPr>
            <a:r>
              <a:rPr kumimoji="1" lang="en-US" altLang="zh-CN" sz="2000">
                <a:ea typeface="宋体" pitchFamily="2" charset="-122"/>
              </a:rPr>
              <a:t>   char address[20];</a:t>
            </a:r>
          </a:p>
          <a:p>
            <a:pPr lvl="3">
              <a:buFontTx/>
              <a:buNone/>
            </a:pPr>
            <a:r>
              <a:rPr kumimoji="1" lang="en-US" altLang="zh-CN" sz="2000">
                <a:ea typeface="宋体" pitchFamily="2" charset="-122"/>
              </a:rPr>
              <a:t>   char tel[20];</a:t>
            </a:r>
          </a:p>
          <a:p>
            <a:pPr lvl="3">
              <a:buFontTx/>
              <a:buNone/>
            </a:pPr>
            <a:r>
              <a:rPr kumimoji="1" lang="en-US" altLang="zh-CN" sz="2000">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altLang="zh-CN" dirty="0"/>
              <a:t>9.2.1  </a:t>
            </a:r>
            <a:r>
              <a:rPr lang="zh-CN" altLang="en-US" dirty="0"/>
              <a:t>共用体类型的定义</a:t>
            </a:r>
          </a:p>
        </p:txBody>
      </p:sp>
      <p:sp>
        <p:nvSpPr>
          <p:cNvPr id="95235" name="Rectangle 3"/>
          <p:cNvSpPr>
            <a:spLocks noGrp="1" noChangeArrowheads="1"/>
          </p:cNvSpPr>
          <p:nvPr>
            <p:ph sz="quarter" idx="1"/>
          </p:nvPr>
        </p:nvSpPr>
        <p:spPr/>
        <p:txBody>
          <a:bodyPr/>
          <a:lstStyle/>
          <a:p>
            <a:pPr>
              <a:lnSpc>
                <a:spcPct val="90000"/>
              </a:lnSpc>
            </a:pPr>
            <a:r>
              <a:rPr lang="zh-CN" altLang="en-US" sz="2400">
                <a:ea typeface="宋体" pitchFamily="2" charset="-122"/>
              </a:rPr>
              <a:t>共用体类型的定义形式为：</a:t>
            </a:r>
          </a:p>
          <a:p>
            <a:pPr lvl="2">
              <a:lnSpc>
                <a:spcPct val="90000"/>
              </a:lnSpc>
              <a:buFontTx/>
              <a:buNone/>
            </a:pPr>
            <a:r>
              <a:rPr lang="en-US" altLang="zh-CN" sz="2400">
                <a:ea typeface="宋体" pitchFamily="2" charset="-122"/>
              </a:rPr>
              <a:t>union </a:t>
            </a:r>
            <a:r>
              <a:rPr lang="zh-CN" altLang="en-US" sz="2400">
                <a:ea typeface="宋体" pitchFamily="2" charset="-122"/>
              </a:rPr>
              <a:t>类型名</a:t>
            </a:r>
          </a:p>
          <a:p>
            <a:pPr lvl="2">
              <a:lnSpc>
                <a:spcPct val="90000"/>
              </a:lnSpc>
              <a:buFontTx/>
              <a:buNone/>
            </a:pPr>
            <a:r>
              <a:rPr lang="en-US" altLang="zh-CN" sz="2400">
                <a:ea typeface="宋体" pitchFamily="2" charset="-122"/>
              </a:rPr>
              <a:t>{   </a:t>
            </a:r>
          </a:p>
          <a:p>
            <a:pPr lvl="2">
              <a:lnSpc>
                <a:spcPct val="90000"/>
              </a:lnSpc>
              <a:buFontTx/>
              <a:buNone/>
            </a:pPr>
            <a:r>
              <a:rPr lang="en-US" altLang="zh-CN" sz="2400">
                <a:ea typeface="宋体" pitchFamily="2" charset="-122"/>
              </a:rPr>
              <a:t> </a:t>
            </a:r>
            <a:r>
              <a:rPr lang="zh-CN" altLang="en-US" sz="2400">
                <a:ea typeface="宋体" pitchFamily="2" charset="-122"/>
              </a:rPr>
              <a:t>成员说明列表</a:t>
            </a:r>
          </a:p>
          <a:p>
            <a:pPr lvl="2">
              <a:lnSpc>
                <a:spcPct val="90000"/>
              </a:lnSpc>
              <a:buFontTx/>
              <a:buNone/>
            </a:pPr>
            <a:r>
              <a:rPr lang="en-US" altLang="zh-CN" sz="2400">
                <a:ea typeface="宋体" pitchFamily="2" charset="-122"/>
              </a:rPr>
              <a:t>};</a:t>
            </a:r>
          </a:p>
          <a:p>
            <a:pPr lvl="1">
              <a:lnSpc>
                <a:spcPct val="90000"/>
              </a:lnSpc>
            </a:pPr>
            <a:r>
              <a:rPr lang="zh-CN" altLang="en-US" sz="2400">
                <a:ea typeface="宋体" pitchFamily="2" charset="-122"/>
              </a:rPr>
              <a:t>例如：</a:t>
            </a:r>
          </a:p>
          <a:p>
            <a:pPr lvl="2">
              <a:lnSpc>
                <a:spcPct val="90000"/>
              </a:lnSpc>
              <a:buFontTx/>
              <a:buNone/>
            </a:pPr>
            <a:r>
              <a:rPr lang="en-US" altLang="zh-CN" sz="2400">
                <a:ea typeface="宋体" pitchFamily="2" charset="-122"/>
              </a:rPr>
              <a:t>union data</a:t>
            </a:r>
          </a:p>
          <a:p>
            <a:pPr lvl="2">
              <a:lnSpc>
                <a:spcPct val="90000"/>
              </a:lnSpc>
              <a:buFontTx/>
              <a:buNone/>
            </a:pPr>
            <a:r>
              <a:rPr lang="en-US" altLang="zh-CN" sz="2400">
                <a:ea typeface="宋体" pitchFamily="2" charset="-122"/>
              </a:rPr>
              <a:t>{ char c;</a:t>
            </a:r>
          </a:p>
          <a:p>
            <a:pPr lvl="2">
              <a:lnSpc>
                <a:spcPct val="90000"/>
              </a:lnSpc>
              <a:buFontTx/>
              <a:buNone/>
            </a:pPr>
            <a:r>
              <a:rPr lang="en-US" altLang="zh-CN" sz="2400">
                <a:ea typeface="宋体" pitchFamily="2" charset="-122"/>
              </a:rPr>
              <a:t>   float f;</a:t>
            </a:r>
          </a:p>
          <a:p>
            <a:pPr lvl="2">
              <a:lnSpc>
                <a:spcPct val="90000"/>
              </a:lnSpc>
              <a:buFontTx/>
              <a:buNone/>
            </a:pPr>
            <a:r>
              <a:rPr lang="en-US" altLang="zh-CN" sz="2400">
                <a:ea typeface="宋体" pitchFamily="2" charset="-122"/>
              </a:rPr>
              <a:t>   double d;</a:t>
            </a:r>
          </a:p>
          <a:p>
            <a:pPr lvl="2">
              <a:lnSpc>
                <a:spcPct val="90000"/>
              </a:lnSpc>
              <a:buFontTx/>
              <a:buNone/>
            </a:pPr>
            <a:r>
              <a:rPr lang="en-US" altLang="zh-CN" sz="2400">
                <a:ea typeface="宋体" pitchFamily="2" charset="-122"/>
              </a:rPr>
              <a:t>}; </a:t>
            </a:r>
          </a:p>
          <a:p>
            <a:pPr>
              <a:lnSpc>
                <a:spcPct val="90000"/>
              </a:lnSpc>
            </a:pPr>
            <a:endParaRPr lang="en-US" altLang="zh-CN" sz="2400">
              <a:ea typeface="宋体" pitchFamily="2" charset="-122"/>
            </a:endParaRPr>
          </a:p>
        </p:txBody>
      </p:sp>
    </p:spTree>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altLang="zh-CN"/>
              <a:t>9.2.2  </a:t>
            </a:r>
            <a:r>
              <a:rPr lang="zh-CN" altLang="en-US"/>
              <a:t>共用体变量的说明和引用 </a:t>
            </a:r>
          </a:p>
        </p:txBody>
      </p:sp>
      <p:sp>
        <p:nvSpPr>
          <p:cNvPr id="96259" name="Rectangle 3"/>
          <p:cNvSpPr>
            <a:spLocks noGrp="1" noChangeArrowheads="1"/>
          </p:cNvSpPr>
          <p:nvPr>
            <p:ph sz="quarter" idx="1"/>
          </p:nvPr>
        </p:nvSpPr>
        <p:spPr/>
        <p:txBody>
          <a:bodyPr/>
          <a:lstStyle/>
          <a:p>
            <a:pPr>
              <a:lnSpc>
                <a:spcPct val="90000"/>
              </a:lnSpc>
            </a:pPr>
            <a:r>
              <a:rPr lang="zh-CN" altLang="en-US" sz="2000">
                <a:ea typeface="宋体" pitchFamily="2" charset="-122"/>
              </a:rPr>
              <a:t>与结构体变量的说明类似，也有</a:t>
            </a:r>
            <a:r>
              <a:rPr lang="en-US" altLang="zh-CN" sz="2000">
                <a:ea typeface="宋体" pitchFamily="2" charset="-122"/>
              </a:rPr>
              <a:t>3</a:t>
            </a:r>
            <a:r>
              <a:rPr lang="zh-CN" altLang="en-US" sz="2000">
                <a:ea typeface="宋体" pitchFamily="2" charset="-122"/>
              </a:rPr>
              <a:t>种方式：</a:t>
            </a:r>
          </a:p>
          <a:p>
            <a:pPr lvl="1">
              <a:lnSpc>
                <a:spcPct val="90000"/>
              </a:lnSpc>
            </a:pPr>
            <a:r>
              <a:rPr lang="zh-CN" altLang="en-US" sz="2000">
                <a:ea typeface="宋体" pitchFamily="2" charset="-122"/>
              </a:rPr>
              <a:t>先定义共用体类型，再用共用体类型定义共用体变量。</a:t>
            </a:r>
          </a:p>
          <a:p>
            <a:pPr lvl="2">
              <a:lnSpc>
                <a:spcPct val="90000"/>
              </a:lnSpc>
              <a:buFontTx/>
              <a:buNone/>
            </a:pPr>
            <a:r>
              <a:rPr lang="en-US" altLang="zh-CN" sz="2200">
                <a:ea typeface="宋体" pitchFamily="2" charset="-122"/>
              </a:rPr>
              <a:t>union  </a:t>
            </a:r>
            <a:r>
              <a:rPr lang="zh-CN" altLang="en-US" sz="2200">
                <a:ea typeface="宋体" pitchFamily="2" charset="-122"/>
              </a:rPr>
              <a:t>类型名</a:t>
            </a:r>
          </a:p>
          <a:p>
            <a:pPr lvl="2">
              <a:lnSpc>
                <a:spcPct val="90000"/>
              </a:lnSpc>
              <a:buFontTx/>
              <a:buNone/>
            </a:pPr>
            <a:r>
              <a:rPr lang="en-US" altLang="zh-CN" sz="2200">
                <a:ea typeface="宋体" pitchFamily="2" charset="-122"/>
              </a:rPr>
              <a:t>{ </a:t>
            </a:r>
          </a:p>
          <a:p>
            <a:pPr lvl="2">
              <a:lnSpc>
                <a:spcPct val="90000"/>
              </a:lnSpc>
              <a:buFontTx/>
              <a:buNone/>
            </a:pPr>
            <a:r>
              <a:rPr lang="en-US" altLang="zh-CN" sz="2200">
                <a:ea typeface="宋体" pitchFamily="2" charset="-122"/>
              </a:rPr>
              <a:t>   </a:t>
            </a:r>
            <a:r>
              <a:rPr lang="zh-CN" altLang="en-US" sz="2200">
                <a:ea typeface="宋体" pitchFamily="2" charset="-122"/>
              </a:rPr>
              <a:t>成员说明列表</a:t>
            </a:r>
          </a:p>
          <a:p>
            <a:pPr lvl="2">
              <a:lnSpc>
                <a:spcPct val="90000"/>
              </a:lnSpc>
              <a:buFontTx/>
              <a:buNone/>
            </a:pPr>
            <a:r>
              <a:rPr lang="en-US" altLang="zh-CN" sz="2200">
                <a:ea typeface="宋体" pitchFamily="2" charset="-122"/>
              </a:rPr>
              <a:t>};</a:t>
            </a:r>
          </a:p>
          <a:p>
            <a:pPr lvl="2">
              <a:lnSpc>
                <a:spcPct val="90000"/>
              </a:lnSpc>
              <a:buFontTx/>
              <a:buNone/>
            </a:pPr>
            <a:r>
              <a:rPr lang="en-US" altLang="zh-CN" sz="2200">
                <a:ea typeface="宋体" pitchFamily="2" charset="-122"/>
              </a:rPr>
              <a:t>union  </a:t>
            </a:r>
            <a:r>
              <a:rPr lang="zh-CN" altLang="en-US" sz="2200">
                <a:ea typeface="宋体" pitchFamily="2" charset="-122"/>
              </a:rPr>
              <a:t>类型名  共用体变量名表</a:t>
            </a:r>
            <a:r>
              <a:rPr lang="en-US" altLang="zh-CN" sz="2200">
                <a:ea typeface="宋体" pitchFamily="2" charset="-122"/>
              </a:rPr>
              <a:t>;</a:t>
            </a:r>
            <a:r>
              <a:rPr lang="zh-CN" altLang="en-US" sz="2200">
                <a:ea typeface="宋体" pitchFamily="2" charset="-122"/>
              </a:rPr>
              <a:t>。</a:t>
            </a:r>
          </a:p>
          <a:p>
            <a:pPr lvl="2">
              <a:lnSpc>
                <a:spcPct val="90000"/>
              </a:lnSpc>
              <a:buFontTx/>
              <a:buNone/>
            </a:pPr>
            <a:r>
              <a:rPr lang="zh-CN" altLang="en-US" sz="2200">
                <a:ea typeface="宋体" pitchFamily="2" charset="-122"/>
              </a:rPr>
              <a:t>例如，</a:t>
            </a:r>
            <a:r>
              <a:rPr lang="en-US" altLang="zh-CN" sz="2200">
                <a:ea typeface="宋体" pitchFamily="2" charset="-122"/>
              </a:rPr>
              <a:t>union data x;</a:t>
            </a:r>
          </a:p>
          <a:p>
            <a:pPr lvl="1">
              <a:lnSpc>
                <a:spcPct val="90000"/>
              </a:lnSpc>
            </a:pPr>
            <a:r>
              <a:rPr lang="zh-CN" altLang="en-US" sz="2000">
                <a:ea typeface="宋体" pitchFamily="2" charset="-122"/>
              </a:rPr>
              <a:t>定义共用体类型名的同时定义共用体变量。</a:t>
            </a:r>
          </a:p>
          <a:p>
            <a:pPr lvl="2">
              <a:lnSpc>
                <a:spcPct val="90000"/>
              </a:lnSpc>
              <a:buFontTx/>
              <a:buNone/>
            </a:pPr>
            <a:r>
              <a:rPr lang="en-US" altLang="zh-CN" sz="2200">
                <a:ea typeface="宋体" pitchFamily="2" charset="-122"/>
              </a:rPr>
              <a:t>union  </a:t>
            </a:r>
            <a:r>
              <a:rPr lang="zh-CN" altLang="en-US" sz="2200">
                <a:ea typeface="宋体" pitchFamily="2" charset="-122"/>
              </a:rPr>
              <a:t>类型名</a:t>
            </a:r>
          </a:p>
          <a:p>
            <a:pPr lvl="2">
              <a:lnSpc>
                <a:spcPct val="90000"/>
              </a:lnSpc>
              <a:buFontTx/>
              <a:buNone/>
            </a:pPr>
            <a:r>
              <a:rPr lang="en-US" altLang="zh-CN" sz="2200">
                <a:ea typeface="宋体" pitchFamily="2" charset="-122"/>
              </a:rPr>
              <a:t>{  </a:t>
            </a:r>
            <a:r>
              <a:rPr lang="zh-CN" altLang="en-US" sz="2200">
                <a:ea typeface="宋体" pitchFamily="2" charset="-122"/>
              </a:rPr>
              <a:t>成员说明列表</a:t>
            </a:r>
            <a:r>
              <a:rPr lang="en-US" altLang="zh-CN" sz="2200">
                <a:ea typeface="宋体" pitchFamily="2" charset="-122"/>
              </a:rPr>
              <a:t>}</a:t>
            </a:r>
            <a:r>
              <a:rPr lang="zh-CN" altLang="en-US" sz="2200">
                <a:ea typeface="宋体" pitchFamily="2" charset="-122"/>
              </a:rPr>
              <a:t>共用体变量名表</a:t>
            </a:r>
            <a:r>
              <a:rPr lang="en-US" altLang="zh-CN" sz="2200">
                <a:ea typeface="宋体" pitchFamily="2" charset="-122"/>
              </a:rPr>
              <a:t>; </a:t>
            </a:r>
          </a:p>
          <a:p>
            <a:pPr lvl="1">
              <a:lnSpc>
                <a:spcPct val="90000"/>
              </a:lnSpc>
            </a:pPr>
            <a:r>
              <a:rPr lang="zh-CN" altLang="en-US" sz="2000">
                <a:ea typeface="宋体" pitchFamily="2" charset="-122"/>
              </a:rPr>
              <a:t>不定义类型名直接定义共用体变量 </a:t>
            </a:r>
          </a:p>
        </p:txBody>
      </p:sp>
    </p:spTree>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zh-CN" altLang="en-US"/>
              <a:t>注意 </a:t>
            </a:r>
          </a:p>
        </p:txBody>
      </p:sp>
      <p:sp>
        <p:nvSpPr>
          <p:cNvPr id="97283" name="Rectangle 3"/>
          <p:cNvSpPr>
            <a:spLocks noGrp="1" noChangeArrowheads="1"/>
          </p:cNvSpPr>
          <p:nvPr>
            <p:ph sz="quarter" idx="1"/>
          </p:nvPr>
        </p:nvSpPr>
        <p:spPr>
          <a:xfrm>
            <a:off x="381000" y="1600200"/>
            <a:ext cx="8534400" cy="931863"/>
          </a:xfrm>
        </p:spPr>
        <p:txBody>
          <a:bodyPr/>
          <a:lstStyle/>
          <a:p>
            <a:r>
              <a:rPr lang="en-US" altLang="zh-CN" sz="2700">
                <a:solidFill>
                  <a:srgbClr val="FF0000"/>
                </a:solidFill>
                <a:ea typeface="宋体" pitchFamily="2" charset="-122"/>
              </a:rPr>
              <a:t>union</a:t>
            </a:r>
            <a:r>
              <a:rPr lang="en-US" altLang="zh-CN" sz="2400">
                <a:ea typeface="宋体" pitchFamily="2" charset="-122"/>
              </a:rPr>
              <a:t> </a:t>
            </a:r>
            <a:r>
              <a:rPr lang="en-US" altLang="zh-CN" sz="2700">
                <a:solidFill>
                  <a:srgbClr val="FF0000"/>
                </a:solidFill>
                <a:ea typeface="宋体" pitchFamily="2" charset="-122"/>
              </a:rPr>
              <a:t>data</a:t>
            </a:r>
            <a:r>
              <a:rPr lang="zh-CN" altLang="en-US" sz="2400">
                <a:ea typeface="宋体" pitchFamily="2" charset="-122"/>
              </a:rPr>
              <a:t>或变量</a:t>
            </a:r>
            <a:r>
              <a:rPr lang="en-US" altLang="zh-CN" sz="2700">
                <a:solidFill>
                  <a:srgbClr val="FF0000"/>
                </a:solidFill>
                <a:ea typeface="宋体" pitchFamily="2" charset="-122"/>
              </a:rPr>
              <a:t>x</a:t>
            </a:r>
            <a:r>
              <a:rPr lang="zh-CN" altLang="en-US" sz="2400">
                <a:ea typeface="宋体" pitchFamily="2" charset="-122"/>
              </a:rPr>
              <a:t>，表达式</a:t>
            </a:r>
            <a:r>
              <a:rPr lang="en-US" altLang="zh-CN" sz="2700">
                <a:solidFill>
                  <a:srgbClr val="FF0000"/>
                </a:solidFill>
                <a:ea typeface="宋体" pitchFamily="2" charset="-122"/>
              </a:rPr>
              <a:t>sizeof(union</a:t>
            </a:r>
            <a:r>
              <a:rPr lang="en-US" altLang="zh-CN" sz="2400">
                <a:ea typeface="宋体" pitchFamily="2" charset="-122"/>
              </a:rPr>
              <a:t> </a:t>
            </a:r>
            <a:r>
              <a:rPr lang="en-US" altLang="zh-CN" sz="2700">
                <a:solidFill>
                  <a:srgbClr val="FF0000"/>
                </a:solidFill>
                <a:ea typeface="宋体" pitchFamily="2" charset="-122"/>
              </a:rPr>
              <a:t>data)</a:t>
            </a:r>
            <a:r>
              <a:rPr lang="zh-CN" altLang="en-US" sz="2400">
                <a:ea typeface="宋体" pitchFamily="2" charset="-122"/>
              </a:rPr>
              <a:t>和</a:t>
            </a:r>
            <a:r>
              <a:rPr lang="en-US" altLang="zh-CN" sz="2700">
                <a:solidFill>
                  <a:srgbClr val="FF0000"/>
                </a:solidFill>
                <a:ea typeface="宋体" pitchFamily="2" charset="-122"/>
              </a:rPr>
              <a:t>sizeof(x</a:t>
            </a:r>
            <a:r>
              <a:rPr lang="en-US" altLang="zh-CN" sz="2400">
                <a:ea typeface="宋体" pitchFamily="2" charset="-122"/>
              </a:rPr>
              <a:t>)</a:t>
            </a:r>
            <a:r>
              <a:rPr lang="zh-CN" altLang="en-US" sz="2400">
                <a:ea typeface="宋体" pitchFamily="2" charset="-122"/>
              </a:rPr>
              <a:t>的值均为</a:t>
            </a:r>
            <a:r>
              <a:rPr lang="en-US" altLang="zh-CN" sz="2400">
                <a:ea typeface="宋体" pitchFamily="2" charset="-122"/>
              </a:rPr>
              <a:t>8</a:t>
            </a:r>
            <a:r>
              <a:rPr lang="zh-CN" altLang="en-US" sz="2400">
                <a:ea typeface="宋体" pitchFamily="2" charset="-122"/>
              </a:rPr>
              <a:t>。</a:t>
            </a:r>
            <a:r>
              <a:rPr lang="zh-CN" altLang="en-US">
                <a:ea typeface="宋体" pitchFamily="2" charset="-122"/>
              </a:rPr>
              <a:t> </a:t>
            </a:r>
          </a:p>
        </p:txBody>
      </p:sp>
      <p:pic>
        <p:nvPicPr>
          <p:cNvPr id="97284" name="Picture 4" descr="0908"/>
          <p:cNvPicPr>
            <a:picLocks noChangeAspect="1" noChangeArrowheads="1"/>
          </p:cNvPicPr>
          <p:nvPr/>
        </p:nvPicPr>
        <p:blipFill>
          <a:blip r:embed="rId2" cstate="print"/>
          <a:srcRect/>
          <a:stretch>
            <a:fillRect/>
          </a:stretch>
        </p:blipFill>
        <p:spPr bwMode="auto">
          <a:xfrm>
            <a:off x="2438400" y="2667000"/>
            <a:ext cx="3810000" cy="3187700"/>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zh-CN" altLang="en-US"/>
              <a:t>引用共用体变量</a:t>
            </a:r>
          </a:p>
        </p:txBody>
      </p:sp>
      <p:sp>
        <p:nvSpPr>
          <p:cNvPr id="98307" name="Rectangle 3"/>
          <p:cNvSpPr>
            <a:spLocks noGrp="1" noChangeArrowheads="1"/>
          </p:cNvSpPr>
          <p:nvPr>
            <p:ph sz="quarter" idx="1"/>
          </p:nvPr>
        </p:nvSpPr>
        <p:spPr/>
        <p:txBody>
          <a:bodyPr/>
          <a:lstStyle/>
          <a:p>
            <a:r>
              <a:rPr lang="zh-CN" altLang="en-US" sz="2400">
                <a:ea typeface="宋体" pitchFamily="2" charset="-122"/>
              </a:rPr>
              <a:t>引用共用体变量的形式以及注意事项均与引用结构体变量相似，例如：</a:t>
            </a:r>
          </a:p>
          <a:p>
            <a:pPr lvl="1"/>
            <a:r>
              <a:rPr lang="en-US" altLang="zh-CN" sz="2400">
                <a:ea typeface="宋体" pitchFamily="2" charset="-122"/>
              </a:rPr>
              <a:t>x.c  /* </a:t>
            </a:r>
            <a:r>
              <a:rPr lang="zh-CN" altLang="en-US" sz="2400">
                <a:ea typeface="宋体" pitchFamily="2" charset="-122"/>
              </a:rPr>
              <a:t>共用体字符型成员，相当于普通字符型变量 *</a:t>
            </a:r>
            <a:r>
              <a:rPr lang="en-US" altLang="zh-CN" sz="2400">
                <a:ea typeface="宋体" pitchFamily="2" charset="-122"/>
              </a:rPr>
              <a:t>/</a:t>
            </a:r>
          </a:p>
          <a:p>
            <a:r>
              <a:rPr lang="zh-CN" altLang="en-US" sz="2400">
                <a:ea typeface="宋体" pitchFamily="2" charset="-122"/>
              </a:rPr>
              <a:t>对共用体变量中的任何一个成员赋值，都会导致共享区域数据发生变化，所以共用体只能保证只有一个成员的值是有效的。例如，对于共用体变量</a:t>
            </a:r>
            <a:r>
              <a:rPr lang="en-US" altLang="zh-CN" sz="2400">
                <a:ea typeface="宋体" pitchFamily="2" charset="-122"/>
              </a:rPr>
              <a:t>x</a:t>
            </a:r>
            <a:r>
              <a:rPr lang="zh-CN" altLang="en-US" sz="2400">
                <a:ea typeface="宋体" pitchFamily="2" charset="-122"/>
              </a:rPr>
              <a:t>，假设有：</a:t>
            </a:r>
          </a:p>
          <a:p>
            <a:pPr lvl="1"/>
            <a:r>
              <a:rPr lang="en-US" altLang="zh-CN" sz="2400">
                <a:ea typeface="宋体" pitchFamily="2" charset="-122"/>
              </a:rPr>
              <a:t>x.f = 3.14159;</a:t>
            </a:r>
          </a:p>
          <a:p>
            <a:pPr lvl="1"/>
            <a:r>
              <a:rPr lang="zh-CN" altLang="en-US" sz="2400">
                <a:ea typeface="宋体" pitchFamily="2" charset="-122"/>
              </a:rPr>
              <a:t>必然使得地址</a:t>
            </a:r>
            <a:r>
              <a:rPr lang="en-US" altLang="zh-CN" sz="2400">
                <a:ea typeface="宋体" pitchFamily="2" charset="-122"/>
              </a:rPr>
              <a:t>1000</a:t>
            </a:r>
            <a:r>
              <a:rPr lang="zh-CN" altLang="en-US" sz="2400">
                <a:ea typeface="宋体" pitchFamily="2" charset="-122"/>
              </a:rPr>
              <a:t>～</a:t>
            </a:r>
            <a:r>
              <a:rPr lang="en-US" altLang="zh-CN" sz="2400">
                <a:ea typeface="宋体" pitchFamily="2" charset="-122"/>
              </a:rPr>
              <a:t>1011</a:t>
            </a:r>
            <a:r>
              <a:rPr lang="zh-CN" altLang="en-US" sz="2400">
                <a:ea typeface="宋体" pitchFamily="2" charset="-122"/>
              </a:rPr>
              <a:t>四个字节的内容发生变化 </a:t>
            </a:r>
          </a:p>
          <a:p>
            <a:r>
              <a:rPr lang="zh-CN" altLang="en-US" sz="2400">
                <a:ea typeface="宋体" pitchFamily="2" charset="-122"/>
              </a:rPr>
              <a:t>整体引用共用体变量没有多大的意义，通常都是引用共用体变量的成员 </a:t>
            </a:r>
          </a:p>
        </p:txBody>
      </p:sp>
    </p:spTree>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altLang="zh-CN" sz="3200" dirty="0"/>
              <a:t>【</a:t>
            </a:r>
            <a:r>
              <a:rPr lang="zh-CN" altLang="en-US" sz="3200" dirty="0"/>
              <a:t>例</a:t>
            </a:r>
            <a:r>
              <a:rPr lang="en-US" altLang="zh-CN" sz="3200" dirty="0"/>
              <a:t>9-6】</a:t>
            </a:r>
            <a:r>
              <a:rPr lang="zh-CN" altLang="en-US" sz="3200" dirty="0"/>
              <a:t>演示共用体类型的引用 </a:t>
            </a:r>
          </a:p>
        </p:txBody>
      </p:sp>
      <p:sp>
        <p:nvSpPr>
          <p:cNvPr id="99331" name="Rectangle 3"/>
          <p:cNvSpPr>
            <a:spLocks noGrp="1" noChangeArrowheads="1"/>
          </p:cNvSpPr>
          <p:nvPr>
            <p:ph sz="quarter" idx="1"/>
          </p:nvPr>
        </p:nvSpPr>
        <p:spPr>
          <a:xfrm>
            <a:off x="228600" y="1371600"/>
            <a:ext cx="8534400" cy="4179888"/>
          </a:xfrm>
        </p:spPr>
        <p:txBody>
          <a:bodyPr/>
          <a:lstStyle/>
          <a:p>
            <a:pPr>
              <a:lnSpc>
                <a:spcPct val="80000"/>
              </a:lnSpc>
              <a:buFontTx/>
              <a:buNone/>
            </a:pPr>
            <a:r>
              <a:rPr lang="en-US" altLang="zh-CN" sz="2000" dirty="0">
                <a:latin typeface="+mn-lt"/>
                <a:ea typeface="宋体" pitchFamily="2" charset="-122"/>
              </a:rPr>
              <a:t>#include "</a:t>
            </a:r>
            <a:r>
              <a:rPr lang="en-US" altLang="zh-CN" sz="2000" dirty="0" err="1">
                <a:latin typeface="+mn-lt"/>
                <a:ea typeface="宋体" pitchFamily="2" charset="-122"/>
              </a:rPr>
              <a:t>stdio.h</a:t>
            </a:r>
            <a:r>
              <a:rPr lang="en-US" altLang="zh-CN" sz="2000" dirty="0">
                <a:latin typeface="+mn-lt"/>
                <a:ea typeface="宋体" pitchFamily="2" charset="-122"/>
              </a:rPr>
              <a:t>"</a:t>
            </a:r>
          </a:p>
          <a:p>
            <a:pPr>
              <a:lnSpc>
                <a:spcPct val="80000"/>
              </a:lnSpc>
              <a:buFontTx/>
              <a:buNone/>
            </a:pPr>
            <a:r>
              <a:rPr lang="en-US" altLang="zh-CN" sz="2000" dirty="0">
                <a:latin typeface="+mn-lt"/>
                <a:ea typeface="宋体" pitchFamily="2" charset="-122"/>
              </a:rPr>
              <a:t>#include "</a:t>
            </a:r>
            <a:r>
              <a:rPr lang="en-US" altLang="zh-CN" sz="2000" dirty="0" err="1">
                <a:latin typeface="+mn-lt"/>
                <a:ea typeface="宋体" pitchFamily="2" charset="-122"/>
              </a:rPr>
              <a:t>string.h</a:t>
            </a:r>
            <a:r>
              <a:rPr lang="en-US" altLang="zh-CN" sz="2000" dirty="0">
                <a:latin typeface="+mn-lt"/>
                <a:ea typeface="宋体" pitchFamily="2" charset="-122"/>
              </a:rPr>
              <a:t>"</a:t>
            </a:r>
          </a:p>
          <a:p>
            <a:pPr>
              <a:lnSpc>
                <a:spcPct val="80000"/>
              </a:lnSpc>
              <a:buFontTx/>
              <a:buNone/>
            </a:pPr>
            <a:r>
              <a:rPr lang="en-US" altLang="zh-CN" sz="2000" dirty="0" err="1">
                <a:latin typeface="+mn-lt"/>
                <a:ea typeface="宋体" pitchFamily="2" charset="-122"/>
              </a:rPr>
              <a:t>struct</a:t>
            </a:r>
            <a:r>
              <a:rPr lang="en-US" altLang="zh-CN" sz="2000" dirty="0">
                <a:latin typeface="+mn-lt"/>
                <a:ea typeface="宋体" pitchFamily="2" charset="-122"/>
              </a:rPr>
              <a:t> date</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int</a:t>
            </a:r>
            <a:r>
              <a:rPr lang="en-US" altLang="zh-CN" sz="2000" dirty="0">
                <a:latin typeface="+mn-lt"/>
                <a:ea typeface="宋体" pitchFamily="2" charset="-122"/>
              </a:rPr>
              <a:t> year;	</a:t>
            </a:r>
            <a:r>
              <a:rPr lang="en-US" altLang="zh-CN" sz="2000" dirty="0" err="1">
                <a:latin typeface="+mn-lt"/>
                <a:ea typeface="宋体" pitchFamily="2" charset="-122"/>
              </a:rPr>
              <a:t>int</a:t>
            </a:r>
            <a:r>
              <a:rPr lang="en-US" altLang="zh-CN" sz="2000" dirty="0">
                <a:latin typeface="+mn-lt"/>
                <a:ea typeface="宋体" pitchFamily="2" charset="-122"/>
              </a:rPr>
              <a:t> month;	</a:t>
            </a:r>
            <a:r>
              <a:rPr lang="en-US" altLang="zh-CN" sz="2000" dirty="0" err="1">
                <a:latin typeface="+mn-lt"/>
                <a:ea typeface="宋体" pitchFamily="2" charset="-122"/>
              </a:rPr>
              <a:t>int</a:t>
            </a:r>
            <a:r>
              <a:rPr lang="en-US" altLang="zh-CN" sz="2000" dirty="0">
                <a:latin typeface="+mn-lt"/>
                <a:ea typeface="宋体" pitchFamily="2" charset="-122"/>
              </a:rPr>
              <a:t> day;	};</a:t>
            </a:r>
          </a:p>
          <a:p>
            <a:pPr>
              <a:lnSpc>
                <a:spcPct val="80000"/>
              </a:lnSpc>
              <a:buFontTx/>
              <a:buNone/>
            </a:pPr>
            <a:r>
              <a:rPr lang="en-US" altLang="zh-CN" sz="2000" dirty="0">
                <a:latin typeface="+mn-lt"/>
                <a:ea typeface="宋体" pitchFamily="2" charset="-122"/>
              </a:rPr>
              <a:t>union call</a:t>
            </a:r>
          </a:p>
          <a:p>
            <a:pPr>
              <a:lnSpc>
                <a:spcPct val="80000"/>
              </a:lnSpc>
              <a:buFontTx/>
              <a:buNone/>
            </a:pPr>
            <a:r>
              <a:rPr lang="en-US" altLang="zh-CN" sz="2000" dirty="0">
                <a:latin typeface="+mn-lt"/>
                <a:ea typeface="宋体" pitchFamily="2" charset="-122"/>
              </a:rPr>
              <a:t>{	char mobile[20];		</a:t>
            </a:r>
            <a:r>
              <a:rPr lang="en-US" altLang="zh-CN" sz="2000" dirty="0" err="1">
                <a:latin typeface="+mn-lt"/>
                <a:ea typeface="宋体" pitchFamily="2" charset="-122"/>
              </a:rPr>
              <a:t>int</a:t>
            </a:r>
            <a:r>
              <a:rPr lang="en-US" altLang="zh-CN" sz="2000" dirty="0">
                <a:latin typeface="+mn-lt"/>
                <a:ea typeface="宋体" pitchFamily="2" charset="-122"/>
              </a:rPr>
              <a:t> telephone;	};</a:t>
            </a:r>
          </a:p>
          <a:p>
            <a:pPr>
              <a:lnSpc>
                <a:spcPct val="80000"/>
              </a:lnSpc>
              <a:buFontTx/>
              <a:buNone/>
            </a:pPr>
            <a:r>
              <a:rPr lang="en-US" altLang="zh-CN" sz="2000" dirty="0" err="1">
                <a:latin typeface="+mn-lt"/>
                <a:ea typeface="宋体" pitchFamily="2" charset="-122"/>
              </a:rPr>
              <a:t>struct</a:t>
            </a:r>
            <a:r>
              <a:rPr lang="en-US" altLang="zh-CN" sz="2000" dirty="0">
                <a:latin typeface="+mn-lt"/>
                <a:ea typeface="宋体" pitchFamily="2" charset="-122"/>
              </a:rPr>
              <a:t>  student</a:t>
            </a:r>
          </a:p>
          <a:p>
            <a:pPr>
              <a:lnSpc>
                <a:spcPct val="80000"/>
              </a:lnSpc>
              <a:buFontTx/>
              <a:buNone/>
            </a:pPr>
            <a:r>
              <a:rPr lang="en-US" altLang="zh-CN" sz="2000" dirty="0">
                <a:latin typeface="+mn-lt"/>
                <a:ea typeface="宋体" pitchFamily="2" charset="-122"/>
              </a:rPr>
              <a:t>{	char name[20];</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int</a:t>
            </a:r>
            <a:r>
              <a:rPr lang="en-US" altLang="zh-CN" sz="2000" dirty="0">
                <a:latin typeface="+mn-lt"/>
                <a:ea typeface="宋体" pitchFamily="2" charset="-122"/>
              </a:rPr>
              <a:t> age;</a:t>
            </a:r>
          </a:p>
          <a:p>
            <a:pPr>
              <a:lnSpc>
                <a:spcPct val="80000"/>
              </a:lnSpc>
              <a:buFontTx/>
              <a:buNone/>
            </a:pPr>
            <a:r>
              <a:rPr lang="en-US" altLang="zh-CN" sz="2000" dirty="0">
                <a:latin typeface="+mn-lt"/>
                <a:ea typeface="宋体" pitchFamily="2" charset="-122"/>
              </a:rPr>
              <a:t>	char sex[3];</a:t>
            </a:r>
          </a:p>
          <a:p>
            <a:pPr>
              <a:lnSpc>
                <a:spcPct val="80000"/>
              </a:lnSpc>
              <a:buFontTx/>
              <a:buNone/>
            </a:pPr>
            <a:r>
              <a:rPr lang="en-US" altLang="zh-CN" sz="2000" dirty="0">
                <a:latin typeface="+mn-lt"/>
                <a:ea typeface="宋体" pitchFamily="2" charset="-122"/>
              </a:rPr>
              <a:t>	char </a:t>
            </a:r>
            <a:r>
              <a:rPr lang="en-US" altLang="zh-CN" sz="2000" dirty="0" err="1">
                <a:latin typeface="+mn-lt"/>
                <a:ea typeface="宋体" pitchFamily="2" charset="-122"/>
              </a:rPr>
              <a:t>xh</a:t>
            </a:r>
            <a:r>
              <a:rPr lang="en-US" altLang="zh-CN" sz="2000" dirty="0">
                <a:latin typeface="+mn-lt"/>
                <a:ea typeface="宋体" pitchFamily="2" charset="-122"/>
              </a:rPr>
              <a:t>[11];</a:t>
            </a:r>
          </a:p>
          <a:p>
            <a:pPr>
              <a:lnSpc>
                <a:spcPct val="80000"/>
              </a:lnSpc>
              <a:buFontTx/>
              <a:buNone/>
            </a:pPr>
            <a:r>
              <a:rPr lang="en-US" altLang="zh-CN" sz="2000" dirty="0">
                <a:latin typeface="+mn-lt"/>
                <a:ea typeface="宋体" pitchFamily="2" charset="-122"/>
              </a:rPr>
              <a:t>	</a:t>
            </a:r>
            <a:r>
              <a:rPr lang="en-US" altLang="zh-CN" sz="2000" dirty="0" err="1">
                <a:latin typeface="+mn-lt"/>
                <a:ea typeface="宋体" pitchFamily="2" charset="-122"/>
              </a:rPr>
              <a:t>struct</a:t>
            </a:r>
            <a:r>
              <a:rPr lang="en-US" altLang="zh-CN" sz="2000" dirty="0">
                <a:latin typeface="+mn-lt"/>
                <a:ea typeface="宋体" pitchFamily="2" charset="-122"/>
              </a:rPr>
              <a:t> date birthday;</a:t>
            </a:r>
          </a:p>
          <a:p>
            <a:pPr>
              <a:lnSpc>
                <a:spcPct val="80000"/>
              </a:lnSpc>
              <a:buFontTx/>
              <a:buNone/>
            </a:pPr>
            <a:r>
              <a:rPr lang="en-US" altLang="zh-CN" sz="2000" dirty="0">
                <a:latin typeface="+mn-lt"/>
                <a:ea typeface="宋体" pitchFamily="2" charset="-122"/>
              </a:rPr>
              <a:t>	char nation[20];</a:t>
            </a:r>
          </a:p>
          <a:p>
            <a:pPr>
              <a:lnSpc>
                <a:spcPct val="80000"/>
              </a:lnSpc>
              <a:buFontTx/>
              <a:buNone/>
            </a:pPr>
            <a:r>
              <a:rPr lang="en-US" altLang="zh-CN" sz="2000" dirty="0">
                <a:latin typeface="+mn-lt"/>
                <a:ea typeface="宋体" pitchFamily="2" charset="-122"/>
              </a:rPr>
              <a:t>	char address[20];</a:t>
            </a:r>
          </a:p>
          <a:p>
            <a:pPr>
              <a:lnSpc>
                <a:spcPct val="80000"/>
              </a:lnSpc>
              <a:buFontTx/>
              <a:buNone/>
            </a:pPr>
            <a:r>
              <a:rPr lang="en-US" altLang="zh-CN" sz="2000" dirty="0">
                <a:latin typeface="+mn-lt"/>
                <a:ea typeface="宋体" pitchFamily="2" charset="-122"/>
              </a:rPr>
              <a:t>	union call </a:t>
            </a:r>
            <a:r>
              <a:rPr lang="en-US" altLang="zh-CN" sz="2000" dirty="0" err="1">
                <a:latin typeface="+mn-lt"/>
                <a:ea typeface="宋体" pitchFamily="2" charset="-122"/>
              </a:rPr>
              <a:t>callnumber</a:t>
            </a:r>
            <a:r>
              <a:rPr lang="en-US" altLang="zh-CN" sz="2000" dirty="0">
                <a:latin typeface="+mn-lt"/>
                <a:ea typeface="宋体" pitchFamily="2" charset="-122"/>
              </a:rPr>
              <a:t>; </a:t>
            </a:r>
          </a:p>
          <a:p>
            <a:pPr>
              <a:lnSpc>
                <a:spcPct val="80000"/>
              </a:lnSpc>
              <a:buFontTx/>
              <a:buNone/>
            </a:pPr>
            <a:r>
              <a:rPr lang="en-US" altLang="zh-CN" sz="2000" dirty="0">
                <a:latin typeface="+mn-lt"/>
                <a:ea typeface="宋体" pitchFamily="2" charset="-122"/>
              </a:rPr>
              <a:t>};</a:t>
            </a:r>
          </a:p>
        </p:txBody>
      </p:sp>
    </p:spTree>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ltLang="zh-CN" sz="3200" dirty="0"/>
              <a:t>【</a:t>
            </a:r>
            <a:r>
              <a:rPr lang="zh-CN" altLang="en-US" sz="3200" dirty="0"/>
              <a:t>例</a:t>
            </a:r>
            <a:r>
              <a:rPr lang="en-US" altLang="zh-CN" sz="3200" dirty="0"/>
              <a:t>9-6】</a:t>
            </a:r>
            <a:r>
              <a:rPr lang="zh-CN" altLang="en-US" sz="3200" dirty="0"/>
              <a:t>演示共用体类型的引用</a:t>
            </a:r>
          </a:p>
        </p:txBody>
      </p:sp>
      <p:sp>
        <p:nvSpPr>
          <p:cNvPr id="100355" name="Rectangle 3"/>
          <p:cNvSpPr>
            <a:spLocks noGrp="1" noChangeArrowheads="1"/>
          </p:cNvSpPr>
          <p:nvPr>
            <p:ph sz="quarter" idx="1"/>
          </p:nvPr>
        </p:nvSpPr>
        <p:spPr/>
        <p:txBody>
          <a:bodyPr/>
          <a:lstStyle/>
          <a:p>
            <a:pPr>
              <a:lnSpc>
                <a:spcPct val="80000"/>
              </a:lnSpc>
              <a:buFontTx/>
              <a:buNone/>
            </a:pPr>
            <a:r>
              <a:rPr lang="en-US" altLang="zh-CN" sz="1800" dirty="0">
                <a:latin typeface="+mn-lt"/>
                <a:ea typeface="宋体" pitchFamily="2" charset="-122"/>
              </a:rPr>
              <a:t>void main()</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struct</a:t>
            </a:r>
            <a:r>
              <a:rPr lang="en-US" altLang="zh-CN" sz="1800" dirty="0">
                <a:latin typeface="+mn-lt"/>
                <a:ea typeface="宋体" pitchFamily="2" charset="-122"/>
              </a:rPr>
              <a:t> student </a:t>
            </a:r>
            <a:r>
              <a:rPr lang="en-US" altLang="zh-CN" sz="1800" dirty="0" err="1">
                <a:latin typeface="+mn-lt"/>
                <a:ea typeface="宋体" pitchFamily="2" charset="-122"/>
              </a:rPr>
              <a:t>wang</a:t>
            </a:r>
            <a:r>
              <a:rPr lang="en-US" altLang="zh-CN" sz="1800" dirty="0">
                <a:latin typeface="+mn-lt"/>
                <a:ea typeface="宋体" pitchFamily="2" charset="-122"/>
              </a:rPr>
              <a:t> =</a:t>
            </a:r>
          </a:p>
          <a:p>
            <a:pPr>
              <a:lnSpc>
                <a:spcPct val="80000"/>
              </a:lnSpc>
              <a:buFontTx/>
              <a:buNone/>
            </a:pPr>
            <a:r>
              <a:rPr lang="en-US" altLang="zh-CN" sz="1800" dirty="0">
                <a:latin typeface="+mn-lt"/>
                <a:ea typeface="宋体" pitchFamily="2" charset="-122"/>
              </a:rPr>
              <a:t>	{"Wang YunPing",18,"M","2010010001",2010,3,3,"Han","Bei Jing"};</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struct</a:t>
            </a:r>
            <a:r>
              <a:rPr lang="en-US" altLang="zh-CN" sz="1800" dirty="0">
                <a:latin typeface="+mn-lt"/>
                <a:ea typeface="宋体" pitchFamily="2" charset="-122"/>
              </a:rPr>
              <a:t> student </a:t>
            </a:r>
            <a:r>
              <a:rPr lang="en-US" altLang="zh-CN" sz="1800" dirty="0" err="1">
                <a:latin typeface="+mn-lt"/>
                <a:ea typeface="宋体" pitchFamily="2" charset="-122"/>
              </a:rPr>
              <a:t>li</a:t>
            </a:r>
            <a:r>
              <a:rPr lang="en-US" altLang="zh-CN" sz="1800" dirty="0">
                <a:latin typeface="+mn-lt"/>
                <a:ea typeface="宋体" pitchFamily="2" charset="-122"/>
              </a:rPr>
              <a:t> =</a:t>
            </a:r>
          </a:p>
          <a:p>
            <a:pPr>
              <a:lnSpc>
                <a:spcPct val="80000"/>
              </a:lnSpc>
              <a:buFontTx/>
              <a:buNone/>
            </a:pPr>
            <a:r>
              <a:rPr lang="en-US" altLang="zh-CN" sz="1800" dirty="0">
                <a:latin typeface="+mn-lt"/>
                <a:ea typeface="宋体" pitchFamily="2" charset="-122"/>
              </a:rPr>
              <a:t>	{"Li Zhen",20,"F","2010010001",2010,3,3,"Han","He </a:t>
            </a:r>
            <a:r>
              <a:rPr lang="en-US" altLang="zh-CN" sz="1800" dirty="0" err="1">
                <a:latin typeface="+mn-lt"/>
                <a:ea typeface="宋体" pitchFamily="2" charset="-122"/>
              </a:rPr>
              <a:t>Fei</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struct</a:t>
            </a:r>
            <a:r>
              <a:rPr lang="en-US" altLang="zh-CN" sz="1800" dirty="0">
                <a:latin typeface="+mn-lt"/>
                <a:ea typeface="宋体" pitchFamily="2" charset="-122"/>
              </a:rPr>
              <a:t> student *p;</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strcpy</a:t>
            </a:r>
            <a:r>
              <a:rPr lang="en-US" altLang="zh-CN" sz="1800" dirty="0">
                <a:latin typeface="+mn-lt"/>
                <a:ea typeface="宋体" pitchFamily="2" charset="-122"/>
              </a:rPr>
              <a:t>(wang.callnumber.mobile,"13901000001");</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li.callnumber.telephone</a:t>
            </a:r>
            <a:r>
              <a:rPr lang="en-US" altLang="zh-CN" sz="1800" dirty="0">
                <a:latin typeface="+mn-lt"/>
                <a:ea typeface="宋体" pitchFamily="2" charset="-122"/>
              </a:rPr>
              <a:t> = 56023328;</a:t>
            </a:r>
          </a:p>
          <a:p>
            <a:pPr>
              <a:lnSpc>
                <a:spcPct val="80000"/>
              </a:lnSpc>
              <a:buFontTx/>
              <a:buNone/>
            </a:pPr>
            <a:r>
              <a:rPr lang="en-US" altLang="zh-CN" sz="1800" dirty="0">
                <a:latin typeface="+mn-lt"/>
                <a:ea typeface="宋体" pitchFamily="2" charset="-122"/>
              </a:rPr>
              <a:t>	p = &amp;</a:t>
            </a:r>
            <a:r>
              <a:rPr lang="en-US" altLang="zh-CN" sz="1800" dirty="0" err="1">
                <a:latin typeface="+mn-lt"/>
                <a:ea typeface="宋体" pitchFamily="2" charset="-122"/>
              </a:rPr>
              <a:t>wang</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s,%d,%s,%s,",p</a:t>
            </a:r>
            <a:r>
              <a:rPr lang="en-US" altLang="zh-CN" sz="1800" dirty="0">
                <a:latin typeface="+mn-lt"/>
                <a:ea typeface="宋体" pitchFamily="2" charset="-122"/>
              </a:rPr>
              <a:t>-&gt;</a:t>
            </a:r>
            <a:r>
              <a:rPr lang="en-US" altLang="zh-CN" sz="1800" dirty="0" err="1">
                <a:latin typeface="+mn-lt"/>
                <a:ea typeface="宋体" pitchFamily="2" charset="-122"/>
              </a:rPr>
              <a:t>name,p</a:t>
            </a:r>
            <a:r>
              <a:rPr lang="en-US" altLang="zh-CN" sz="1800" dirty="0">
                <a:latin typeface="+mn-lt"/>
                <a:ea typeface="宋体" pitchFamily="2" charset="-122"/>
              </a:rPr>
              <a:t>-&gt;</a:t>
            </a:r>
            <a:r>
              <a:rPr lang="en-US" altLang="zh-CN" sz="1800" dirty="0" err="1">
                <a:latin typeface="+mn-lt"/>
                <a:ea typeface="宋体" pitchFamily="2" charset="-122"/>
              </a:rPr>
              <a:t>age,p</a:t>
            </a:r>
            <a:r>
              <a:rPr lang="en-US" altLang="zh-CN" sz="1800" dirty="0">
                <a:latin typeface="+mn-lt"/>
                <a:ea typeface="宋体" pitchFamily="2" charset="-122"/>
              </a:rPr>
              <a:t>-&gt;</a:t>
            </a:r>
            <a:r>
              <a:rPr lang="en-US" altLang="zh-CN" sz="1800" dirty="0" err="1">
                <a:latin typeface="+mn-lt"/>
                <a:ea typeface="宋体" pitchFamily="2" charset="-122"/>
              </a:rPr>
              <a:t>sex,p</a:t>
            </a:r>
            <a:r>
              <a:rPr lang="en-US" altLang="zh-CN" sz="1800" dirty="0">
                <a:latin typeface="+mn-lt"/>
                <a:ea typeface="宋体" pitchFamily="2" charset="-122"/>
              </a:rPr>
              <a:t>-&gt;</a:t>
            </a:r>
            <a:r>
              <a:rPr lang="en-US" altLang="zh-CN" sz="1800" dirty="0" err="1">
                <a:latin typeface="+mn-lt"/>
                <a:ea typeface="宋体" pitchFamily="2" charset="-122"/>
              </a:rPr>
              <a:t>xh</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d,%d,%d,",p</a:t>
            </a:r>
            <a:r>
              <a:rPr lang="en-US" altLang="zh-CN" sz="1800" dirty="0">
                <a:latin typeface="+mn-lt"/>
                <a:ea typeface="宋体" pitchFamily="2" charset="-122"/>
              </a:rPr>
              <a:t>-&gt;</a:t>
            </a:r>
            <a:r>
              <a:rPr lang="en-US" altLang="zh-CN" sz="1800" dirty="0" err="1">
                <a:latin typeface="+mn-lt"/>
                <a:ea typeface="宋体" pitchFamily="2" charset="-122"/>
              </a:rPr>
              <a:t>birthday.year,p</a:t>
            </a:r>
            <a:r>
              <a:rPr lang="en-US" altLang="zh-CN" sz="1800" dirty="0">
                <a:latin typeface="+mn-lt"/>
                <a:ea typeface="宋体" pitchFamily="2" charset="-122"/>
              </a:rPr>
              <a:t>-&gt;</a:t>
            </a:r>
            <a:r>
              <a:rPr lang="en-US" altLang="zh-CN" sz="1800" dirty="0" err="1">
                <a:latin typeface="+mn-lt"/>
                <a:ea typeface="宋体" pitchFamily="2" charset="-122"/>
              </a:rPr>
              <a:t>birthday.month,p</a:t>
            </a:r>
            <a:r>
              <a:rPr lang="en-US" altLang="zh-CN" sz="1800" dirty="0">
                <a:latin typeface="+mn-lt"/>
                <a:ea typeface="宋体" pitchFamily="2" charset="-122"/>
              </a:rPr>
              <a:t>-&gt;</a:t>
            </a:r>
            <a:r>
              <a:rPr lang="en-US" altLang="zh-CN" sz="1800" dirty="0" err="1">
                <a:latin typeface="+mn-lt"/>
                <a:ea typeface="宋体" pitchFamily="2" charset="-122"/>
              </a:rPr>
              <a:t>birthday.day</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s,%s,%s</a:t>
            </a:r>
            <a:r>
              <a:rPr lang="en-US" altLang="zh-CN" sz="1800" dirty="0">
                <a:latin typeface="+mn-lt"/>
                <a:ea typeface="宋体" pitchFamily="2" charset="-122"/>
              </a:rPr>
              <a:t>\</a:t>
            </a:r>
            <a:r>
              <a:rPr lang="en-US" altLang="zh-CN" sz="1800" dirty="0" err="1">
                <a:latin typeface="+mn-lt"/>
                <a:ea typeface="宋体" pitchFamily="2" charset="-122"/>
              </a:rPr>
              <a:t>n",p</a:t>
            </a:r>
            <a:r>
              <a:rPr lang="en-US" altLang="zh-CN" sz="1800" dirty="0">
                <a:latin typeface="+mn-lt"/>
                <a:ea typeface="宋体" pitchFamily="2" charset="-122"/>
              </a:rPr>
              <a:t>-&gt;</a:t>
            </a:r>
            <a:r>
              <a:rPr lang="en-US" altLang="zh-CN" sz="1800" dirty="0" err="1">
                <a:latin typeface="+mn-lt"/>
                <a:ea typeface="宋体" pitchFamily="2" charset="-122"/>
              </a:rPr>
              <a:t>nation,p</a:t>
            </a:r>
            <a:r>
              <a:rPr lang="en-US" altLang="zh-CN" sz="1800" dirty="0">
                <a:latin typeface="+mn-lt"/>
                <a:ea typeface="宋体" pitchFamily="2" charset="-122"/>
              </a:rPr>
              <a:t>-&gt;</a:t>
            </a:r>
            <a:r>
              <a:rPr lang="en-US" altLang="zh-CN" sz="1800" dirty="0" err="1">
                <a:latin typeface="+mn-lt"/>
                <a:ea typeface="宋体" pitchFamily="2" charset="-122"/>
              </a:rPr>
              <a:t>address,p</a:t>
            </a:r>
            <a:r>
              <a:rPr lang="en-US" altLang="zh-CN" sz="1800" dirty="0">
                <a:latin typeface="+mn-lt"/>
                <a:ea typeface="宋体" pitchFamily="2" charset="-122"/>
              </a:rPr>
              <a:t>-&gt;</a:t>
            </a:r>
            <a:r>
              <a:rPr lang="en-US" altLang="zh-CN" sz="1800" dirty="0" err="1">
                <a:latin typeface="+mn-lt"/>
                <a:ea typeface="宋体" pitchFamily="2" charset="-122"/>
              </a:rPr>
              <a:t>callnumber.mobile</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p = &amp;</a:t>
            </a:r>
            <a:r>
              <a:rPr lang="en-US" altLang="zh-CN" sz="1800" dirty="0" err="1">
                <a:latin typeface="+mn-lt"/>
                <a:ea typeface="宋体" pitchFamily="2" charset="-122"/>
              </a:rPr>
              <a:t>li</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s,%d,%s,%s,",p</a:t>
            </a:r>
            <a:r>
              <a:rPr lang="en-US" altLang="zh-CN" sz="1800" dirty="0">
                <a:latin typeface="+mn-lt"/>
                <a:ea typeface="宋体" pitchFamily="2" charset="-122"/>
              </a:rPr>
              <a:t>-&gt;</a:t>
            </a:r>
            <a:r>
              <a:rPr lang="en-US" altLang="zh-CN" sz="1800" dirty="0" err="1" smtClean="0">
                <a:latin typeface="+mn-lt"/>
                <a:ea typeface="宋体" pitchFamily="2" charset="-122"/>
              </a:rPr>
              <a:t>name,pa</a:t>
            </a:r>
            <a:r>
              <a:rPr lang="en-US" altLang="zh-CN" sz="1800" dirty="0" smtClean="0">
                <a:latin typeface="+mn-lt"/>
                <a:ea typeface="宋体" pitchFamily="2" charset="-122"/>
              </a:rPr>
              <a:t>-</a:t>
            </a:r>
            <a:r>
              <a:rPr lang="en-US" altLang="zh-CN" sz="1800" dirty="0">
                <a:latin typeface="+mn-lt"/>
                <a:ea typeface="宋体" pitchFamily="2" charset="-122"/>
              </a:rPr>
              <a:t>&gt;</a:t>
            </a:r>
            <a:r>
              <a:rPr lang="en-US" altLang="zh-CN" sz="1800" dirty="0" err="1">
                <a:latin typeface="+mn-lt"/>
                <a:ea typeface="宋体" pitchFamily="2" charset="-122"/>
              </a:rPr>
              <a:t>age,p</a:t>
            </a:r>
            <a:r>
              <a:rPr lang="en-US" altLang="zh-CN" sz="1800" dirty="0">
                <a:latin typeface="+mn-lt"/>
                <a:ea typeface="宋体" pitchFamily="2" charset="-122"/>
              </a:rPr>
              <a:t>-&gt;</a:t>
            </a:r>
            <a:r>
              <a:rPr lang="en-US" altLang="zh-CN" sz="1800" dirty="0" err="1">
                <a:latin typeface="+mn-lt"/>
                <a:ea typeface="宋体" pitchFamily="2" charset="-122"/>
              </a:rPr>
              <a:t>sex,p</a:t>
            </a:r>
            <a:r>
              <a:rPr lang="en-US" altLang="zh-CN" sz="1800" dirty="0">
                <a:latin typeface="+mn-lt"/>
                <a:ea typeface="宋体" pitchFamily="2" charset="-122"/>
              </a:rPr>
              <a:t>-&gt;</a:t>
            </a:r>
            <a:r>
              <a:rPr lang="en-US" altLang="zh-CN" sz="1800" dirty="0" err="1">
                <a:latin typeface="+mn-lt"/>
                <a:ea typeface="宋体" pitchFamily="2" charset="-122"/>
              </a:rPr>
              <a:t>xh</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d,%d,%d,",p</a:t>
            </a:r>
            <a:r>
              <a:rPr lang="en-US" altLang="zh-CN" sz="1800" dirty="0">
                <a:latin typeface="+mn-lt"/>
                <a:ea typeface="宋体" pitchFamily="2" charset="-122"/>
              </a:rPr>
              <a:t>-&gt;</a:t>
            </a:r>
            <a:r>
              <a:rPr lang="en-US" altLang="zh-CN" sz="1800" dirty="0" err="1">
                <a:latin typeface="+mn-lt"/>
                <a:ea typeface="宋体" pitchFamily="2" charset="-122"/>
              </a:rPr>
              <a:t>birthday.year,p</a:t>
            </a:r>
            <a:r>
              <a:rPr lang="en-US" altLang="zh-CN" sz="1800" dirty="0">
                <a:latin typeface="+mn-lt"/>
                <a:ea typeface="宋体" pitchFamily="2" charset="-122"/>
              </a:rPr>
              <a:t>-&gt;</a:t>
            </a:r>
            <a:r>
              <a:rPr lang="en-US" altLang="zh-CN" sz="1800" dirty="0" err="1">
                <a:latin typeface="+mn-lt"/>
                <a:ea typeface="宋体" pitchFamily="2" charset="-122"/>
              </a:rPr>
              <a:t>birthday.month,p</a:t>
            </a:r>
            <a:r>
              <a:rPr lang="en-US" altLang="zh-CN" sz="1800" dirty="0">
                <a:latin typeface="+mn-lt"/>
                <a:ea typeface="宋体" pitchFamily="2" charset="-122"/>
              </a:rPr>
              <a:t>-&gt;</a:t>
            </a:r>
            <a:r>
              <a:rPr lang="en-US" altLang="zh-CN" sz="1800" dirty="0" err="1">
                <a:latin typeface="+mn-lt"/>
                <a:ea typeface="宋体" pitchFamily="2" charset="-122"/>
              </a:rPr>
              <a:t>birthday.day</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s,%s,%ld</a:t>
            </a:r>
            <a:r>
              <a:rPr lang="en-US" altLang="zh-CN" sz="1800" dirty="0">
                <a:latin typeface="+mn-lt"/>
                <a:ea typeface="宋体" pitchFamily="2" charset="-122"/>
              </a:rPr>
              <a:t>\</a:t>
            </a:r>
            <a:r>
              <a:rPr lang="en-US" altLang="zh-CN" sz="1800" dirty="0" err="1">
                <a:latin typeface="+mn-lt"/>
                <a:ea typeface="宋体" pitchFamily="2" charset="-122"/>
              </a:rPr>
              <a:t>n",p</a:t>
            </a:r>
            <a:r>
              <a:rPr lang="en-US" altLang="zh-CN" sz="1800" dirty="0">
                <a:latin typeface="+mn-lt"/>
                <a:ea typeface="宋体" pitchFamily="2" charset="-122"/>
              </a:rPr>
              <a:t>-&gt;</a:t>
            </a:r>
            <a:r>
              <a:rPr lang="en-US" altLang="zh-CN" sz="1800" dirty="0" err="1">
                <a:latin typeface="+mn-lt"/>
                <a:ea typeface="宋体" pitchFamily="2" charset="-122"/>
              </a:rPr>
              <a:t>nation,p</a:t>
            </a:r>
            <a:r>
              <a:rPr lang="en-US" altLang="zh-CN" sz="1800" dirty="0">
                <a:latin typeface="+mn-lt"/>
                <a:ea typeface="宋体" pitchFamily="2" charset="-122"/>
              </a:rPr>
              <a:t>-&gt;</a:t>
            </a:r>
            <a:r>
              <a:rPr lang="en-US" altLang="zh-CN" sz="1800" dirty="0" err="1">
                <a:latin typeface="+mn-lt"/>
                <a:ea typeface="宋体" pitchFamily="2" charset="-122"/>
              </a:rPr>
              <a:t>address,p</a:t>
            </a:r>
            <a:r>
              <a:rPr lang="en-US" altLang="zh-CN" sz="1800" dirty="0">
                <a:latin typeface="+mn-lt"/>
                <a:ea typeface="宋体" pitchFamily="2" charset="-122"/>
              </a:rPr>
              <a:t>-&gt;</a:t>
            </a:r>
            <a:r>
              <a:rPr lang="en-US" altLang="zh-CN" sz="1800" dirty="0" err="1">
                <a:latin typeface="+mn-lt"/>
                <a:ea typeface="宋体" pitchFamily="2" charset="-122"/>
              </a:rPr>
              <a:t>callnumber.telephone</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p>
        </p:txBody>
      </p:sp>
      <p:pic>
        <p:nvPicPr>
          <p:cNvPr id="100357" name="Picture 5"/>
          <p:cNvPicPr>
            <a:picLocks noChangeAspect="1" noChangeArrowheads="1"/>
          </p:cNvPicPr>
          <p:nvPr/>
        </p:nvPicPr>
        <p:blipFill>
          <a:blip r:embed="rId2" cstate="print"/>
          <a:srcRect/>
          <a:stretch>
            <a:fillRect/>
          </a:stretch>
        </p:blipFill>
        <p:spPr bwMode="auto">
          <a:xfrm>
            <a:off x="3124200" y="5791200"/>
            <a:ext cx="5334000" cy="757238"/>
          </a:xfrm>
          <a:prstGeom prst="rect">
            <a:avLst/>
          </a:prstGeom>
          <a:noFill/>
          <a:ln w="9525">
            <a:noFill/>
            <a:miter lim="800000"/>
            <a:headEnd/>
            <a:tailEnd/>
          </a:ln>
        </p:spPr>
      </p:pic>
    </p:spTree>
  </p:cSld>
  <p:clrMapOvr>
    <a:masterClrMapping/>
  </p:clrMapOvr>
  <p:transition>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altLang="zh-CN" dirty="0"/>
              <a:t>【</a:t>
            </a:r>
            <a:r>
              <a:rPr lang="zh-CN" altLang="en-US" dirty="0"/>
              <a:t>例</a:t>
            </a:r>
            <a:r>
              <a:rPr lang="en-US" altLang="zh-CN" dirty="0"/>
              <a:t>9-7】</a:t>
            </a:r>
            <a:r>
              <a:rPr lang="zh-CN" altLang="en-US" dirty="0"/>
              <a:t>运行下面的程序，分析运行</a:t>
            </a:r>
            <a:r>
              <a:rPr lang="zh-CN" altLang="en-US" dirty="0" smtClean="0"/>
              <a:t>结果 </a:t>
            </a:r>
            <a:endParaRPr lang="zh-CN" altLang="en-US" dirty="0"/>
          </a:p>
        </p:txBody>
      </p:sp>
      <p:sp>
        <p:nvSpPr>
          <p:cNvPr id="101379" name="Rectangle 3"/>
          <p:cNvSpPr>
            <a:spLocks noGrp="1" noChangeArrowheads="1"/>
          </p:cNvSpPr>
          <p:nvPr>
            <p:ph sz="quarter" idx="1"/>
          </p:nvPr>
        </p:nvSpPr>
        <p:spPr/>
        <p:txBody>
          <a:bodyPr/>
          <a:lstStyle/>
          <a:p>
            <a:pPr>
              <a:lnSpc>
                <a:spcPct val="80000"/>
              </a:lnSpc>
              <a:buFontTx/>
              <a:buNone/>
            </a:pPr>
            <a:r>
              <a:rPr lang="en-US" altLang="zh-CN" sz="1800" dirty="0">
                <a:latin typeface="+mn-lt"/>
                <a:ea typeface="宋体" pitchFamily="2" charset="-122"/>
              </a:rPr>
              <a:t>#include &lt;</a:t>
            </a:r>
            <a:r>
              <a:rPr lang="en-US" altLang="zh-CN" sz="1800" dirty="0" err="1">
                <a:latin typeface="+mn-lt"/>
                <a:ea typeface="宋体" pitchFamily="2" charset="-122"/>
              </a:rPr>
              <a:t>stdio.h</a:t>
            </a:r>
            <a:r>
              <a:rPr lang="en-US" altLang="zh-CN" sz="1800" dirty="0">
                <a:latin typeface="+mn-lt"/>
                <a:ea typeface="宋体" pitchFamily="2" charset="-122"/>
              </a:rPr>
              <a:t>&gt;</a:t>
            </a:r>
          </a:p>
          <a:p>
            <a:pPr>
              <a:lnSpc>
                <a:spcPct val="80000"/>
              </a:lnSpc>
              <a:buFontTx/>
              <a:buNone/>
            </a:pPr>
            <a:r>
              <a:rPr lang="en-US" altLang="zh-CN" sz="1800" dirty="0">
                <a:latin typeface="+mn-lt"/>
                <a:ea typeface="宋体" pitchFamily="2" charset="-122"/>
              </a:rPr>
              <a:t>#include &lt;</a:t>
            </a:r>
            <a:r>
              <a:rPr lang="en-US" altLang="zh-CN" sz="1800" dirty="0" err="1">
                <a:latin typeface="+mn-lt"/>
                <a:ea typeface="宋体" pitchFamily="2" charset="-122"/>
              </a:rPr>
              <a:t>string.h</a:t>
            </a:r>
            <a:r>
              <a:rPr lang="en-US" altLang="zh-CN" sz="1800" dirty="0">
                <a:latin typeface="+mn-lt"/>
                <a:ea typeface="宋体" pitchFamily="2" charset="-122"/>
              </a:rPr>
              <a:t>&gt;</a:t>
            </a:r>
          </a:p>
          <a:p>
            <a:pPr>
              <a:lnSpc>
                <a:spcPct val="80000"/>
              </a:lnSpc>
              <a:buFontTx/>
              <a:buNone/>
            </a:pPr>
            <a:r>
              <a:rPr lang="en-US" altLang="zh-CN" sz="1800" dirty="0">
                <a:latin typeface="+mn-lt"/>
                <a:ea typeface="宋体" pitchFamily="2" charset="-122"/>
              </a:rPr>
              <a:t>void main()</a:t>
            </a:r>
          </a:p>
          <a:p>
            <a:pPr>
              <a:lnSpc>
                <a:spcPct val="80000"/>
              </a:lnSpc>
              <a:buFontTx/>
              <a:buNone/>
            </a:pP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union </a:t>
            </a:r>
            <a:r>
              <a:rPr lang="en-US" altLang="zh-CN" sz="1800" dirty="0" err="1">
                <a:latin typeface="+mn-lt"/>
                <a:ea typeface="宋体" pitchFamily="2" charset="-122"/>
              </a:rPr>
              <a:t>keycode</a:t>
            </a:r>
            <a:endParaRPr lang="en-US" altLang="zh-CN" sz="1800" dirty="0">
              <a:latin typeface="+mn-lt"/>
              <a:ea typeface="宋体" pitchFamily="2" charset="-122"/>
            </a:endParaRPr>
          </a:p>
          <a:p>
            <a:pPr>
              <a:lnSpc>
                <a:spcPct val="80000"/>
              </a:lnSpc>
              <a:buFontTx/>
              <a:buNone/>
            </a:pPr>
            <a:r>
              <a:rPr lang="en-US" altLang="zh-CN" sz="1800" dirty="0">
                <a:latin typeface="+mn-lt"/>
                <a:ea typeface="宋体" pitchFamily="2" charset="-122"/>
              </a:rPr>
              <a:t>	{</a:t>
            </a:r>
          </a:p>
          <a:p>
            <a:pPr>
              <a:lnSpc>
                <a:spcPct val="80000"/>
              </a:lnSpc>
              <a:buFontTx/>
              <a:buNone/>
            </a:pPr>
            <a:r>
              <a:rPr lang="en-US" altLang="zh-CN" sz="1800" dirty="0">
                <a:latin typeface="+mn-lt"/>
                <a:ea typeface="宋体" pitchFamily="2" charset="-122"/>
              </a:rPr>
              <a:t>	   short </a:t>
            </a:r>
            <a:r>
              <a:rPr lang="en-US" altLang="zh-CN" sz="1800" dirty="0" err="1">
                <a:latin typeface="+mn-lt"/>
                <a:ea typeface="宋体" pitchFamily="2" charset="-122"/>
              </a:rPr>
              <a:t>int</a:t>
            </a:r>
            <a:r>
              <a:rPr lang="en-US" altLang="zh-CN" sz="1800" dirty="0">
                <a:latin typeface="+mn-lt"/>
                <a:ea typeface="宋体" pitchFamily="2" charset="-122"/>
              </a:rPr>
              <a:t> </a:t>
            </a:r>
            <a:r>
              <a:rPr lang="en-US" altLang="zh-CN" sz="1800" dirty="0" err="1">
                <a:latin typeface="+mn-lt"/>
                <a:ea typeface="宋体" pitchFamily="2" charset="-122"/>
              </a:rPr>
              <a:t>i</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char c[2];</a:t>
            </a:r>
          </a:p>
          <a:p>
            <a:pPr>
              <a:lnSpc>
                <a:spcPct val="80000"/>
              </a:lnSpc>
              <a:buFontTx/>
              <a:buNone/>
            </a:pPr>
            <a:r>
              <a:rPr lang="en-US" altLang="zh-CN" sz="1800" dirty="0">
                <a:latin typeface="+mn-lt"/>
                <a:ea typeface="宋体" pitchFamily="2" charset="-122"/>
              </a:rPr>
              <a:t>	}key;</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("size=%d\</a:t>
            </a:r>
            <a:r>
              <a:rPr lang="en-US" altLang="zh-CN" sz="1800" dirty="0" err="1">
                <a:latin typeface="+mn-lt"/>
                <a:ea typeface="宋体" pitchFamily="2" charset="-122"/>
              </a:rPr>
              <a:t>n",sizeof</a:t>
            </a:r>
            <a:r>
              <a:rPr lang="en-US" altLang="zh-CN" sz="1800" dirty="0">
                <a:latin typeface="+mn-lt"/>
                <a:ea typeface="宋体" pitchFamily="2" charset="-122"/>
              </a:rPr>
              <a:t>(key));</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key.i</a:t>
            </a:r>
            <a:r>
              <a:rPr lang="en-US" altLang="zh-CN" sz="1800" dirty="0">
                <a:latin typeface="+mn-lt"/>
                <a:ea typeface="宋体" pitchFamily="2" charset="-122"/>
              </a:rPr>
              <a:t> = 16961; /* 0x4241 */</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key.c</a:t>
            </a:r>
            <a:r>
              <a:rPr lang="en-US" altLang="zh-CN" sz="1800" dirty="0">
                <a:latin typeface="+mn-lt"/>
                <a:ea typeface="宋体" pitchFamily="2" charset="-122"/>
              </a:rPr>
              <a:t>[0] = %</a:t>
            </a:r>
            <a:r>
              <a:rPr lang="en-US" altLang="zh-CN" sz="1800" dirty="0" err="1">
                <a:latin typeface="+mn-lt"/>
                <a:ea typeface="宋体" pitchFamily="2" charset="-122"/>
              </a:rPr>
              <a:t>d,key.c</a:t>
            </a:r>
            <a:r>
              <a:rPr lang="en-US" altLang="zh-CN" sz="1800" dirty="0">
                <a:latin typeface="+mn-lt"/>
                <a:ea typeface="宋体" pitchFamily="2" charset="-122"/>
              </a:rPr>
              <a:t>[1]=%d\</a:t>
            </a:r>
            <a:r>
              <a:rPr lang="en-US" altLang="zh-CN" sz="1800" dirty="0" err="1">
                <a:latin typeface="+mn-lt"/>
                <a:ea typeface="宋体" pitchFamily="2" charset="-122"/>
              </a:rPr>
              <a:t>n",key.c</a:t>
            </a:r>
            <a:r>
              <a:rPr lang="en-US" altLang="zh-CN" sz="1800" dirty="0">
                <a:latin typeface="+mn-lt"/>
                <a:ea typeface="宋体" pitchFamily="2" charset="-122"/>
              </a:rPr>
              <a:t>[0], </a:t>
            </a:r>
            <a:r>
              <a:rPr lang="en-US" altLang="zh-CN" sz="1800" dirty="0" err="1">
                <a:latin typeface="+mn-lt"/>
                <a:ea typeface="宋体" pitchFamily="2" charset="-122"/>
              </a:rPr>
              <a:t>key.c</a:t>
            </a:r>
            <a:r>
              <a:rPr lang="en-US" altLang="zh-CN" sz="1800" dirty="0">
                <a:latin typeface="+mn-lt"/>
                <a:ea typeface="宋体" pitchFamily="2" charset="-122"/>
              </a:rPr>
              <a:t>[1]);</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strcpy</a:t>
            </a:r>
            <a:r>
              <a:rPr lang="en-US" altLang="zh-CN" sz="1800" dirty="0">
                <a:latin typeface="+mn-lt"/>
                <a:ea typeface="宋体" pitchFamily="2" charset="-122"/>
              </a:rPr>
              <a:t>(</a:t>
            </a:r>
            <a:r>
              <a:rPr lang="en-US" altLang="zh-CN" sz="1800" dirty="0" err="1">
                <a:latin typeface="+mn-lt"/>
                <a:ea typeface="宋体" pitchFamily="2" charset="-122"/>
              </a:rPr>
              <a:t>key.c,"AB</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key.c</a:t>
            </a:r>
            <a:r>
              <a:rPr lang="en-US" altLang="zh-CN" sz="1800" dirty="0">
                <a:latin typeface="+mn-lt"/>
                <a:ea typeface="宋体" pitchFamily="2" charset="-122"/>
              </a:rPr>
              <a:t>[0] = %</a:t>
            </a:r>
            <a:r>
              <a:rPr lang="en-US" altLang="zh-CN" sz="1800" dirty="0" err="1">
                <a:latin typeface="+mn-lt"/>
                <a:ea typeface="宋体" pitchFamily="2" charset="-122"/>
              </a:rPr>
              <a:t>c,key.c</a:t>
            </a:r>
            <a:r>
              <a:rPr lang="en-US" altLang="zh-CN" sz="1800" dirty="0">
                <a:latin typeface="+mn-lt"/>
                <a:ea typeface="宋体" pitchFamily="2" charset="-122"/>
              </a:rPr>
              <a:t>[1]=%c\</a:t>
            </a:r>
            <a:r>
              <a:rPr lang="en-US" altLang="zh-CN" sz="1800" dirty="0" err="1">
                <a:latin typeface="+mn-lt"/>
                <a:ea typeface="宋体" pitchFamily="2" charset="-122"/>
              </a:rPr>
              <a:t>n",key.c</a:t>
            </a:r>
            <a:r>
              <a:rPr lang="en-US" altLang="zh-CN" sz="1800" dirty="0">
                <a:latin typeface="+mn-lt"/>
                <a:ea typeface="宋体" pitchFamily="2" charset="-122"/>
              </a:rPr>
              <a:t>[0], </a:t>
            </a:r>
            <a:r>
              <a:rPr lang="en-US" altLang="zh-CN" sz="1800" dirty="0" err="1">
                <a:latin typeface="+mn-lt"/>
                <a:ea typeface="宋体" pitchFamily="2" charset="-122"/>
              </a:rPr>
              <a:t>key.c</a:t>
            </a:r>
            <a:r>
              <a:rPr lang="en-US" altLang="zh-CN" sz="1800" dirty="0">
                <a:latin typeface="+mn-lt"/>
                <a:ea typeface="宋体" pitchFamily="2" charset="-122"/>
              </a:rPr>
              <a:t>[1]);</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a:t>
            </a:r>
            <a:r>
              <a:rPr lang="en-US" altLang="zh-CN" sz="1800" dirty="0" err="1">
                <a:latin typeface="+mn-lt"/>
                <a:ea typeface="宋体" pitchFamily="2" charset="-122"/>
              </a:rPr>
              <a:t>key.i</a:t>
            </a:r>
            <a:r>
              <a:rPr lang="en-US" altLang="zh-CN" sz="1800" dirty="0">
                <a:latin typeface="+mn-lt"/>
                <a:ea typeface="宋体" pitchFamily="2" charset="-122"/>
              </a:rPr>
              <a:t> = %d(0x%x)\</a:t>
            </a:r>
            <a:r>
              <a:rPr lang="en-US" altLang="zh-CN" sz="1800" dirty="0" err="1">
                <a:latin typeface="+mn-lt"/>
                <a:ea typeface="宋体" pitchFamily="2" charset="-122"/>
              </a:rPr>
              <a:t>n",key.i,key.i</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p>
        </p:txBody>
      </p:sp>
      <p:pic>
        <p:nvPicPr>
          <p:cNvPr id="101381" name="Picture 5"/>
          <p:cNvPicPr>
            <a:picLocks noChangeAspect="1" noChangeArrowheads="1"/>
          </p:cNvPicPr>
          <p:nvPr/>
        </p:nvPicPr>
        <p:blipFill>
          <a:blip r:embed="rId2" cstate="print"/>
          <a:srcRect/>
          <a:stretch>
            <a:fillRect/>
          </a:stretch>
        </p:blipFill>
        <p:spPr bwMode="auto">
          <a:xfrm>
            <a:off x="5257800" y="5105400"/>
            <a:ext cx="3581400" cy="1200150"/>
          </a:xfrm>
          <a:prstGeom prst="rect">
            <a:avLst/>
          </a:prstGeom>
          <a:noFill/>
          <a:ln w="9525">
            <a:noFill/>
            <a:miter lim="800000"/>
            <a:headEnd/>
            <a:tailEnd/>
          </a:ln>
        </p:spPr>
      </p:pic>
    </p:spTree>
  </p:cSld>
  <p:clrMapOvr>
    <a:masterClrMapping/>
  </p:clrMapOvr>
  <p:transition>
    <p:fade thruBlk="1"/>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altLang="zh-CN"/>
              <a:t>【</a:t>
            </a:r>
            <a:r>
              <a:rPr lang="zh-CN" altLang="en-US"/>
              <a:t>分析</a:t>
            </a:r>
            <a:r>
              <a:rPr lang="en-US" altLang="zh-CN"/>
              <a:t>】</a:t>
            </a:r>
          </a:p>
        </p:txBody>
      </p:sp>
      <p:sp>
        <p:nvSpPr>
          <p:cNvPr id="102403" name="Rectangle 3"/>
          <p:cNvSpPr>
            <a:spLocks noGrp="1" noChangeArrowheads="1"/>
          </p:cNvSpPr>
          <p:nvPr>
            <p:ph sz="quarter" idx="1"/>
          </p:nvPr>
        </p:nvSpPr>
        <p:spPr/>
        <p:txBody>
          <a:bodyPr/>
          <a:lstStyle/>
          <a:p>
            <a:pPr>
              <a:lnSpc>
                <a:spcPct val="80000"/>
              </a:lnSpc>
            </a:pPr>
            <a:r>
              <a:rPr lang="zh-CN" altLang="en-US" sz="2400">
                <a:ea typeface="宋体" pitchFamily="2" charset="-122"/>
              </a:rPr>
              <a:t>共用体变量</a:t>
            </a:r>
            <a:r>
              <a:rPr lang="en-US" altLang="zh-CN" sz="2400">
                <a:ea typeface="宋体" pitchFamily="2" charset="-122"/>
              </a:rPr>
              <a:t>key</a:t>
            </a:r>
            <a:r>
              <a:rPr lang="zh-CN" altLang="en-US" sz="2400">
                <a:ea typeface="宋体" pitchFamily="2" charset="-122"/>
              </a:rPr>
              <a:t>有两个成员：</a:t>
            </a:r>
            <a:r>
              <a:rPr lang="en-US" altLang="zh-CN" sz="2400">
                <a:ea typeface="宋体" pitchFamily="2" charset="-122"/>
              </a:rPr>
              <a:t>short int</a:t>
            </a:r>
            <a:r>
              <a:rPr lang="zh-CN" altLang="en-US" sz="2400">
                <a:ea typeface="宋体" pitchFamily="2" charset="-122"/>
              </a:rPr>
              <a:t>型成员</a:t>
            </a:r>
            <a:r>
              <a:rPr lang="en-US" altLang="zh-CN" sz="2400">
                <a:ea typeface="宋体" pitchFamily="2" charset="-122"/>
              </a:rPr>
              <a:t>i</a:t>
            </a:r>
            <a:r>
              <a:rPr lang="zh-CN" altLang="en-US" sz="2400">
                <a:ea typeface="宋体" pitchFamily="2" charset="-122"/>
              </a:rPr>
              <a:t>和字符数组</a:t>
            </a:r>
            <a:r>
              <a:rPr lang="en-US" altLang="zh-CN" sz="2400">
                <a:ea typeface="宋体" pitchFamily="2" charset="-122"/>
              </a:rPr>
              <a:t>c</a:t>
            </a:r>
            <a:r>
              <a:rPr lang="zh-CN" altLang="en-US" sz="2400">
                <a:ea typeface="宋体" pitchFamily="2" charset="-122"/>
              </a:rPr>
              <a:t>，它们都占用</a:t>
            </a:r>
            <a:r>
              <a:rPr lang="en-US" altLang="zh-CN" sz="2400">
                <a:ea typeface="宋体" pitchFamily="2" charset="-122"/>
              </a:rPr>
              <a:t>2</a:t>
            </a:r>
            <a:r>
              <a:rPr lang="zh-CN" altLang="en-US" sz="2400">
                <a:ea typeface="宋体" pitchFamily="2" charset="-122"/>
              </a:rPr>
              <a:t>字节，因此共用体变量</a:t>
            </a:r>
            <a:r>
              <a:rPr lang="en-US" altLang="zh-CN" sz="2400">
                <a:ea typeface="宋体" pitchFamily="2" charset="-122"/>
              </a:rPr>
              <a:t>key</a:t>
            </a:r>
            <a:r>
              <a:rPr lang="zh-CN" altLang="en-US" sz="2400">
                <a:ea typeface="宋体" pitchFamily="2" charset="-122"/>
              </a:rPr>
              <a:t>长度为</a:t>
            </a:r>
            <a:r>
              <a:rPr lang="en-US" altLang="zh-CN" sz="2400">
                <a:ea typeface="宋体" pitchFamily="2" charset="-122"/>
              </a:rPr>
              <a:t>2</a:t>
            </a:r>
            <a:r>
              <a:rPr lang="zh-CN" altLang="en-US" sz="2400">
                <a:ea typeface="宋体" pitchFamily="2" charset="-122"/>
              </a:rPr>
              <a:t>字节。</a:t>
            </a:r>
          </a:p>
          <a:p>
            <a:pPr>
              <a:lnSpc>
                <a:spcPct val="80000"/>
              </a:lnSpc>
            </a:pPr>
            <a:r>
              <a:rPr lang="zh-CN" altLang="en-US" sz="2400">
                <a:ea typeface="宋体" pitchFamily="2" charset="-122"/>
              </a:rPr>
              <a:t>给</a:t>
            </a:r>
            <a:r>
              <a:rPr lang="en-US" altLang="zh-CN" sz="2400">
                <a:ea typeface="宋体" pitchFamily="2" charset="-122"/>
              </a:rPr>
              <a:t>short int</a:t>
            </a:r>
            <a:r>
              <a:rPr lang="zh-CN" altLang="en-US" sz="2400">
                <a:ea typeface="宋体" pitchFamily="2" charset="-122"/>
              </a:rPr>
              <a:t>型成员</a:t>
            </a:r>
            <a:r>
              <a:rPr lang="en-US" altLang="zh-CN" sz="2400">
                <a:ea typeface="宋体" pitchFamily="2" charset="-122"/>
              </a:rPr>
              <a:t>i</a:t>
            </a:r>
            <a:r>
              <a:rPr lang="zh-CN" altLang="en-US" sz="2400">
                <a:ea typeface="宋体" pitchFamily="2" charset="-122"/>
              </a:rPr>
              <a:t>赋值</a:t>
            </a:r>
            <a:r>
              <a:rPr lang="en-US" altLang="zh-CN" sz="2400">
                <a:ea typeface="宋体" pitchFamily="2" charset="-122"/>
              </a:rPr>
              <a:t>16961</a:t>
            </a:r>
            <a:r>
              <a:rPr lang="zh-CN" altLang="en-US" sz="2400">
                <a:ea typeface="宋体" pitchFamily="2" charset="-122"/>
              </a:rPr>
              <a:t>，然后将该数据的两个字节用字符数组</a:t>
            </a:r>
            <a:r>
              <a:rPr lang="en-US" altLang="zh-CN" sz="2400">
                <a:ea typeface="宋体" pitchFamily="2" charset="-122"/>
              </a:rPr>
              <a:t>c</a:t>
            </a:r>
            <a:r>
              <a:rPr lang="zh-CN" altLang="en-US" sz="2400">
                <a:ea typeface="宋体" pitchFamily="2" charset="-122"/>
              </a:rPr>
              <a:t>分别输出，低位字节</a:t>
            </a:r>
            <a:r>
              <a:rPr lang="en-US" altLang="zh-CN" sz="2400">
                <a:ea typeface="宋体" pitchFamily="2" charset="-122"/>
              </a:rPr>
              <a:t>key.c[0]</a:t>
            </a:r>
            <a:r>
              <a:rPr lang="zh-CN" altLang="en-US" sz="2400">
                <a:ea typeface="宋体" pitchFamily="2" charset="-122"/>
              </a:rPr>
              <a:t>为十六进制数</a:t>
            </a:r>
            <a:r>
              <a:rPr lang="en-US" altLang="zh-CN" sz="2400">
                <a:ea typeface="宋体" pitchFamily="2" charset="-122"/>
              </a:rPr>
              <a:t>42</a:t>
            </a:r>
            <a:r>
              <a:rPr lang="zh-CN" altLang="en-US" sz="2400">
                <a:ea typeface="宋体" pitchFamily="2" charset="-122"/>
              </a:rPr>
              <a:t>，对应字符</a:t>
            </a:r>
            <a:r>
              <a:rPr lang="en-US" altLang="zh-CN" sz="2400">
                <a:ea typeface="宋体" pitchFamily="2" charset="-122"/>
              </a:rPr>
              <a:t>'B'</a:t>
            </a:r>
            <a:r>
              <a:rPr lang="zh-CN" altLang="en-US" sz="2400">
                <a:ea typeface="宋体" pitchFamily="2" charset="-122"/>
              </a:rPr>
              <a:t>；高位字节</a:t>
            </a:r>
            <a:r>
              <a:rPr lang="en-US" altLang="zh-CN" sz="2400">
                <a:ea typeface="宋体" pitchFamily="2" charset="-122"/>
              </a:rPr>
              <a:t>key.c[1]</a:t>
            </a:r>
            <a:r>
              <a:rPr lang="zh-CN" altLang="en-US" sz="2400">
                <a:ea typeface="宋体" pitchFamily="2" charset="-122"/>
              </a:rPr>
              <a:t>为十六进制数</a:t>
            </a:r>
            <a:r>
              <a:rPr lang="en-US" altLang="zh-CN" sz="2400">
                <a:ea typeface="宋体" pitchFamily="2" charset="-122"/>
              </a:rPr>
              <a:t>41</a:t>
            </a:r>
            <a:r>
              <a:rPr lang="zh-CN" altLang="en-US" sz="2400">
                <a:ea typeface="宋体" pitchFamily="2" charset="-122"/>
              </a:rPr>
              <a:t>，对应字符</a:t>
            </a:r>
            <a:r>
              <a:rPr lang="en-US" altLang="zh-CN" sz="2400">
                <a:ea typeface="宋体" pitchFamily="2" charset="-122"/>
              </a:rPr>
              <a:t>'A'</a:t>
            </a:r>
            <a:r>
              <a:rPr lang="zh-CN" altLang="en-US" sz="2400">
                <a:ea typeface="宋体" pitchFamily="2" charset="-122"/>
              </a:rPr>
              <a:t>。</a:t>
            </a:r>
          </a:p>
          <a:p>
            <a:pPr>
              <a:lnSpc>
                <a:spcPct val="80000"/>
              </a:lnSpc>
            </a:pPr>
            <a:r>
              <a:rPr lang="zh-CN" altLang="en-US" sz="2400">
                <a:ea typeface="宋体" pitchFamily="2" charset="-122"/>
              </a:rPr>
              <a:t>给字符数组</a:t>
            </a:r>
            <a:r>
              <a:rPr lang="en-US" altLang="zh-CN" sz="2400">
                <a:ea typeface="宋体" pitchFamily="2" charset="-122"/>
              </a:rPr>
              <a:t>key.c</a:t>
            </a:r>
            <a:r>
              <a:rPr lang="zh-CN" altLang="en-US" sz="2400">
                <a:ea typeface="宋体" pitchFamily="2" charset="-122"/>
              </a:rPr>
              <a:t>赋值</a:t>
            </a:r>
            <a:r>
              <a:rPr lang="en-US" altLang="zh-CN" sz="2400">
                <a:ea typeface="宋体" pitchFamily="2" charset="-122"/>
              </a:rPr>
              <a:t>"AB"</a:t>
            </a:r>
            <a:r>
              <a:rPr lang="zh-CN" altLang="en-US" sz="2400">
                <a:ea typeface="宋体" pitchFamily="2" charset="-122"/>
              </a:rPr>
              <a:t>，得到的结果和前面一样。由于长度的限制，这里</a:t>
            </a:r>
            <a:r>
              <a:rPr lang="en-US" altLang="zh-CN" sz="2400">
                <a:ea typeface="宋体" pitchFamily="2" charset="-122"/>
              </a:rPr>
              <a:t>strcpy</a:t>
            </a:r>
            <a:r>
              <a:rPr lang="zh-CN" altLang="en-US" sz="2400">
                <a:ea typeface="宋体" pitchFamily="2" charset="-122"/>
              </a:rPr>
              <a:t>没能把字符串结束符存入</a:t>
            </a:r>
            <a:r>
              <a:rPr lang="en-US" altLang="zh-CN" sz="2400">
                <a:ea typeface="宋体" pitchFamily="2" charset="-122"/>
              </a:rPr>
              <a:t>key.c</a:t>
            </a:r>
            <a:r>
              <a:rPr lang="zh-CN" altLang="en-US" sz="2400">
                <a:ea typeface="宋体" pitchFamily="2" charset="-122"/>
              </a:rPr>
              <a:t>，对于本题没有关系。</a:t>
            </a:r>
          </a:p>
          <a:p>
            <a:pPr>
              <a:lnSpc>
                <a:spcPct val="80000"/>
              </a:lnSpc>
            </a:pPr>
            <a:r>
              <a:rPr lang="zh-CN" altLang="en-US" sz="2400">
                <a:ea typeface="宋体" pitchFamily="2" charset="-122"/>
              </a:rPr>
              <a:t>由此可以看出，</a:t>
            </a:r>
            <a:r>
              <a:rPr lang="en-US" altLang="zh-CN" sz="2400">
                <a:ea typeface="宋体" pitchFamily="2" charset="-122"/>
              </a:rPr>
              <a:t>key.i</a:t>
            </a:r>
            <a:r>
              <a:rPr lang="zh-CN" altLang="en-US" sz="2400">
                <a:ea typeface="宋体" pitchFamily="2" charset="-122"/>
              </a:rPr>
              <a:t>被</a:t>
            </a:r>
            <a:r>
              <a:rPr lang="en-US" altLang="zh-CN" sz="2400">
                <a:ea typeface="宋体" pitchFamily="2" charset="-122"/>
              </a:rPr>
              <a:t>key.c[0]</a:t>
            </a:r>
            <a:r>
              <a:rPr lang="zh-CN" altLang="en-US" sz="2400">
                <a:ea typeface="宋体" pitchFamily="2" charset="-122"/>
              </a:rPr>
              <a:t>、</a:t>
            </a:r>
            <a:r>
              <a:rPr lang="en-US" altLang="zh-CN" sz="2400">
                <a:ea typeface="宋体" pitchFamily="2" charset="-122"/>
              </a:rPr>
              <a:t>key.c[1]</a:t>
            </a:r>
            <a:r>
              <a:rPr lang="zh-CN" altLang="en-US" sz="2400">
                <a:ea typeface="宋体" pitchFamily="2" charset="-122"/>
              </a:rPr>
              <a:t>拆开成两部分，从而分别取得其高位或低位字节部分的内容。 </a:t>
            </a:r>
          </a:p>
        </p:txBody>
      </p:sp>
    </p:spTree>
  </p:cSld>
  <p:clrMapOvr>
    <a:masterClrMapping/>
  </p:clrMapOvr>
  <p:transition>
    <p:fade thruBlk="1"/>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altLang="zh-CN"/>
              <a:t>9.3  </a:t>
            </a:r>
            <a:r>
              <a:rPr lang="zh-CN" altLang="en-US"/>
              <a:t>枚举类型 </a:t>
            </a:r>
          </a:p>
        </p:txBody>
      </p:sp>
      <p:sp>
        <p:nvSpPr>
          <p:cNvPr id="103427" name="Rectangle 3"/>
          <p:cNvSpPr>
            <a:spLocks noGrp="1" noChangeArrowheads="1"/>
          </p:cNvSpPr>
          <p:nvPr>
            <p:ph sz="quarter" idx="1"/>
          </p:nvPr>
        </p:nvSpPr>
        <p:spPr/>
        <p:txBody>
          <a:bodyPr/>
          <a:lstStyle/>
          <a:p>
            <a:r>
              <a:rPr lang="zh-CN" altLang="en-US" sz="2400">
                <a:ea typeface="宋体" pitchFamily="2" charset="-122"/>
              </a:rPr>
              <a:t>引入</a:t>
            </a:r>
          </a:p>
          <a:p>
            <a:pPr lvl="1"/>
            <a:r>
              <a:rPr lang="zh-CN" altLang="en-US" sz="2400">
                <a:ea typeface="宋体" pitchFamily="2" charset="-122"/>
              </a:rPr>
              <a:t>假设有序列</a:t>
            </a:r>
            <a:r>
              <a:rPr lang="en-US" altLang="zh-CN" sz="2400">
                <a:ea typeface="宋体" pitchFamily="2" charset="-122"/>
              </a:rPr>
              <a:t>Sunday</a:t>
            </a:r>
            <a:r>
              <a:rPr lang="zh-CN" altLang="en-US" sz="2400">
                <a:ea typeface="宋体" pitchFamily="2" charset="-122"/>
              </a:rPr>
              <a:t>、</a:t>
            </a:r>
            <a:r>
              <a:rPr lang="en-US" altLang="zh-CN" sz="2400">
                <a:ea typeface="宋体" pitchFamily="2" charset="-122"/>
              </a:rPr>
              <a:t>Monday</a:t>
            </a:r>
            <a:r>
              <a:rPr lang="zh-CN" altLang="en-US" sz="2400">
                <a:ea typeface="宋体" pitchFamily="2" charset="-122"/>
              </a:rPr>
              <a:t>、</a:t>
            </a:r>
            <a:r>
              <a:rPr lang="en-US" altLang="zh-CN" sz="2400">
                <a:ea typeface="宋体" pitchFamily="2" charset="-122"/>
              </a:rPr>
              <a:t>Tuesday</a:t>
            </a:r>
            <a:r>
              <a:rPr lang="zh-CN" altLang="en-US" sz="2400">
                <a:ea typeface="宋体" pitchFamily="2" charset="-122"/>
              </a:rPr>
              <a:t>、</a:t>
            </a:r>
            <a:r>
              <a:rPr lang="en-US" altLang="zh-CN" sz="2400">
                <a:ea typeface="宋体" pitchFamily="2" charset="-122"/>
              </a:rPr>
              <a:t>Wednesday</a:t>
            </a:r>
            <a:r>
              <a:rPr lang="zh-CN" altLang="en-US" sz="2400">
                <a:ea typeface="宋体" pitchFamily="2" charset="-122"/>
              </a:rPr>
              <a:t>、</a:t>
            </a:r>
            <a:r>
              <a:rPr lang="en-US" altLang="zh-CN" sz="2400">
                <a:ea typeface="宋体" pitchFamily="2" charset="-122"/>
              </a:rPr>
              <a:t>Thursday</a:t>
            </a:r>
            <a:r>
              <a:rPr lang="zh-CN" altLang="en-US" sz="2400">
                <a:ea typeface="宋体" pitchFamily="2" charset="-122"/>
              </a:rPr>
              <a:t>、</a:t>
            </a:r>
            <a:r>
              <a:rPr lang="en-US" altLang="zh-CN" sz="2400">
                <a:ea typeface="宋体" pitchFamily="2" charset="-122"/>
              </a:rPr>
              <a:t>Friday</a:t>
            </a:r>
            <a:r>
              <a:rPr lang="zh-CN" altLang="en-US" sz="2400">
                <a:ea typeface="宋体" pitchFamily="2" charset="-122"/>
              </a:rPr>
              <a:t>、</a:t>
            </a:r>
            <a:r>
              <a:rPr lang="en-US" altLang="zh-CN" sz="2400">
                <a:ea typeface="宋体" pitchFamily="2" charset="-122"/>
              </a:rPr>
              <a:t>Saturday</a:t>
            </a:r>
            <a:r>
              <a:rPr lang="zh-CN" altLang="en-US" sz="2400">
                <a:ea typeface="宋体" pitchFamily="2" charset="-122"/>
              </a:rPr>
              <a:t>，从星期的名称上不能体现他们的顺序，但如果将其与下面的序列对应就可以体现了：</a:t>
            </a:r>
            <a:r>
              <a:rPr lang="en-US" altLang="zh-CN" sz="2400">
                <a:ea typeface="宋体" pitchFamily="2" charset="-122"/>
              </a:rPr>
              <a:t>0</a:t>
            </a:r>
            <a:r>
              <a:rPr lang="zh-CN" altLang="en-US" sz="2400">
                <a:ea typeface="宋体" pitchFamily="2" charset="-122"/>
              </a:rPr>
              <a:t>、</a:t>
            </a:r>
            <a:r>
              <a:rPr lang="en-US" altLang="zh-CN" sz="2400">
                <a:ea typeface="宋体" pitchFamily="2" charset="-122"/>
              </a:rPr>
              <a:t>1</a:t>
            </a:r>
            <a:r>
              <a:rPr lang="zh-CN" altLang="en-US" sz="2400">
                <a:ea typeface="宋体" pitchFamily="2" charset="-122"/>
              </a:rPr>
              <a:t>、</a:t>
            </a:r>
            <a:r>
              <a:rPr lang="en-US" altLang="zh-CN" sz="2400">
                <a:ea typeface="宋体" pitchFamily="2" charset="-122"/>
              </a:rPr>
              <a:t>2</a:t>
            </a:r>
            <a:r>
              <a:rPr lang="zh-CN" altLang="en-US" sz="2400">
                <a:ea typeface="宋体" pitchFamily="2" charset="-122"/>
              </a:rPr>
              <a:t>、</a:t>
            </a:r>
            <a:r>
              <a:rPr lang="en-US" altLang="zh-CN" sz="2400">
                <a:ea typeface="宋体" pitchFamily="2" charset="-122"/>
              </a:rPr>
              <a:t>3</a:t>
            </a:r>
            <a:r>
              <a:rPr lang="zh-CN" altLang="en-US" sz="2400">
                <a:ea typeface="宋体" pitchFamily="2" charset="-122"/>
              </a:rPr>
              <a:t>、</a:t>
            </a:r>
            <a:r>
              <a:rPr lang="en-US" altLang="zh-CN" sz="2400">
                <a:ea typeface="宋体" pitchFamily="2" charset="-122"/>
              </a:rPr>
              <a:t>4</a:t>
            </a:r>
            <a:r>
              <a:rPr lang="zh-CN" altLang="en-US" sz="2400">
                <a:ea typeface="宋体" pitchFamily="2" charset="-122"/>
              </a:rPr>
              <a:t>、</a:t>
            </a:r>
            <a:r>
              <a:rPr lang="en-US" altLang="zh-CN" sz="2400">
                <a:ea typeface="宋体" pitchFamily="2" charset="-122"/>
              </a:rPr>
              <a:t>5</a:t>
            </a:r>
            <a:r>
              <a:rPr lang="zh-CN" altLang="en-US" sz="2400">
                <a:ea typeface="宋体" pitchFamily="2" charset="-122"/>
              </a:rPr>
              <a:t>、</a:t>
            </a:r>
            <a:r>
              <a:rPr lang="en-US" altLang="zh-CN" sz="2400">
                <a:ea typeface="宋体" pitchFamily="2" charset="-122"/>
              </a:rPr>
              <a:t>6</a:t>
            </a:r>
            <a:r>
              <a:rPr lang="zh-CN" altLang="en-US" sz="2400">
                <a:ea typeface="宋体" pitchFamily="2" charset="-122"/>
              </a:rPr>
              <a:t>。</a:t>
            </a:r>
          </a:p>
          <a:p>
            <a:pPr lvl="1"/>
            <a:r>
              <a:rPr lang="zh-CN" altLang="en-US" sz="2400">
                <a:ea typeface="宋体" pitchFamily="2" charset="-122"/>
              </a:rPr>
              <a:t>这两种序列都有优点，前者表达的意义自然明确，容易接受；后者更能体现星期名称之间的顺序。</a:t>
            </a:r>
          </a:p>
          <a:p>
            <a:pPr lvl="1"/>
            <a:r>
              <a:rPr lang="zh-CN" altLang="en-US" sz="2400">
                <a:ea typeface="宋体" pitchFamily="2" charset="-122"/>
              </a:rPr>
              <a:t>能否将二者结合起来，形成一种新的数据类型？ </a:t>
            </a:r>
          </a:p>
        </p:txBody>
      </p:sp>
    </p:spTree>
  </p:cSld>
  <p:clrMapOvr>
    <a:masterClrMapping/>
  </p:clrMapOvr>
  <p:transition>
    <p:fade thruBlk="1"/>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altLang="zh-CN"/>
              <a:t>9.3.1  </a:t>
            </a:r>
            <a:r>
              <a:rPr lang="zh-CN" altLang="en-US"/>
              <a:t>枚举类型的定义 </a:t>
            </a:r>
          </a:p>
        </p:txBody>
      </p:sp>
      <p:sp>
        <p:nvSpPr>
          <p:cNvPr id="104451" name="Rectangle 3"/>
          <p:cNvSpPr>
            <a:spLocks noGrp="1" noChangeArrowheads="1"/>
          </p:cNvSpPr>
          <p:nvPr>
            <p:ph sz="quarter" idx="1"/>
          </p:nvPr>
        </p:nvSpPr>
        <p:spPr>
          <a:xfrm>
            <a:off x="381000" y="1600200"/>
            <a:ext cx="8534400" cy="4179888"/>
          </a:xfrm>
        </p:spPr>
        <p:txBody>
          <a:bodyPr/>
          <a:lstStyle/>
          <a:p>
            <a:pPr>
              <a:lnSpc>
                <a:spcPct val="80000"/>
              </a:lnSpc>
            </a:pPr>
            <a:r>
              <a:rPr lang="zh-CN" altLang="en-US" sz="2700">
                <a:ea typeface="宋体" pitchFamily="2" charset="-122"/>
              </a:rPr>
              <a:t>枚举类型定义的形式为：</a:t>
            </a:r>
          </a:p>
          <a:p>
            <a:pPr lvl="1">
              <a:lnSpc>
                <a:spcPct val="80000"/>
              </a:lnSpc>
            </a:pPr>
            <a:r>
              <a:rPr lang="en-US" altLang="zh-CN" sz="2700">
                <a:solidFill>
                  <a:srgbClr val="FF0000"/>
                </a:solidFill>
                <a:ea typeface="宋体" pitchFamily="2" charset="-122"/>
              </a:rPr>
              <a:t>enum</a:t>
            </a:r>
            <a:r>
              <a:rPr lang="en-US" altLang="zh-CN" sz="2700">
                <a:ea typeface="宋体" pitchFamily="2" charset="-122"/>
              </a:rPr>
              <a:t>  </a:t>
            </a:r>
            <a:r>
              <a:rPr lang="zh-CN" altLang="en-US" sz="2700">
                <a:ea typeface="宋体" pitchFamily="2" charset="-122"/>
              </a:rPr>
              <a:t>类型名</a:t>
            </a:r>
            <a:r>
              <a:rPr lang="en-US" altLang="zh-CN" sz="2700">
                <a:ea typeface="宋体" pitchFamily="2" charset="-122"/>
              </a:rPr>
              <a:t>{</a:t>
            </a:r>
            <a:r>
              <a:rPr lang="zh-CN" altLang="en-US" sz="2700">
                <a:ea typeface="宋体" pitchFamily="2" charset="-122"/>
              </a:rPr>
              <a:t>标识符序列</a:t>
            </a:r>
            <a:r>
              <a:rPr lang="en-US" altLang="zh-CN" sz="2700">
                <a:ea typeface="宋体" pitchFamily="2" charset="-122"/>
              </a:rPr>
              <a:t>};</a:t>
            </a:r>
          </a:p>
          <a:p>
            <a:pPr>
              <a:lnSpc>
                <a:spcPct val="80000"/>
              </a:lnSpc>
            </a:pPr>
            <a:r>
              <a:rPr lang="zh-CN" altLang="en-US" sz="2700">
                <a:ea typeface="宋体" pitchFamily="2" charset="-122"/>
              </a:rPr>
              <a:t>如：</a:t>
            </a:r>
          </a:p>
          <a:p>
            <a:pPr lvl="1">
              <a:lnSpc>
                <a:spcPct val="80000"/>
              </a:lnSpc>
            </a:pPr>
            <a:r>
              <a:rPr lang="en-US" altLang="zh-CN" sz="2700">
                <a:ea typeface="宋体" pitchFamily="2" charset="-122"/>
              </a:rPr>
              <a:t>enum  week{Sunday,Monday,Tuesday,Wednesday,Thursday,Friday,Saturday}; </a:t>
            </a:r>
          </a:p>
          <a:p>
            <a:pPr>
              <a:lnSpc>
                <a:spcPct val="80000"/>
              </a:lnSpc>
            </a:pPr>
            <a:r>
              <a:rPr lang="en-US" altLang="zh-CN" sz="2700">
                <a:solidFill>
                  <a:srgbClr val="FF0000"/>
                </a:solidFill>
                <a:ea typeface="宋体" pitchFamily="2" charset="-122"/>
              </a:rPr>
              <a:t>enum</a:t>
            </a:r>
            <a:r>
              <a:rPr lang="zh-CN" altLang="en-US" sz="2700">
                <a:ea typeface="宋体" pitchFamily="2" charset="-122"/>
              </a:rPr>
              <a:t>是定义枚举类型的关键字，枚举类型</a:t>
            </a:r>
            <a:r>
              <a:rPr lang="en-US" altLang="zh-CN" sz="2700">
                <a:ea typeface="宋体" pitchFamily="2" charset="-122"/>
              </a:rPr>
              <a:t>week</a:t>
            </a:r>
            <a:r>
              <a:rPr lang="zh-CN" altLang="en-US" sz="2700">
                <a:ea typeface="宋体" pitchFamily="2" charset="-122"/>
              </a:rPr>
              <a:t>包含</a:t>
            </a:r>
            <a:r>
              <a:rPr lang="en-US" altLang="zh-CN" sz="2700">
                <a:ea typeface="宋体" pitchFamily="2" charset="-122"/>
              </a:rPr>
              <a:t>7</a:t>
            </a:r>
            <a:r>
              <a:rPr lang="zh-CN" altLang="en-US" sz="2700">
                <a:ea typeface="宋体" pitchFamily="2" charset="-122"/>
              </a:rPr>
              <a:t>个标识符序列，分别等于</a:t>
            </a:r>
            <a:r>
              <a:rPr lang="en-US" altLang="zh-CN" sz="2700">
                <a:ea typeface="宋体" pitchFamily="2" charset="-122"/>
              </a:rPr>
              <a:t>0</a:t>
            </a:r>
            <a:r>
              <a:rPr lang="zh-CN" altLang="en-US" sz="2700">
                <a:ea typeface="宋体" pitchFamily="2" charset="-122"/>
              </a:rPr>
              <a:t>、</a:t>
            </a:r>
            <a:r>
              <a:rPr lang="en-US" altLang="zh-CN" sz="2700">
                <a:ea typeface="宋体" pitchFamily="2" charset="-122"/>
              </a:rPr>
              <a:t>1</a:t>
            </a:r>
            <a:r>
              <a:rPr lang="zh-CN" altLang="en-US" sz="2700">
                <a:ea typeface="宋体" pitchFamily="2" charset="-122"/>
              </a:rPr>
              <a:t>、</a:t>
            </a:r>
            <a:r>
              <a:rPr lang="en-US" altLang="zh-CN" sz="2700">
                <a:ea typeface="宋体" pitchFamily="2" charset="-122"/>
              </a:rPr>
              <a:t>2</a:t>
            </a:r>
            <a:r>
              <a:rPr lang="zh-CN" altLang="en-US" sz="2700">
                <a:ea typeface="宋体" pitchFamily="2" charset="-122"/>
              </a:rPr>
              <a:t>、</a:t>
            </a:r>
            <a:r>
              <a:rPr lang="en-US" altLang="zh-CN" sz="2700">
                <a:ea typeface="宋体" pitchFamily="2" charset="-122"/>
              </a:rPr>
              <a:t>3</a:t>
            </a:r>
            <a:r>
              <a:rPr lang="zh-CN" altLang="en-US" sz="2700">
                <a:ea typeface="宋体" pitchFamily="2" charset="-122"/>
              </a:rPr>
              <a:t>、</a:t>
            </a:r>
            <a:r>
              <a:rPr lang="en-US" altLang="zh-CN" sz="2700">
                <a:ea typeface="宋体" pitchFamily="2" charset="-122"/>
              </a:rPr>
              <a:t>4</a:t>
            </a:r>
            <a:r>
              <a:rPr lang="zh-CN" altLang="en-US" sz="2700">
                <a:ea typeface="宋体" pitchFamily="2" charset="-122"/>
              </a:rPr>
              <a:t>、</a:t>
            </a:r>
            <a:r>
              <a:rPr lang="en-US" altLang="zh-CN" sz="2700">
                <a:ea typeface="宋体" pitchFamily="2" charset="-122"/>
              </a:rPr>
              <a:t>5</a:t>
            </a:r>
            <a:r>
              <a:rPr lang="zh-CN" altLang="en-US" sz="2700">
                <a:ea typeface="宋体" pitchFamily="2" charset="-122"/>
              </a:rPr>
              <a:t>、</a:t>
            </a:r>
            <a:r>
              <a:rPr lang="en-US" altLang="zh-CN" sz="2700">
                <a:ea typeface="宋体" pitchFamily="2" charset="-122"/>
              </a:rPr>
              <a:t>6</a:t>
            </a:r>
            <a:r>
              <a:rPr lang="zh-CN" altLang="en-US" sz="2700">
                <a:ea typeface="宋体" pitchFamily="2" charset="-122"/>
              </a:rPr>
              <a:t>，这些标识符常量是有序的。</a:t>
            </a:r>
          </a:p>
        </p:txBody>
      </p:sp>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zh-CN"/>
              <a:t>9.1.1  </a:t>
            </a:r>
            <a:r>
              <a:rPr lang="zh-CN" altLang="en-US"/>
              <a:t>结构体类型的定义</a:t>
            </a:r>
          </a:p>
        </p:txBody>
      </p:sp>
      <p:sp>
        <p:nvSpPr>
          <p:cNvPr id="9219" name="Rectangle 3"/>
          <p:cNvSpPr>
            <a:spLocks noGrp="1" noChangeArrowheads="1"/>
          </p:cNvSpPr>
          <p:nvPr>
            <p:ph sz="quarter" idx="1"/>
          </p:nvPr>
        </p:nvSpPr>
        <p:spPr>
          <a:xfrm>
            <a:off x="381000" y="1600200"/>
            <a:ext cx="8534400" cy="4111625"/>
          </a:xfrm>
        </p:spPr>
        <p:txBody>
          <a:bodyPr/>
          <a:lstStyle/>
          <a:p>
            <a:r>
              <a:rPr kumimoji="1" lang="en-US" altLang="zh-CN" sz="2400">
                <a:ea typeface="宋体" pitchFamily="2" charset="-122"/>
              </a:rPr>
              <a:t>struct</a:t>
            </a:r>
            <a:r>
              <a:rPr kumimoji="1" lang="zh-CN" altLang="en-US" sz="2400">
                <a:ea typeface="宋体" pitchFamily="2" charset="-122"/>
              </a:rPr>
              <a:t>是结构体关键字，结构体类型定义中的每个成员项都有确定的类型和名称，称为结构体类型的“域”，每个域的定义后面要有“</a:t>
            </a:r>
            <a:r>
              <a:rPr kumimoji="1" lang="en-US" altLang="zh-CN" sz="2400">
                <a:ea typeface="宋体" pitchFamily="2" charset="-122"/>
              </a:rPr>
              <a:t>;”</a:t>
            </a:r>
            <a:r>
              <a:rPr kumimoji="1" lang="zh-CN" altLang="en-US" sz="2400">
                <a:ea typeface="宋体" pitchFamily="2" charset="-122"/>
              </a:rPr>
              <a:t>号。</a:t>
            </a:r>
          </a:p>
          <a:p>
            <a:r>
              <a:rPr kumimoji="1" lang="zh-CN" altLang="en-US" sz="2400">
                <a:ea typeface="宋体" pitchFamily="2" charset="-122"/>
              </a:rPr>
              <a:t>结构体类型由用户定义，所以结构体类型不是固定结构的类型，用户可以定义不同结构的结构体类型，也可以定义相同结构的结构体类型，系统均认为是不同的结构体类型，例如下面是两个不同的结构体类型，虽然</a:t>
            </a:r>
            <a:r>
              <a:rPr kumimoji="1" lang="en-US" altLang="zh-CN" sz="2400">
                <a:ea typeface="宋体" pitchFamily="2" charset="-122"/>
              </a:rPr>
              <a:t>aa</a:t>
            </a:r>
            <a:r>
              <a:rPr kumimoji="1" lang="zh-CN" altLang="en-US" sz="2400">
                <a:ea typeface="宋体" pitchFamily="2" charset="-122"/>
              </a:rPr>
              <a:t>和</a:t>
            </a:r>
            <a:r>
              <a:rPr kumimoji="1" lang="en-US" altLang="zh-CN" sz="2400">
                <a:ea typeface="宋体" pitchFamily="2" charset="-122"/>
              </a:rPr>
              <a:t>bb</a:t>
            </a:r>
            <a:r>
              <a:rPr kumimoji="1" lang="zh-CN" altLang="en-US" sz="2400">
                <a:ea typeface="宋体" pitchFamily="2" charset="-122"/>
              </a:rPr>
              <a:t>的结构是一样的：</a:t>
            </a:r>
          </a:p>
          <a:p>
            <a:pPr lvl="1"/>
            <a:r>
              <a:rPr kumimoji="1" lang="en-US" altLang="zh-CN" sz="2400">
                <a:ea typeface="宋体" pitchFamily="2" charset="-122"/>
              </a:rPr>
              <a:t>struct aa{int a;int b;char c;}</a:t>
            </a:r>
          </a:p>
          <a:p>
            <a:pPr lvl="1"/>
            <a:r>
              <a:rPr kumimoji="1" lang="en-US" altLang="zh-CN" sz="2400">
                <a:ea typeface="宋体" pitchFamily="2" charset="-122"/>
              </a:rPr>
              <a:t>struct bb{int a;int b;char c;}</a:t>
            </a:r>
          </a:p>
        </p:txBody>
      </p:sp>
    </p:spTree>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zh-CN" altLang="en-US" sz="3200" dirty="0"/>
              <a:t>注意</a:t>
            </a:r>
          </a:p>
        </p:txBody>
      </p:sp>
      <p:sp>
        <p:nvSpPr>
          <p:cNvPr id="105475" name="Rectangle 3"/>
          <p:cNvSpPr>
            <a:spLocks noGrp="1" noChangeArrowheads="1"/>
          </p:cNvSpPr>
          <p:nvPr>
            <p:ph sz="quarter" idx="1"/>
          </p:nvPr>
        </p:nvSpPr>
        <p:spPr/>
        <p:txBody>
          <a:bodyPr/>
          <a:lstStyle/>
          <a:p>
            <a:pPr>
              <a:lnSpc>
                <a:spcPct val="80000"/>
              </a:lnSpc>
            </a:pPr>
            <a:r>
              <a:rPr lang="zh-CN" altLang="en-US" sz="2300">
                <a:ea typeface="宋体" pitchFamily="2" charset="-122"/>
              </a:rPr>
              <a:t>枚举值标识符是常量不是变量，这些常量是基本数据类型。</a:t>
            </a:r>
          </a:p>
          <a:p>
            <a:pPr>
              <a:lnSpc>
                <a:spcPct val="80000"/>
              </a:lnSpc>
            </a:pPr>
            <a:r>
              <a:rPr lang="zh-CN" altLang="en-US" sz="2300">
                <a:ea typeface="宋体" pitchFamily="2" charset="-122"/>
              </a:rPr>
              <a:t>枚举值只能是一些标识符，不能是基本类型常量。下面的定义是错误的：</a:t>
            </a:r>
          </a:p>
          <a:p>
            <a:pPr lvl="1">
              <a:lnSpc>
                <a:spcPct val="80000"/>
              </a:lnSpc>
            </a:pPr>
            <a:r>
              <a:rPr lang="en-US" altLang="zh-CN" sz="2400">
                <a:ea typeface="宋体" pitchFamily="2" charset="-122"/>
              </a:rPr>
              <a:t>enum  week{0,1,2,3,4,5,6};</a:t>
            </a:r>
          </a:p>
          <a:p>
            <a:pPr>
              <a:lnSpc>
                <a:spcPct val="80000"/>
              </a:lnSpc>
            </a:pPr>
            <a:r>
              <a:rPr lang="zh-CN" altLang="en-US" sz="2300">
                <a:ea typeface="宋体" pitchFamily="2" charset="-122"/>
              </a:rPr>
              <a:t>可以在定义枚举类型时对枚举常量重新定义值，如：</a:t>
            </a:r>
          </a:p>
          <a:p>
            <a:pPr lvl="1">
              <a:lnSpc>
                <a:spcPct val="80000"/>
              </a:lnSpc>
            </a:pPr>
            <a:r>
              <a:rPr lang="en-US" altLang="zh-CN" sz="2400">
                <a:ea typeface="宋体" pitchFamily="2" charset="-122"/>
              </a:rPr>
              <a:t>enum  week{Monday=1,Tuesday,Wednesday,Thursday,Friday,Saturday, Sunday};</a:t>
            </a:r>
          </a:p>
          <a:p>
            <a:pPr lvl="1">
              <a:lnSpc>
                <a:spcPct val="80000"/>
              </a:lnSpc>
            </a:pPr>
            <a:r>
              <a:rPr lang="zh-CN" altLang="en-US" sz="2400">
                <a:ea typeface="宋体" pitchFamily="2" charset="-122"/>
              </a:rPr>
              <a:t>这样对应的序列为：</a:t>
            </a:r>
            <a:r>
              <a:rPr lang="en-US" altLang="zh-CN" sz="2400">
                <a:ea typeface="宋体" pitchFamily="2" charset="-122"/>
              </a:rPr>
              <a:t>1</a:t>
            </a:r>
            <a:r>
              <a:rPr lang="zh-CN" altLang="en-US" sz="2400">
                <a:ea typeface="宋体" pitchFamily="2" charset="-122"/>
              </a:rPr>
              <a:t>、</a:t>
            </a:r>
            <a:r>
              <a:rPr lang="en-US" altLang="zh-CN" sz="2400">
                <a:ea typeface="宋体" pitchFamily="2" charset="-122"/>
              </a:rPr>
              <a:t>2</a:t>
            </a:r>
            <a:r>
              <a:rPr lang="zh-CN" altLang="en-US" sz="2400">
                <a:ea typeface="宋体" pitchFamily="2" charset="-122"/>
              </a:rPr>
              <a:t>、</a:t>
            </a:r>
            <a:r>
              <a:rPr lang="en-US" altLang="zh-CN" sz="2400">
                <a:ea typeface="宋体" pitchFamily="2" charset="-122"/>
              </a:rPr>
              <a:t>3</a:t>
            </a:r>
            <a:r>
              <a:rPr lang="zh-CN" altLang="en-US" sz="2400">
                <a:ea typeface="宋体" pitchFamily="2" charset="-122"/>
              </a:rPr>
              <a:t>、</a:t>
            </a:r>
            <a:r>
              <a:rPr lang="en-US" altLang="zh-CN" sz="2400">
                <a:ea typeface="宋体" pitchFamily="2" charset="-122"/>
              </a:rPr>
              <a:t>4</a:t>
            </a:r>
            <a:r>
              <a:rPr lang="zh-CN" altLang="en-US" sz="2400">
                <a:ea typeface="宋体" pitchFamily="2" charset="-122"/>
              </a:rPr>
              <a:t>、</a:t>
            </a:r>
            <a:r>
              <a:rPr lang="en-US" altLang="zh-CN" sz="2400">
                <a:ea typeface="宋体" pitchFamily="2" charset="-122"/>
              </a:rPr>
              <a:t>5</a:t>
            </a:r>
            <a:r>
              <a:rPr lang="zh-CN" altLang="en-US" sz="2400">
                <a:ea typeface="宋体" pitchFamily="2" charset="-122"/>
              </a:rPr>
              <a:t>、</a:t>
            </a:r>
            <a:r>
              <a:rPr lang="en-US" altLang="zh-CN" sz="2400">
                <a:ea typeface="宋体" pitchFamily="2" charset="-122"/>
              </a:rPr>
              <a:t>6</a:t>
            </a:r>
            <a:r>
              <a:rPr lang="zh-CN" altLang="en-US" sz="2400">
                <a:ea typeface="宋体" pitchFamily="2" charset="-122"/>
              </a:rPr>
              <a:t>、</a:t>
            </a:r>
            <a:r>
              <a:rPr lang="en-US" altLang="zh-CN" sz="2400">
                <a:ea typeface="宋体" pitchFamily="2" charset="-122"/>
              </a:rPr>
              <a:t>7</a:t>
            </a:r>
            <a:r>
              <a:rPr lang="zh-CN" altLang="en-US" sz="2400">
                <a:ea typeface="宋体" pitchFamily="2" charset="-122"/>
              </a:rPr>
              <a:t>。</a:t>
            </a:r>
          </a:p>
          <a:p>
            <a:pPr>
              <a:lnSpc>
                <a:spcPct val="80000"/>
              </a:lnSpc>
            </a:pPr>
            <a:r>
              <a:rPr lang="zh-CN" altLang="en-US" sz="2300">
                <a:ea typeface="宋体" pitchFamily="2" charset="-122"/>
              </a:rPr>
              <a:t>下面的定义也是可以的：</a:t>
            </a:r>
          </a:p>
          <a:p>
            <a:pPr lvl="1">
              <a:lnSpc>
                <a:spcPct val="80000"/>
              </a:lnSpc>
            </a:pPr>
            <a:r>
              <a:rPr lang="en-US" altLang="zh-CN" sz="2400">
                <a:ea typeface="宋体" pitchFamily="2" charset="-122"/>
              </a:rPr>
              <a:t>enum color{black,blue,green,red=4,yellow=14,white};</a:t>
            </a:r>
          </a:p>
          <a:p>
            <a:pPr lvl="1">
              <a:lnSpc>
                <a:spcPct val="80000"/>
              </a:lnSpc>
            </a:pPr>
            <a:r>
              <a:rPr lang="zh-CN" altLang="en-US" sz="2400">
                <a:ea typeface="宋体" pitchFamily="2" charset="-122"/>
              </a:rPr>
              <a:t>此时</a:t>
            </a:r>
            <a:r>
              <a:rPr lang="en-US" altLang="zh-CN" sz="2400">
                <a:ea typeface="宋体" pitchFamily="2" charset="-122"/>
              </a:rPr>
              <a:t>red</a:t>
            </a:r>
            <a:r>
              <a:rPr lang="zh-CN" altLang="en-US" sz="2400">
                <a:ea typeface="宋体" pitchFamily="2" charset="-122"/>
              </a:rPr>
              <a:t>为</a:t>
            </a:r>
            <a:r>
              <a:rPr lang="en-US" altLang="zh-CN" sz="2400">
                <a:ea typeface="宋体" pitchFamily="2" charset="-122"/>
              </a:rPr>
              <a:t>4</a:t>
            </a:r>
            <a:r>
              <a:rPr lang="zh-CN" altLang="en-US" sz="2400">
                <a:ea typeface="宋体" pitchFamily="2" charset="-122"/>
              </a:rPr>
              <a:t>，</a:t>
            </a:r>
            <a:r>
              <a:rPr lang="en-US" altLang="zh-CN" sz="2400">
                <a:ea typeface="宋体" pitchFamily="2" charset="-122"/>
              </a:rPr>
              <a:t>yellow</a:t>
            </a:r>
            <a:r>
              <a:rPr lang="zh-CN" altLang="en-US" sz="2400">
                <a:ea typeface="宋体" pitchFamily="2" charset="-122"/>
              </a:rPr>
              <a:t>为</a:t>
            </a:r>
            <a:r>
              <a:rPr lang="en-US" altLang="zh-CN" sz="2400">
                <a:ea typeface="宋体" pitchFamily="2" charset="-122"/>
              </a:rPr>
              <a:t>14</a:t>
            </a:r>
            <a:r>
              <a:rPr lang="zh-CN" altLang="en-US" sz="2400">
                <a:ea typeface="宋体" pitchFamily="2" charset="-122"/>
              </a:rPr>
              <a:t>，</a:t>
            </a:r>
            <a:r>
              <a:rPr lang="en-US" altLang="zh-CN" sz="2400">
                <a:ea typeface="宋体" pitchFamily="2" charset="-122"/>
              </a:rPr>
              <a:t>white</a:t>
            </a:r>
            <a:r>
              <a:rPr lang="zh-CN" altLang="en-US" sz="2400">
                <a:ea typeface="宋体" pitchFamily="2" charset="-122"/>
              </a:rPr>
              <a:t>为</a:t>
            </a:r>
            <a:r>
              <a:rPr lang="en-US" altLang="zh-CN" sz="2400">
                <a:ea typeface="宋体" pitchFamily="2" charset="-122"/>
              </a:rPr>
              <a:t>15</a:t>
            </a:r>
            <a:r>
              <a:rPr lang="zh-CN" altLang="en-US" sz="2400">
                <a:ea typeface="宋体" pitchFamily="2" charset="-122"/>
              </a:rPr>
              <a:t>。 </a:t>
            </a:r>
            <a:endParaRPr lang="zh-CN" altLang="en-US" sz="1900">
              <a:ea typeface="宋体" pitchFamily="2" charset="-122"/>
            </a:endParaRPr>
          </a:p>
        </p:txBody>
      </p:sp>
    </p:spTree>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en-US" altLang="zh-CN"/>
              <a:t>9.3.2  </a:t>
            </a:r>
            <a:r>
              <a:rPr lang="zh-CN" altLang="en-US"/>
              <a:t>枚举变量的定义和引用 </a:t>
            </a:r>
          </a:p>
        </p:txBody>
      </p:sp>
      <p:sp>
        <p:nvSpPr>
          <p:cNvPr id="106499" name="Rectangle 3"/>
          <p:cNvSpPr>
            <a:spLocks noGrp="1" noChangeArrowheads="1"/>
          </p:cNvSpPr>
          <p:nvPr>
            <p:ph sz="quarter" idx="1"/>
          </p:nvPr>
        </p:nvSpPr>
        <p:spPr/>
        <p:txBody>
          <a:bodyPr/>
          <a:lstStyle/>
          <a:p>
            <a:pPr>
              <a:lnSpc>
                <a:spcPct val="90000"/>
              </a:lnSpc>
            </a:pPr>
            <a:r>
              <a:rPr lang="zh-CN" altLang="en-US" sz="2000">
                <a:ea typeface="宋体" pitchFamily="2" charset="-122"/>
              </a:rPr>
              <a:t>枚举变量的定义</a:t>
            </a:r>
          </a:p>
          <a:p>
            <a:pPr lvl="1">
              <a:lnSpc>
                <a:spcPct val="90000"/>
              </a:lnSpc>
            </a:pPr>
            <a:r>
              <a:rPr lang="zh-CN" altLang="en-US" sz="2000">
                <a:ea typeface="宋体" pitchFamily="2" charset="-122"/>
              </a:rPr>
              <a:t>形式可以为：</a:t>
            </a:r>
          </a:p>
          <a:p>
            <a:pPr lvl="2">
              <a:lnSpc>
                <a:spcPct val="90000"/>
              </a:lnSpc>
            </a:pPr>
            <a:r>
              <a:rPr lang="en-US" altLang="zh-CN" sz="2200">
                <a:ea typeface="宋体" pitchFamily="2" charset="-122"/>
              </a:rPr>
              <a:t>enum</a:t>
            </a:r>
            <a:r>
              <a:rPr lang="zh-CN" altLang="en-US" sz="2200">
                <a:ea typeface="宋体" pitchFamily="2" charset="-122"/>
              </a:rPr>
              <a:t>类型名  变量名表</a:t>
            </a:r>
            <a:r>
              <a:rPr lang="en-US" altLang="zh-CN" sz="2200">
                <a:ea typeface="宋体" pitchFamily="2" charset="-122"/>
              </a:rPr>
              <a:t>;    </a:t>
            </a:r>
          </a:p>
          <a:p>
            <a:pPr lvl="2">
              <a:lnSpc>
                <a:spcPct val="90000"/>
              </a:lnSpc>
            </a:pPr>
            <a:r>
              <a:rPr lang="en-US" altLang="zh-CN" sz="2200">
                <a:ea typeface="宋体" pitchFamily="2" charset="-122"/>
              </a:rPr>
              <a:t>enum</a:t>
            </a:r>
            <a:r>
              <a:rPr lang="zh-CN" altLang="en-US" sz="2200">
                <a:ea typeface="宋体" pitchFamily="2" charset="-122"/>
              </a:rPr>
              <a:t>类型名</a:t>
            </a:r>
            <a:r>
              <a:rPr lang="en-US" altLang="zh-CN" sz="2200">
                <a:ea typeface="宋体" pitchFamily="2" charset="-122"/>
              </a:rPr>
              <a:t>{</a:t>
            </a:r>
            <a:r>
              <a:rPr lang="zh-CN" altLang="en-US" sz="2200">
                <a:ea typeface="宋体" pitchFamily="2" charset="-122"/>
              </a:rPr>
              <a:t>标识符序列</a:t>
            </a:r>
            <a:r>
              <a:rPr lang="en-US" altLang="zh-CN" sz="2200">
                <a:ea typeface="宋体" pitchFamily="2" charset="-122"/>
              </a:rPr>
              <a:t>} </a:t>
            </a:r>
            <a:r>
              <a:rPr lang="zh-CN" altLang="en-US" sz="2200">
                <a:ea typeface="宋体" pitchFamily="2" charset="-122"/>
              </a:rPr>
              <a:t>变量名表</a:t>
            </a:r>
            <a:r>
              <a:rPr lang="en-US" altLang="zh-CN" sz="2200">
                <a:ea typeface="宋体" pitchFamily="2" charset="-122"/>
              </a:rPr>
              <a:t>;</a:t>
            </a:r>
          </a:p>
          <a:p>
            <a:pPr lvl="2">
              <a:lnSpc>
                <a:spcPct val="90000"/>
              </a:lnSpc>
            </a:pPr>
            <a:r>
              <a:rPr lang="en-US" altLang="zh-CN" sz="2200">
                <a:ea typeface="宋体" pitchFamily="2" charset="-122"/>
              </a:rPr>
              <a:t>enum {</a:t>
            </a:r>
            <a:r>
              <a:rPr lang="zh-CN" altLang="en-US" sz="2200">
                <a:ea typeface="宋体" pitchFamily="2" charset="-122"/>
              </a:rPr>
              <a:t>标识符序列</a:t>
            </a:r>
            <a:r>
              <a:rPr lang="en-US" altLang="zh-CN" sz="2200">
                <a:ea typeface="宋体" pitchFamily="2" charset="-122"/>
              </a:rPr>
              <a:t>} </a:t>
            </a:r>
            <a:r>
              <a:rPr lang="zh-CN" altLang="en-US" sz="2200">
                <a:ea typeface="宋体" pitchFamily="2" charset="-122"/>
              </a:rPr>
              <a:t>变量名表</a:t>
            </a:r>
            <a:r>
              <a:rPr lang="en-US" altLang="zh-CN" sz="2200">
                <a:ea typeface="宋体" pitchFamily="2" charset="-122"/>
              </a:rPr>
              <a:t>;</a:t>
            </a:r>
          </a:p>
          <a:p>
            <a:pPr lvl="1">
              <a:lnSpc>
                <a:spcPct val="90000"/>
              </a:lnSpc>
            </a:pPr>
            <a:r>
              <a:rPr lang="zh-CN" altLang="en-US" sz="2000">
                <a:ea typeface="宋体" pitchFamily="2" charset="-122"/>
              </a:rPr>
              <a:t>例如：</a:t>
            </a:r>
          </a:p>
          <a:p>
            <a:pPr lvl="2">
              <a:lnSpc>
                <a:spcPct val="90000"/>
              </a:lnSpc>
            </a:pPr>
            <a:r>
              <a:rPr lang="en-US" altLang="zh-CN" sz="2200">
                <a:ea typeface="宋体" pitchFamily="2" charset="-122"/>
              </a:rPr>
              <a:t>enum color backcolor;</a:t>
            </a:r>
          </a:p>
          <a:p>
            <a:pPr lvl="2">
              <a:lnSpc>
                <a:spcPct val="90000"/>
              </a:lnSpc>
            </a:pPr>
            <a:r>
              <a:rPr lang="en-US" altLang="zh-CN" sz="2200">
                <a:ea typeface="宋体" pitchFamily="2" charset="-122"/>
              </a:rPr>
              <a:t>enum color {black,blue,green,red=4,yellow=14,white}backcolor;</a:t>
            </a:r>
          </a:p>
          <a:p>
            <a:pPr lvl="2">
              <a:lnSpc>
                <a:spcPct val="90000"/>
              </a:lnSpc>
            </a:pPr>
            <a:r>
              <a:rPr lang="en-US" altLang="zh-CN" sz="2200">
                <a:ea typeface="宋体" pitchFamily="2" charset="-122"/>
              </a:rPr>
              <a:t>enum {black,blue,green,red=4,yellow=14,white}backcolor;</a:t>
            </a:r>
          </a:p>
          <a:p>
            <a:pPr lvl="2">
              <a:lnSpc>
                <a:spcPct val="90000"/>
              </a:lnSpc>
            </a:pPr>
            <a:r>
              <a:rPr lang="en-US" altLang="zh-CN" sz="2200">
                <a:ea typeface="宋体" pitchFamily="2" charset="-122"/>
              </a:rPr>
              <a:t>enum week firstweek,nextweek; </a:t>
            </a:r>
          </a:p>
        </p:txBody>
      </p:sp>
    </p:spTree>
  </p:cSld>
  <p:clrMapOvr>
    <a:masterClrMapping/>
  </p:clrMapOvr>
  <p:transition>
    <p:fade thruBlk="1"/>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zh-CN" altLang="en-US"/>
              <a:t>枚举变量的引用 </a:t>
            </a:r>
          </a:p>
        </p:txBody>
      </p:sp>
      <p:sp>
        <p:nvSpPr>
          <p:cNvPr id="107523" name="Rectangle 3"/>
          <p:cNvSpPr>
            <a:spLocks noGrp="1" noChangeArrowheads="1"/>
          </p:cNvSpPr>
          <p:nvPr>
            <p:ph sz="quarter" idx="1"/>
          </p:nvPr>
        </p:nvSpPr>
        <p:spPr/>
        <p:txBody>
          <a:bodyPr/>
          <a:lstStyle/>
          <a:p>
            <a:pPr>
              <a:lnSpc>
                <a:spcPct val="80000"/>
              </a:lnSpc>
            </a:pPr>
            <a:r>
              <a:rPr lang="zh-CN" altLang="en-US" sz="2000">
                <a:ea typeface="宋体" pitchFamily="2" charset="-122"/>
              </a:rPr>
              <a:t>正确的引用方式：</a:t>
            </a:r>
          </a:p>
          <a:p>
            <a:pPr lvl="1">
              <a:lnSpc>
                <a:spcPct val="80000"/>
              </a:lnSpc>
            </a:pPr>
            <a:r>
              <a:rPr lang="en-US" altLang="zh-CN" sz="2000">
                <a:ea typeface="宋体" pitchFamily="2" charset="-122"/>
              </a:rPr>
              <a:t>backcolor = red; </a:t>
            </a:r>
          </a:p>
          <a:p>
            <a:pPr lvl="1">
              <a:lnSpc>
                <a:spcPct val="80000"/>
              </a:lnSpc>
            </a:pPr>
            <a:r>
              <a:rPr lang="en-US" altLang="zh-CN" sz="2000">
                <a:ea typeface="宋体" pitchFamily="2" charset="-122"/>
              </a:rPr>
              <a:t>backcolor = 4;</a:t>
            </a:r>
          </a:p>
          <a:p>
            <a:pPr lvl="1">
              <a:lnSpc>
                <a:spcPct val="80000"/>
              </a:lnSpc>
            </a:pPr>
            <a:r>
              <a:rPr lang="en-US" altLang="zh-CN" sz="2000">
                <a:ea typeface="宋体" pitchFamily="2" charset="-122"/>
              </a:rPr>
              <a:t>backcolor ++;  /*</a:t>
            </a:r>
            <a:r>
              <a:rPr lang="zh-CN" altLang="en-US" sz="2000">
                <a:ea typeface="宋体" pitchFamily="2" charset="-122"/>
              </a:rPr>
              <a:t>假设原来是</a:t>
            </a:r>
            <a:r>
              <a:rPr lang="en-US" altLang="zh-CN" sz="2000">
                <a:ea typeface="宋体" pitchFamily="2" charset="-122"/>
              </a:rPr>
              <a:t>red</a:t>
            </a:r>
            <a:r>
              <a:rPr lang="zh-CN" altLang="en-US" sz="2000">
                <a:ea typeface="宋体" pitchFamily="2" charset="-122"/>
              </a:rPr>
              <a:t>，现在将变成</a:t>
            </a:r>
            <a:r>
              <a:rPr lang="en-US" altLang="zh-CN" sz="2000">
                <a:ea typeface="宋体" pitchFamily="2" charset="-122"/>
              </a:rPr>
              <a:t>yellow</a:t>
            </a:r>
            <a:r>
              <a:rPr lang="zh-CN" altLang="en-US" sz="2000">
                <a:ea typeface="宋体" pitchFamily="2" charset="-122"/>
              </a:rPr>
              <a:t>了*</a:t>
            </a:r>
            <a:r>
              <a:rPr lang="en-US" altLang="zh-CN" sz="2000">
                <a:ea typeface="宋体" pitchFamily="2" charset="-122"/>
              </a:rPr>
              <a:t>/</a:t>
            </a:r>
          </a:p>
          <a:p>
            <a:pPr lvl="1">
              <a:lnSpc>
                <a:spcPct val="80000"/>
              </a:lnSpc>
            </a:pPr>
            <a:r>
              <a:rPr lang="en-US" altLang="zh-CN" sz="2000">
                <a:ea typeface="宋体" pitchFamily="2" charset="-122"/>
              </a:rPr>
              <a:t>if(backcolor == red) printf("The color is red</a:t>
            </a:r>
          </a:p>
          <a:p>
            <a:pPr lvl="1">
              <a:lnSpc>
                <a:spcPct val="80000"/>
              </a:lnSpc>
            </a:pPr>
            <a:r>
              <a:rPr lang="en-US" altLang="zh-CN" sz="2000">
                <a:ea typeface="宋体" pitchFamily="2" charset="-122"/>
              </a:rPr>
              <a:t>scanf("%d",&amp; backcolor); /*</a:t>
            </a:r>
            <a:r>
              <a:rPr lang="zh-CN" altLang="en-US" sz="2000">
                <a:ea typeface="宋体" pitchFamily="2" charset="-122"/>
              </a:rPr>
              <a:t>输入一个整型数给</a:t>
            </a:r>
            <a:r>
              <a:rPr lang="en-US" altLang="zh-CN" sz="2000">
                <a:ea typeface="宋体" pitchFamily="2" charset="-122"/>
              </a:rPr>
              <a:t>backcolor</a:t>
            </a:r>
            <a:r>
              <a:rPr lang="zh-CN" altLang="en-US" sz="2000">
                <a:ea typeface="宋体" pitchFamily="2" charset="-122"/>
              </a:rPr>
              <a:t>变量，不过必须在枚举类型定义的范围之内，可以是</a:t>
            </a:r>
            <a:r>
              <a:rPr lang="en-US" altLang="zh-CN" sz="2000">
                <a:ea typeface="宋体" pitchFamily="2" charset="-122"/>
              </a:rPr>
              <a:t>0</a:t>
            </a:r>
            <a:r>
              <a:rPr lang="zh-CN" altLang="en-US" sz="2000">
                <a:ea typeface="宋体" pitchFamily="2" charset="-122"/>
              </a:rPr>
              <a:t>、</a:t>
            </a:r>
            <a:r>
              <a:rPr lang="en-US" altLang="zh-CN" sz="2000">
                <a:ea typeface="宋体" pitchFamily="2" charset="-122"/>
              </a:rPr>
              <a:t>1</a:t>
            </a:r>
            <a:r>
              <a:rPr lang="zh-CN" altLang="en-US" sz="2000">
                <a:ea typeface="宋体" pitchFamily="2" charset="-122"/>
              </a:rPr>
              <a:t>、</a:t>
            </a:r>
            <a:r>
              <a:rPr lang="en-US" altLang="zh-CN" sz="2000">
                <a:ea typeface="宋体" pitchFamily="2" charset="-122"/>
              </a:rPr>
              <a:t>2</a:t>
            </a:r>
            <a:r>
              <a:rPr lang="zh-CN" altLang="en-US" sz="2000">
                <a:ea typeface="宋体" pitchFamily="2" charset="-122"/>
              </a:rPr>
              <a:t>、</a:t>
            </a:r>
            <a:r>
              <a:rPr lang="en-US" altLang="zh-CN" sz="2000">
                <a:ea typeface="宋体" pitchFamily="2" charset="-122"/>
              </a:rPr>
              <a:t>4</a:t>
            </a:r>
            <a:r>
              <a:rPr lang="zh-CN" altLang="en-US" sz="2000">
                <a:ea typeface="宋体" pitchFamily="2" charset="-122"/>
              </a:rPr>
              <a:t>、</a:t>
            </a:r>
            <a:r>
              <a:rPr lang="en-US" altLang="zh-CN" sz="2000">
                <a:ea typeface="宋体" pitchFamily="2" charset="-122"/>
              </a:rPr>
              <a:t>14</a:t>
            </a:r>
            <a:r>
              <a:rPr lang="zh-CN" altLang="en-US" sz="2000">
                <a:ea typeface="宋体" pitchFamily="2" charset="-122"/>
              </a:rPr>
              <a:t>、</a:t>
            </a:r>
            <a:r>
              <a:rPr lang="en-US" altLang="zh-CN" sz="2000">
                <a:ea typeface="宋体" pitchFamily="2" charset="-122"/>
              </a:rPr>
              <a:t>15</a:t>
            </a:r>
            <a:r>
              <a:rPr lang="zh-CN" altLang="en-US" sz="2000">
                <a:ea typeface="宋体" pitchFamily="2" charset="-122"/>
              </a:rPr>
              <a:t>，其他都是错误的。*</a:t>
            </a:r>
            <a:r>
              <a:rPr lang="en-US" altLang="zh-CN" sz="2000">
                <a:ea typeface="宋体" pitchFamily="2" charset="-122"/>
              </a:rPr>
              <a:t>/</a:t>
            </a:r>
          </a:p>
          <a:p>
            <a:pPr>
              <a:lnSpc>
                <a:spcPct val="80000"/>
              </a:lnSpc>
            </a:pPr>
            <a:r>
              <a:rPr lang="zh-CN" altLang="en-US" sz="2000">
                <a:ea typeface="宋体" pitchFamily="2" charset="-122"/>
              </a:rPr>
              <a:t>错误的引用方式</a:t>
            </a:r>
          </a:p>
          <a:p>
            <a:pPr lvl="1">
              <a:lnSpc>
                <a:spcPct val="80000"/>
              </a:lnSpc>
            </a:pPr>
            <a:r>
              <a:rPr lang="en-US" altLang="zh-CN" sz="2000">
                <a:ea typeface="宋体" pitchFamily="2" charset="-122"/>
              </a:rPr>
              <a:t>backcolor = 3; 	/*</a:t>
            </a:r>
            <a:r>
              <a:rPr lang="zh-CN" altLang="en-US" sz="2000">
                <a:ea typeface="宋体" pitchFamily="2" charset="-122"/>
              </a:rPr>
              <a:t>不在枚举类型定义的范围之内*</a:t>
            </a:r>
            <a:r>
              <a:rPr lang="en-US" altLang="zh-CN" sz="2000">
                <a:ea typeface="宋体" pitchFamily="2" charset="-122"/>
              </a:rPr>
              <a:t>/</a:t>
            </a:r>
          </a:p>
          <a:p>
            <a:pPr lvl="1">
              <a:lnSpc>
                <a:spcPct val="80000"/>
              </a:lnSpc>
            </a:pPr>
            <a:r>
              <a:rPr lang="en-US" altLang="zh-CN" sz="2000">
                <a:ea typeface="宋体" pitchFamily="2" charset="-122"/>
              </a:rPr>
              <a:t>backcolor = grey;	/*</a:t>
            </a:r>
            <a:r>
              <a:rPr lang="zh-CN" altLang="en-US" sz="2000">
                <a:ea typeface="宋体" pitchFamily="2" charset="-122"/>
              </a:rPr>
              <a:t>不在枚举类型定义的范围之内*</a:t>
            </a:r>
            <a:r>
              <a:rPr lang="en-US" altLang="zh-CN" sz="2000">
                <a:ea typeface="宋体" pitchFamily="2" charset="-122"/>
              </a:rPr>
              <a:t>/</a:t>
            </a:r>
          </a:p>
          <a:p>
            <a:pPr lvl="1">
              <a:lnSpc>
                <a:spcPct val="80000"/>
              </a:lnSpc>
            </a:pPr>
            <a:r>
              <a:rPr lang="zh-CN" altLang="en-US" sz="2000">
                <a:ea typeface="宋体" pitchFamily="2" charset="-122"/>
              </a:rPr>
              <a:t>由于枚举变量可以作为循环变量，因此可以利用循环和</a:t>
            </a:r>
            <a:r>
              <a:rPr lang="en-US" altLang="zh-CN" sz="2000">
                <a:ea typeface="宋体" pitchFamily="2" charset="-122"/>
              </a:rPr>
              <a:t>switch</a:t>
            </a:r>
            <a:r>
              <a:rPr lang="zh-CN" altLang="en-US" sz="2000">
                <a:ea typeface="宋体" pitchFamily="2" charset="-122"/>
              </a:rPr>
              <a:t>语句打印全部的枚举值字符串。 </a:t>
            </a:r>
          </a:p>
        </p:txBody>
      </p:sp>
    </p:spTree>
  </p:cSld>
  <p:clrMapOvr>
    <a:masterClrMapping/>
  </p:clrMapOvr>
  <p:transition>
    <p:fade thruBlk="1"/>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US" altLang="zh-CN" sz="3200" dirty="0"/>
              <a:t>【</a:t>
            </a:r>
            <a:r>
              <a:rPr lang="zh-CN" altLang="en-US" sz="3200" dirty="0"/>
              <a:t>例</a:t>
            </a:r>
            <a:r>
              <a:rPr lang="en-US" altLang="zh-CN" sz="3200" dirty="0"/>
              <a:t>9-8】</a:t>
            </a:r>
            <a:r>
              <a:rPr lang="zh-CN" altLang="en-US" sz="3200" dirty="0"/>
              <a:t>输出全部的枚举值</a:t>
            </a:r>
            <a:r>
              <a:rPr lang="zh-CN" altLang="en-US" sz="3200" dirty="0" smtClean="0"/>
              <a:t>字符串 </a:t>
            </a:r>
            <a:endParaRPr lang="zh-CN" altLang="en-US" sz="3200" dirty="0"/>
          </a:p>
        </p:txBody>
      </p:sp>
      <p:sp>
        <p:nvSpPr>
          <p:cNvPr id="108547" name="Rectangle 3"/>
          <p:cNvSpPr>
            <a:spLocks noGrp="1" noChangeArrowheads="1"/>
          </p:cNvSpPr>
          <p:nvPr>
            <p:ph sz="quarter" idx="1"/>
          </p:nvPr>
        </p:nvSpPr>
        <p:spPr/>
        <p:txBody>
          <a:bodyPr/>
          <a:lstStyle/>
          <a:p>
            <a:pPr>
              <a:lnSpc>
                <a:spcPct val="90000"/>
              </a:lnSpc>
              <a:buFontTx/>
              <a:buNone/>
            </a:pPr>
            <a:r>
              <a:rPr lang="en-US" altLang="zh-CN" sz="2000" dirty="0">
                <a:latin typeface="+mn-lt"/>
                <a:ea typeface="宋体" pitchFamily="2" charset="-122"/>
              </a:rPr>
              <a:t>#include &lt;</a:t>
            </a:r>
            <a:r>
              <a:rPr lang="en-US" altLang="zh-CN" sz="2000" dirty="0" err="1">
                <a:latin typeface="+mn-lt"/>
                <a:ea typeface="宋体" pitchFamily="2" charset="-122"/>
              </a:rPr>
              <a:t>stdio.h</a:t>
            </a:r>
            <a:r>
              <a:rPr lang="en-US" altLang="zh-CN" sz="2000" dirty="0">
                <a:latin typeface="+mn-lt"/>
                <a:ea typeface="宋体" pitchFamily="2" charset="-122"/>
              </a:rPr>
              <a:t>&gt;</a:t>
            </a:r>
          </a:p>
          <a:p>
            <a:pPr>
              <a:lnSpc>
                <a:spcPct val="90000"/>
              </a:lnSpc>
              <a:buFontTx/>
              <a:buNone/>
            </a:pPr>
            <a:r>
              <a:rPr lang="en-US" altLang="zh-CN" sz="2000" dirty="0" err="1">
                <a:latin typeface="+mn-lt"/>
                <a:ea typeface="宋体" pitchFamily="2" charset="-122"/>
              </a:rPr>
              <a:t>enum</a:t>
            </a:r>
            <a:r>
              <a:rPr lang="en-US" altLang="zh-CN" sz="2000" dirty="0">
                <a:latin typeface="+mn-lt"/>
                <a:ea typeface="宋体" pitchFamily="2" charset="-122"/>
              </a:rPr>
              <a:t> </a:t>
            </a:r>
            <a:r>
              <a:rPr lang="en-US" altLang="zh-CN" sz="2000" dirty="0" err="1">
                <a:latin typeface="+mn-lt"/>
                <a:ea typeface="宋体" pitchFamily="2" charset="-122"/>
              </a:rPr>
              <a:t>eweek</a:t>
            </a:r>
            <a:r>
              <a:rPr lang="en-US" altLang="zh-CN" sz="2000" dirty="0">
                <a:latin typeface="+mn-lt"/>
                <a:ea typeface="宋体" pitchFamily="2" charset="-122"/>
              </a:rPr>
              <a:t>{Monday=1,Tuesday,Wednesday,Thursday,</a:t>
            </a:r>
          </a:p>
          <a:p>
            <a:pPr>
              <a:lnSpc>
                <a:spcPct val="90000"/>
              </a:lnSpc>
              <a:buFontTx/>
              <a:buNone/>
            </a:pPr>
            <a:r>
              <a:rPr lang="en-US" altLang="zh-CN" sz="2000" dirty="0">
                <a:latin typeface="+mn-lt"/>
                <a:ea typeface="宋体" pitchFamily="2" charset="-122"/>
              </a:rPr>
              <a:t>			</a:t>
            </a:r>
            <a:r>
              <a:rPr lang="en-US" altLang="zh-CN" sz="2000" dirty="0" err="1">
                <a:latin typeface="+mn-lt"/>
                <a:ea typeface="宋体" pitchFamily="2" charset="-122"/>
              </a:rPr>
              <a:t>Friday,Saturday</a:t>
            </a:r>
            <a:r>
              <a:rPr lang="en-US" altLang="zh-CN" sz="2000" dirty="0">
                <a:latin typeface="+mn-lt"/>
                <a:ea typeface="宋体" pitchFamily="2" charset="-122"/>
              </a:rPr>
              <a:t>, Sunday};</a:t>
            </a:r>
          </a:p>
          <a:p>
            <a:pPr>
              <a:lnSpc>
                <a:spcPct val="90000"/>
              </a:lnSpc>
              <a:buFontTx/>
              <a:buNone/>
            </a:pPr>
            <a:r>
              <a:rPr lang="en-US" altLang="zh-CN" sz="2000" dirty="0">
                <a:latin typeface="+mn-lt"/>
                <a:ea typeface="宋体" pitchFamily="2" charset="-122"/>
              </a:rPr>
              <a:t>void main()</a:t>
            </a:r>
          </a:p>
          <a:p>
            <a:pPr>
              <a:lnSpc>
                <a:spcPct val="90000"/>
              </a:lnSpc>
              <a:buFontTx/>
              <a:buNone/>
            </a:pPr>
            <a:r>
              <a:rPr lang="en-US" altLang="zh-CN" sz="2000" dirty="0">
                <a:latin typeface="+mn-lt"/>
                <a:ea typeface="宋体" pitchFamily="2" charset="-122"/>
              </a:rPr>
              <a:t>{	char </a:t>
            </a:r>
            <a:r>
              <a:rPr lang="en-US" altLang="zh-CN" sz="2000" dirty="0" err="1">
                <a:latin typeface="+mn-lt"/>
                <a:ea typeface="宋体" pitchFamily="2" charset="-122"/>
              </a:rPr>
              <a:t>weekname</a:t>
            </a:r>
            <a:r>
              <a:rPr lang="en-US" altLang="zh-CN" sz="2000" dirty="0">
                <a:latin typeface="+mn-lt"/>
                <a:ea typeface="宋体" pitchFamily="2" charset="-122"/>
              </a:rPr>
              <a:t>[7][20]={</a:t>
            </a:r>
          </a:p>
          <a:p>
            <a:pPr>
              <a:lnSpc>
                <a:spcPct val="90000"/>
              </a:lnSpc>
              <a:buFontTx/>
              <a:buNone/>
            </a:pPr>
            <a:r>
              <a:rPr lang="en-US" altLang="zh-CN" sz="2000" dirty="0">
                <a:latin typeface="+mn-lt"/>
                <a:ea typeface="宋体" pitchFamily="2" charset="-122"/>
              </a:rPr>
              <a:t>	"Sunday","Monday","Tuesday","Wednesday","Thursday","Friday","Saturday"};</a:t>
            </a:r>
          </a:p>
          <a:p>
            <a:pPr>
              <a:lnSpc>
                <a:spcPct val="90000"/>
              </a:lnSpc>
              <a:buFontTx/>
              <a:buNone/>
            </a:pPr>
            <a:r>
              <a:rPr lang="en-US" altLang="zh-CN" sz="2000" dirty="0">
                <a:latin typeface="+mn-lt"/>
                <a:ea typeface="宋体" pitchFamily="2" charset="-122"/>
              </a:rPr>
              <a:t>	</a:t>
            </a:r>
            <a:r>
              <a:rPr lang="en-US" altLang="zh-CN" sz="2000" dirty="0" err="1">
                <a:latin typeface="+mn-lt"/>
                <a:ea typeface="宋体" pitchFamily="2" charset="-122"/>
              </a:rPr>
              <a:t>enum</a:t>
            </a:r>
            <a:r>
              <a:rPr lang="en-US" altLang="zh-CN" sz="2000" dirty="0">
                <a:latin typeface="+mn-lt"/>
                <a:ea typeface="宋体" pitchFamily="2" charset="-122"/>
              </a:rPr>
              <a:t> </a:t>
            </a:r>
            <a:r>
              <a:rPr lang="en-US" altLang="zh-CN" sz="2000" dirty="0" err="1">
                <a:latin typeface="+mn-lt"/>
                <a:ea typeface="宋体" pitchFamily="2" charset="-122"/>
              </a:rPr>
              <a:t>eweek</a:t>
            </a:r>
            <a:r>
              <a:rPr lang="en-US" altLang="zh-CN" sz="2000" dirty="0">
                <a:latin typeface="+mn-lt"/>
                <a:ea typeface="宋体" pitchFamily="2" charset="-122"/>
              </a:rPr>
              <a:t> week;</a:t>
            </a:r>
          </a:p>
          <a:p>
            <a:pPr>
              <a:lnSpc>
                <a:spcPct val="90000"/>
              </a:lnSpc>
              <a:buFontTx/>
              <a:buNone/>
            </a:pPr>
            <a:r>
              <a:rPr lang="en-US" altLang="zh-CN" sz="2000" dirty="0">
                <a:latin typeface="+mn-lt"/>
                <a:ea typeface="宋体" pitchFamily="2" charset="-122"/>
              </a:rPr>
              <a:t>	for(week = Monday ; week &lt;= Sunday ; week++)</a:t>
            </a:r>
          </a:p>
          <a:p>
            <a:pPr>
              <a:lnSpc>
                <a:spcPct val="90000"/>
              </a:lnSpc>
              <a:buFontTx/>
              <a:buNone/>
            </a:pPr>
            <a:r>
              <a:rPr lang="en-US" altLang="zh-CN" sz="2000" dirty="0">
                <a:latin typeface="+mn-lt"/>
                <a:ea typeface="宋体" pitchFamily="2" charset="-122"/>
              </a:rPr>
              <a:t>		</a:t>
            </a:r>
            <a:r>
              <a:rPr lang="en-US" altLang="zh-CN" sz="2000" dirty="0" err="1">
                <a:latin typeface="+mn-lt"/>
                <a:ea typeface="宋体" pitchFamily="2" charset="-122"/>
              </a:rPr>
              <a:t>printf</a:t>
            </a:r>
            <a:r>
              <a:rPr lang="en-US" altLang="zh-CN" sz="2000" dirty="0">
                <a:latin typeface="+mn-lt"/>
                <a:ea typeface="宋体" pitchFamily="2" charset="-122"/>
              </a:rPr>
              <a:t>("%d:%s\</a:t>
            </a:r>
            <a:r>
              <a:rPr lang="en-US" altLang="zh-CN" sz="2000" dirty="0" err="1">
                <a:latin typeface="+mn-lt"/>
                <a:ea typeface="宋体" pitchFamily="2" charset="-122"/>
              </a:rPr>
              <a:t>n",week,weekname</a:t>
            </a:r>
            <a:r>
              <a:rPr lang="en-US" altLang="zh-CN" sz="2000" dirty="0">
                <a:latin typeface="+mn-lt"/>
                <a:ea typeface="宋体" pitchFamily="2" charset="-122"/>
              </a:rPr>
              <a:t>[week%7]);</a:t>
            </a:r>
          </a:p>
          <a:p>
            <a:pPr>
              <a:lnSpc>
                <a:spcPct val="90000"/>
              </a:lnSpc>
              <a:buFontTx/>
              <a:buNone/>
            </a:pPr>
            <a:r>
              <a:rPr lang="en-US" altLang="zh-CN" sz="2000" dirty="0">
                <a:latin typeface="+mn-lt"/>
                <a:ea typeface="宋体" pitchFamily="2" charset="-122"/>
              </a:rPr>
              <a:t>} </a:t>
            </a:r>
          </a:p>
        </p:txBody>
      </p:sp>
      <p:pic>
        <p:nvPicPr>
          <p:cNvPr id="108549" name="Picture 5"/>
          <p:cNvPicPr>
            <a:picLocks noChangeAspect="1" noChangeArrowheads="1"/>
          </p:cNvPicPr>
          <p:nvPr/>
        </p:nvPicPr>
        <p:blipFill>
          <a:blip r:embed="rId2" cstate="print"/>
          <a:srcRect/>
          <a:stretch>
            <a:fillRect/>
          </a:stretch>
        </p:blipFill>
        <p:spPr bwMode="auto">
          <a:xfrm>
            <a:off x="5943600" y="5029200"/>
            <a:ext cx="2286000" cy="1254125"/>
          </a:xfrm>
          <a:prstGeom prst="rect">
            <a:avLst/>
          </a:prstGeom>
          <a:noFill/>
          <a:ln w="9525">
            <a:noFill/>
            <a:miter lim="800000"/>
            <a:headEnd/>
            <a:tailEnd/>
          </a:ln>
        </p:spPr>
      </p:pic>
    </p:spTree>
  </p:cSld>
  <p:clrMapOvr>
    <a:masterClrMapping/>
  </p:clrMapOvr>
  <p:transition>
    <p:fade thruBlk="1"/>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altLang="zh-CN"/>
              <a:t>9.4  </a:t>
            </a:r>
            <a:r>
              <a:rPr lang="zh-CN" altLang="en-US"/>
              <a:t>用户定义类型 </a:t>
            </a:r>
          </a:p>
        </p:txBody>
      </p:sp>
      <p:sp>
        <p:nvSpPr>
          <p:cNvPr id="109571" name="Rectangle 3"/>
          <p:cNvSpPr>
            <a:spLocks noGrp="1" noChangeArrowheads="1"/>
          </p:cNvSpPr>
          <p:nvPr>
            <p:ph sz="quarter" idx="1"/>
          </p:nvPr>
        </p:nvSpPr>
        <p:spPr/>
        <p:txBody>
          <a:bodyPr/>
          <a:lstStyle/>
          <a:p>
            <a:r>
              <a:rPr lang="en-US" altLang="zh-CN">
                <a:ea typeface="宋体" pitchFamily="2" charset="-122"/>
              </a:rPr>
              <a:t>C</a:t>
            </a:r>
            <a:r>
              <a:rPr lang="zh-CN" altLang="en-US">
                <a:ea typeface="宋体" pitchFamily="2" charset="-122"/>
              </a:rPr>
              <a:t>语言不仅提供了丰富的数据类型，还允许用于自己定义类型说明符，相当于允许用户为数据类型取“别名”。所用的类型定义符是</a:t>
            </a:r>
            <a:r>
              <a:rPr lang="en-US" altLang="zh-CN">
                <a:solidFill>
                  <a:srgbClr val="FF0000"/>
                </a:solidFill>
                <a:ea typeface="宋体" pitchFamily="2" charset="-122"/>
              </a:rPr>
              <a:t>typedef</a:t>
            </a:r>
            <a:r>
              <a:rPr lang="zh-CN" altLang="en-US">
                <a:ea typeface="宋体" pitchFamily="2" charset="-122"/>
              </a:rPr>
              <a:t>。 </a:t>
            </a:r>
          </a:p>
        </p:txBody>
      </p:sp>
    </p:spTree>
  </p:cSld>
  <p:clrMapOvr>
    <a:masterClrMapping/>
  </p:clrMapOvr>
  <p:transition>
    <p:fade thruBlk="1"/>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altLang="zh-CN"/>
              <a:t>9.4  </a:t>
            </a:r>
            <a:r>
              <a:rPr lang="zh-CN" altLang="en-US"/>
              <a:t>用户定义类型</a:t>
            </a:r>
          </a:p>
        </p:txBody>
      </p:sp>
      <p:sp>
        <p:nvSpPr>
          <p:cNvPr id="110595" name="Rectangle 3"/>
          <p:cNvSpPr>
            <a:spLocks noGrp="1" noChangeArrowheads="1"/>
          </p:cNvSpPr>
          <p:nvPr>
            <p:ph sz="quarter" idx="1"/>
          </p:nvPr>
        </p:nvSpPr>
        <p:spPr/>
        <p:txBody>
          <a:bodyPr/>
          <a:lstStyle/>
          <a:p>
            <a:r>
              <a:rPr lang="zh-CN" altLang="en-US" sz="2400">
                <a:ea typeface="宋体" pitchFamily="2" charset="-122"/>
              </a:rPr>
              <a:t>名称替换</a:t>
            </a:r>
          </a:p>
          <a:p>
            <a:pPr lvl="1"/>
            <a:r>
              <a:rPr lang="zh-CN" altLang="en-US" sz="2400">
                <a:ea typeface="宋体" pitchFamily="2" charset="-122"/>
              </a:rPr>
              <a:t>定义的形式为：</a:t>
            </a:r>
          </a:p>
          <a:p>
            <a:pPr lvl="2"/>
            <a:r>
              <a:rPr lang="en-US" altLang="zh-CN" sz="2000">
                <a:ea typeface="宋体" pitchFamily="2" charset="-122"/>
              </a:rPr>
              <a:t>typedef  </a:t>
            </a:r>
            <a:r>
              <a:rPr lang="zh-CN" altLang="en-US" sz="2000">
                <a:ea typeface="宋体" pitchFamily="2" charset="-122"/>
              </a:rPr>
              <a:t>类型名  别名</a:t>
            </a:r>
            <a:r>
              <a:rPr lang="en-US" altLang="zh-CN" sz="2000">
                <a:ea typeface="宋体" pitchFamily="2" charset="-122"/>
              </a:rPr>
              <a:t>;</a:t>
            </a:r>
          </a:p>
          <a:p>
            <a:pPr lvl="1"/>
            <a:r>
              <a:rPr lang="en-US" altLang="zh-CN" sz="2400">
                <a:ea typeface="宋体" pitchFamily="2" charset="-122"/>
              </a:rPr>
              <a:t>“</a:t>
            </a:r>
            <a:r>
              <a:rPr lang="zh-CN" altLang="en-US" sz="2400">
                <a:ea typeface="宋体" pitchFamily="2" charset="-122"/>
              </a:rPr>
              <a:t>类型名”必须是系统提供的数据类型或用户已定义的数据类型，“别名”是标识符。</a:t>
            </a:r>
          </a:p>
          <a:p>
            <a:pPr lvl="1"/>
            <a:r>
              <a:rPr lang="zh-CN" altLang="en-US" sz="2400">
                <a:ea typeface="宋体" pitchFamily="2" charset="-122"/>
              </a:rPr>
              <a:t>例如：</a:t>
            </a:r>
          </a:p>
          <a:p>
            <a:pPr lvl="2"/>
            <a:r>
              <a:rPr lang="en-US" altLang="zh-CN" sz="2000">
                <a:ea typeface="宋体" pitchFamily="2" charset="-122"/>
              </a:rPr>
              <a:t>typedef	int INTEGER</a:t>
            </a:r>
            <a:r>
              <a:rPr lang="zh-CN" altLang="en-US" sz="2000">
                <a:ea typeface="宋体" pitchFamily="2" charset="-122"/>
              </a:rPr>
              <a:t>；</a:t>
            </a:r>
          </a:p>
          <a:p>
            <a:pPr lvl="2"/>
            <a:r>
              <a:rPr lang="en-US" altLang="zh-CN" sz="2000">
                <a:ea typeface="宋体" pitchFamily="2" charset="-122"/>
              </a:rPr>
              <a:t>typedef	struct student	STUDENT;</a:t>
            </a:r>
          </a:p>
          <a:p>
            <a:pPr lvl="2"/>
            <a:r>
              <a:rPr lang="en-US" altLang="zh-CN" sz="2000">
                <a:ea typeface="宋体" pitchFamily="2" charset="-122"/>
              </a:rPr>
              <a:t>typedef	struct{int year;int month;int day} DATE;</a:t>
            </a:r>
          </a:p>
          <a:p>
            <a:pPr lvl="2"/>
            <a:r>
              <a:rPr lang="en-US" altLang="zh-CN" sz="2000">
                <a:ea typeface="宋体" pitchFamily="2" charset="-122"/>
              </a:rPr>
              <a:t>typedef	char*  CHAR;  /*char* </a:t>
            </a:r>
            <a:r>
              <a:rPr lang="zh-CN" altLang="en-US" sz="2000">
                <a:ea typeface="宋体" pitchFamily="2" charset="-122"/>
              </a:rPr>
              <a:t>是字符指针类型*</a:t>
            </a:r>
            <a:r>
              <a:rPr lang="en-US" altLang="zh-CN" sz="2000">
                <a:ea typeface="宋体" pitchFamily="2" charset="-122"/>
              </a:rPr>
              <a:t>/</a:t>
            </a:r>
            <a:r>
              <a:rPr lang="en-US" altLang="zh-CN" sz="2400">
                <a:ea typeface="宋体" pitchFamily="2" charset="-122"/>
              </a:rPr>
              <a:t> </a:t>
            </a:r>
          </a:p>
        </p:txBody>
      </p:sp>
    </p:spTree>
  </p:cSld>
  <p:clrMapOvr>
    <a:masterClrMapping/>
  </p:clrMapOvr>
  <p:transition>
    <p:fade thruBlk="1"/>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altLang="zh-CN"/>
              <a:t>9.4  </a:t>
            </a:r>
            <a:r>
              <a:rPr lang="zh-CN" altLang="en-US"/>
              <a:t>用户定义类型</a:t>
            </a:r>
          </a:p>
        </p:txBody>
      </p:sp>
      <p:sp>
        <p:nvSpPr>
          <p:cNvPr id="111619" name="Rectangle 3"/>
          <p:cNvSpPr>
            <a:spLocks noGrp="1" noChangeArrowheads="1"/>
          </p:cNvSpPr>
          <p:nvPr>
            <p:ph sz="quarter" idx="1"/>
          </p:nvPr>
        </p:nvSpPr>
        <p:spPr/>
        <p:txBody>
          <a:bodyPr/>
          <a:lstStyle/>
          <a:p>
            <a:r>
              <a:rPr lang="zh-CN" altLang="en-US" sz="2400">
                <a:ea typeface="宋体" pitchFamily="2" charset="-122"/>
              </a:rPr>
              <a:t>有了上面的替换，就可以定义相应类型的变量了：</a:t>
            </a:r>
          </a:p>
          <a:p>
            <a:pPr lvl="1"/>
            <a:r>
              <a:rPr lang="en-US" altLang="zh-CN" sz="2400">
                <a:ea typeface="宋体" pitchFamily="2" charset="-122"/>
              </a:rPr>
              <a:t>INTEGER a,b;				</a:t>
            </a:r>
            <a:r>
              <a:rPr lang="en-US" altLang="zh-CN" sz="2000">
                <a:ea typeface="宋体" pitchFamily="2" charset="-122"/>
              </a:rPr>
              <a:t>/*</a:t>
            </a:r>
            <a:r>
              <a:rPr lang="zh-CN" altLang="en-US" sz="2000">
                <a:ea typeface="宋体" pitchFamily="2" charset="-122"/>
              </a:rPr>
              <a:t>相当于</a:t>
            </a:r>
            <a:r>
              <a:rPr lang="en-US" altLang="zh-CN" sz="2000">
                <a:ea typeface="宋体" pitchFamily="2" charset="-122"/>
              </a:rPr>
              <a:t>int a,b */</a:t>
            </a:r>
          </a:p>
          <a:p>
            <a:pPr lvl="1"/>
            <a:r>
              <a:rPr lang="en-US" altLang="zh-CN" sz="2400">
                <a:ea typeface="宋体" pitchFamily="2" charset="-122"/>
              </a:rPr>
              <a:t>STUDENT wang,zhang; 		</a:t>
            </a:r>
            <a:r>
              <a:rPr lang="en-US" altLang="zh-CN" sz="2000">
                <a:ea typeface="宋体" pitchFamily="2" charset="-122"/>
              </a:rPr>
              <a:t>/*</a:t>
            </a:r>
            <a:r>
              <a:rPr lang="zh-CN" altLang="en-US" sz="2000">
                <a:ea typeface="宋体" pitchFamily="2" charset="-122"/>
              </a:rPr>
              <a:t>相当于</a:t>
            </a:r>
            <a:r>
              <a:rPr lang="en-US" altLang="zh-CN" sz="2000">
                <a:ea typeface="宋体" pitchFamily="2" charset="-122"/>
              </a:rPr>
              <a:t>struct student 							wang,zhang; */</a:t>
            </a:r>
          </a:p>
          <a:p>
            <a:pPr lvl="1"/>
            <a:r>
              <a:rPr lang="en-US" altLang="zh-CN" sz="2400">
                <a:ea typeface="宋体" pitchFamily="2" charset="-122"/>
              </a:rPr>
              <a:t>DATE birthday;  </a:t>
            </a:r>
            <a:r>
              <a:rPr lang="en-US" altLang="zh-CN" sz="2000">
                <a:ea typeface="宋体" pitchFamily="2" charset="-122"/>
              </a:rPr>
              <a:t>/* </a:t>
            </a:r>
            <a:r>
              <a:rPr lang="zh-CN" altLang="en-US" sz="2000">
                <a:ea typeface="宋体" pitchFamily="2" charset="-122"/>
              </a:rPr>
              <a:t>相当于</a:t>
            </a:r>
            <a:r>
              <a:rPr lang="en-US" altLang="zh-CN" sz="2000">
                <a:ea typeface="宋体" pitchFamily="2" charset="-122"/>
              </a:rPr>
              <a:t>struct{int year;int month;int day} 					birthday;*/</a:t>
            </a:r>
          </a:p>
          <a:p>
            <a:pPr lvl="1"/>
            <a:r>
              <a:rPr lang="en-US" altLang="zh-CN" sz="2400">
                <a:ea typeface="宋体" pitchFamily="2" charset="-122"/>
              </a:rPr>
              <a:t>CHAR string="Hello World!";	</a:t>
            </a:r>
            <a:r>
              <a:rPr lang="en-US" altLang="zh-CN" sz="2000">
                <a:ea typeface="宋体" pitchFamily="2" charset="-122"/>
              </a:rPr>
              <a:t>/*</a:t>
            </a:r>
            <a:r>
              <a:rPr lang="zh-CN" altLang="en-US" sz="2000">
                <a:ea typeface="宋体" pitchFamily="2" charset="-122"/>
              </a:rPr>
              <a:t>相当于</a:t>
            </a:r>
            <a:r>
              <a:rPr lang="en-US" altLang="zh-CN" sz="2000">
                <a:ea typeface="宋体" pitchFamily="2" charset="-122"/>
              </a:rPr>
              <a:t>char * 								string="Hello World!" */</a:t>
            </a:r>
          </a:p>
          <a:p>
            <a:pPr lvl="1"/>
            <a:r>
              <a:rPr lang="en-US" altLang="zh-CN" sz="2400">
                <a:ea typeface="宋体" pitchFamily="2" charset="-122"/>
              </a:rPr>
              <a:t>CHAR p=&amp;s; 				</a:t>
            </a:r>
            <a:r>
              <a:rPr lang="en-US" altLang="zh-CN" sz="2000">
                <a:ea typeface="宋体" pitchFamily="2" charset="-122"/>
              </a:rPr>
              <a:t>/*</a:t>
            </a:r>
            <a:r>
              <a:rPr lang="zh-CN" altLang="en-US" sz="2000">
                <a:ea typeface="宋体" pitchFamily="2" charset="-122"/>
              </a:rPr>
              <a:t>相当于</a:t>
            </a:r>
            <a:r>
              <a:rPr lang="en-US" altLang="zh-CN" sz="2000">
                <a:ea typeface="宋体" pitchFamily="2" charset="-122"/>
              </a:rPr>
              <a:t>char * p=&amp;s */ </a:t>
            </a:r>
          </a:p>
        </p:txBody>
      </p:sp>
    </p:spTree>
  </p:cSld>
  <p:clrMapOvr>
    <a:masterClrMapping/>
  </p:clrMapOvr>
  <p:transition>
    <p:fade thruBlk="1"/>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en-US" altLang="zh-CN"/>
              <a:t>9.4  </a:t>
            </a:r>
            <a:r>
              <a:rPr lang="zh-CN" altLang="en-US"/>
              <a:t>用户定义类型</a:t>
            </a:r>
          </a:p>
        </p:txBody>
      </p:sp>
      <p:sp>
        <p:nvSpPr>
          <p:cNvPr id="112643" name="Rectangle 3"/>
          <p:cNvSpPr>
            <a:spLocks noGrp="1" noChangeArrowheads="1"/>
          </p:cNvSpPr>
          <p:nvPr>
            <p:ph sz="quarter" idx="1"/>
          </p:nvPr>
        </p:nvSpPr>
        <p:spPr/>
        <p:txBody>
          <a:bodyPr/>
          <a:lstStyle/>
          <a:p>
            <a:pPr>
              <a:lnSpc>
                <a:spcPct val="90000"/>
              </a:lnSpc>
            </a:pPr>
            <a:r>
              <a:rPr lang="zh-CN" altLang="en-US" sz="2400">
                <a:ea typeface="宋体" pitchFamily="2" charset="-122"/>
              </a:rPr>
              <a:t>定义数组类型</a:t>
            </a:r>
          </a:p>
          <a:p>
            <a:pPr lvl="1">
              <a:lnSpc>
                <a:spcPct val="90000"/>
              </a:lnSpc>
            </a:pPr>
            <a:r>
              <a:rPr lang="zh-CN" altLang="en-US" sz="2400">
                <a:ea typeface="宋体" pitchFamily="2" charset="-122"/>
              </a:rPr>
              <a:t>定义的形式为：</a:t>
            </a:r>
          </a:p>
          <a:p>
            <a:pPr lvl="2">
              <a:lnSpc>
                <a:spcPct val="90000"/>
              </a:lnSpc>
            </a:pPr>
            <a:r>
              <a:rPr lang="en-US" altLang="zh-CN" sz="2400">
                <a:ea typeface="宋体" pitchFamily="2" charset="-122"/>
              </a:rPr>
              <a:t>typedef  </a:t>
            </a:r>
            <a:r>
              <a:rPr lang="zh-CN" altLang="en-US" sz="2400">
                <a:ea typeface="宋体" pitchFamily="2" charset="-122"/>
              </a:rPr>
              <a:t>类型名  别名</a:t>
            </a:r>
            <a:r>
              <a:rPr lang="en-US" altLang="zh-CN" sz="2400">
                <a:ea typeface="宋体" pitchFamily="2" charset="-122"/>
              </a:rPr>
              <a:t>[</a:t>
            </a:r>
            <a:r>
              <a:rPr lang="zh-CN" altLang="en-US" sz="2400">
                <a:ea typeface="宋体" pitchFamily="2" charset="-122"/>
              </a:rPr>
              <a:t>数组长度</a:t>
            </a:r>
            <a:r>
              <a:rPr lang="en-US" altLang="zh-CN" sz="2400">
                <a:ea typeface="宋体" pitchFamily="2" charset="-122"/>
              </a:rPr>
              <a:t>];</a:t>
            </a:r>
          </a:p>
          <a:p>
            <a:pPr lvl="1">
              <a:lnSpc>
                <a:spcPct val="90000"/>
              </a:lnSpc>
            </a:pPr>
            <a:r>
              <a:rPr lang="zh-CN" altLang="en-US" sz="2400">
                <a:ea typeface="宋体" pitchFamily="2" charset="-122"/>
              </a:rPr>
              <a:t>例如：</a:t>
            </a:r>
          </a:p>
          <a:p>
            <a:pPr lvl="2">
              <a:lnSpc>
                <a:spcPct val="90000"/>
              </a:lnSpc>
            </a:pPr>
            <a:r>
              <a:rPr lang="en-US" altLang="zh-CN" sz="2400">
                <a:ea typeface="宋体" pitchFamily="2" charset="-122"/>
              </a:rPr>
              <a:t>typedef int  NUM[3];</a:t>
            </a:r>
          </a:p>
          <a:p>
            <a:pPr lvl="2">
              <a:lnSpc>
                <a:spcPct val="90000"/>
              </a:lnSpc>
            </a:pPr>
            <a:r>
              <a:rPr lang="en-US" altLang="zh-CN" sz="2400">
                <a:ea typeface="宋体" pitchFamily="2" charset="-122"/>
              </a:rPr>
              <a:t>typedef char STRING[20];</a:t>
            </a:r>
          </a:p>
          <a:p>
            <a:pPr lvl="1">
              <a:lnSpc>
                <a:spcPct val="90000"/>
              </a:lnSpc>
            </a:pPr>
            <a:r>
              <a:rPr lang="zh-CN" altLang="en-US" sz="2400">
                <a:ea typeface="宋体" pitchFamily="2" charset="-122"/>
              </a:rPr>
              <a:t>定义相应类型的变量：</a:t>
            </a:r>
          </a:p>
          <a:p>
            <a:pPr lvl="2">
              <a:lnSpc>
                <a:spcPct val="90000"/>
              </a:lnSpc>
            </a:pPr>
            <a:r>
              <a:rPr lang="en-US" altLang="zh-CN" sz="2400">
                <a:ea typeface="宋体" pitchFamily="2" charset="-122"/>
              </a:rPr>
              <a:t>NUM a,b;   	/*</a:t>
            </a:r>
            <a:r>
              <a:rPr lang="zh-CN" altLang="en-US" sz="2400">
                <a:ea typeface="宋体" pitchFamily="2" charset="-122"/>
              </a:rPr>
              <a:t>相当于 </a:t>
            </a:r>
            <a:r>
              <a:rPr lang="en-US" altLang="zh-CN" sz="2400">
                <a:ea typeface="宋体" pitchFamily="2" charset="-122"/>
              </a:rPr>
              <a:t>int a[3],b[3] */</a:t>
            </a:r>
          </a:p>
          <a:p>
            <a:pPr lvl="2">
              <a:lnSpc>
                <a:spcPct val="90000"/>
              </a:lnSpc>
            </a:pPr>
            <a:r>
              <a:rPr lang="en-US" altLang="zh-CN" sz="2400">
                <a:ea typeface="宋体" pitchFamily="2" charset="-122"/>
              </a:rPr>
              <a:t>STRING s;  	/*</a:t>
            </a:r>
            <a:r>
              <a:rPr lang="zh-CN" altLang="en-US" sz="2400">
                <a:ea typeface="宋体" pitchFamily="2" charset="-122"/>
              </a:rPr>
              <a:t>相当于</a:t>
            </a:r>
            <a:r>
              <a:rPr lang="en-US" altLang="zh-CN" sz="2400">
                <a:ea typeface="宋体" pitchFamily="2" charset="-122"/>
              </a:rPr>
              <a:t>char s[20] */</a:t>
            </a:r>
          </a:p>
          <a:p>
            <a:pPr lvl="1">
              <a:lnSpc>
                <a:spcPct val="90000"/>
              </a:lnSpc>
            </a:pPr>
            <a:r>
              <a:rPr lang="zh-CN" altLang="en-US" sz="2400">
                <a:ea typeface="宋体" pitchFamily="2" charset="-122"/>
              </a:rPr>
              <a:t>就定义了该结构体类型的变量和指针变量 </a:t>
            </a:r>
          </a:p>
        </p:txBody>
      </p:sp>
    </p:spTree>
  </p:cSld>
  <p:clrMapOvr>
    <a:masterClrMapping/>
  </p:clrMapOvr>
  <p:transition>
    <p:fade thruBlk="1"/>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altLang="zh-CN"/>
              <a:t>9.4  </a:t>
            </a:r>
            <a:r>
              <a:rPr lang="zh-CN" altLang="en-US"/>
              <a:t>用户定义类型</a:t>
            </a:r>
          </a:p>
        </p:txBody>
      </p:sp>
      <p:sp>
        <p:nvSpPr>
          <p:cNvPr id="113667" name="Rectangle 3"/>
          <p:cNvSpPr>
            <a:spLocks noGrp="1" noChangeArrowheads="1"/>
          </p:cNvSpPr>
          <p:nvPr>
            <p:ph sz="quarter" idx="1"/>
          </p:nvPr>
        </p:nvSpPr>
        <p:spPr/>
        <p:txBody>
          <a:bodyPr/>
          <a:lstStyle/>
          <a:p>
            <a:pPr>
              <a:lnSpc>
                <a:spcPct val="80000"/>
              </a:lnSpc>
            </a:pPr>
            <a:r>
              <a:rPr lang="zh-CN" altLang="en-US" sz="2000">
                <a:ea typeface="宋体" pitchFamily="2" charset="-122"/>
              </a:rPr>
              <a:t>注意：</a:t>
            </a:r>
          </a:p>
          <a:p>
            <a:pPr lvl="1">
              <a:lnSpc>
                <a:spcPct val="80000"/>
              </a:lnSpc>
            </a:pPr>
            <a:r>
              <a:rPr lang="zh-CN" altLang="en-US" sz="2200">
                <a:ea typeface="宋体" pitchFamily="2" charset="-122"/>
              </a:rPr>
              <a:t>定义新类型名时一般用大写的标识符，以便区别于习惯的写法，并不是必须的。</a:t>
            </a:r>
          </a:p>
          <a:p>
            <a:pPr lvl="1">
              <a:lnSpc>
                <a:spcPct val="80000"/>
              </a:lnSpc>
            </a:pPr>
            <a:r>
              <a:rPr lang="zh-CN" altLang="en-US" sz="2200">
                <a:ea typeface="宋体" pitchFamily="2" charset="-122"/>
              </a:rPr>
              <a:t>用</a:t>
            </a:r>
            <a:r>
              <a:rPr lang="en-US" altLang="zh-CN" sz="2200">
                <a:ea typeface="宋体" pitchFamily="2" charset="-122"/>
              </a:rPr>
              <a:t>typedef</a:t>
            </a:r>
            <a:r>
              <a:rPr lang="zh-CN" altLang="en-US" sz="2200">
                <a:ea typeface="宋体" pitchFamily="2" charset="-122"/>
              </a:rPr>
              <a:t>定义类型只是定义新的类型名而不是创建新的数据类型。</a:t>
            </a:r>
          </a:p>
          <a:p>
            <a:pPr lvl="1">
              <a:lnSpc>
                <a:spcPct val="80000"/>
              </a:lnSpc>
            </a:pPr>
            <a:r>
              <a:rPr lang="zh-CN" altLang="en-US" sz="2200">
                <a:ea typeface="宋体" pitchFamily="2" charset="-122"/>
              </a:rPr>
              <a:t>注意定义新类型名与宏替换的区别。例如：</a:t>
            </a:r>
          </a:p>
          <a:p>
            <a:pPr lvl="2">
              <a:lnSpc>
                <a:spcPct val="80000"/>
              </a:lnSpc>
            </a:pPr>
            <a:r>
              <a:rPr lang="en-US" altLang="zh-CN" sz="2100">
                <a:ea typeface="宋体" pitchFamily="2" charset="-122"/>
              </a:rPr>
              <a:t>typedef  int  INTEGER;</a:t>
            </a:r>
          </a:p>
          <a:p>
            <a:pPr lvl="2">
              <a:lnSpc>
                <a:spcPct val="80000"/>
              </a:lnSpc>
            </a:pPr>
            <a:r>
              <a:rPr lang="en-US" altLang="zh-CN" sz="2100">
                <a:ea typeface="宋体" pitchFamily="2" charset="-122"/>
              </a:rPr>
              <a:t>#define  INTEGER  int</a:t>
            </a:r>
          </a:p>
          <a:p>
            <a:pPr lvl="1">
              <a:lnSpc>
                <a:spcPct val="80000"/>
              </a:lnSpc>
            </a:pPr>
            <a:r>
              <a:rPr lang="zh-CN" altLang="en-US" sz="2200">
                <a:ea typeface="宋体" pitchFamily="2" charset="-122"/>
              </a:rPr>
              <a:t>上述定义的作用都是用标识符</a:t>
            </a:r>
            <a:r>
              <a:rPr lang="en-US" altLang="zh-CN" sz="2200">
                <a:ea typeface="宋体" pitchFamily="2" charset="-122"/>
              </a:rPr>
              <a:t>INTEGER</a:t>
            </a:r>
            <a:r>
              <a:rPr lang="zh-CN" altLang="en-US" sz="2200">
                <a:ea typeface="宋体" pitchFamily="2" charset="-122"/>
              </a:rPr>
              <a:t>代替</a:t>
            </a:r>
            <a:r>
              <a:rPr lang="en-US" altLang="zh-CN" sz="2200">
                <a:ea typeface="宋体" pitchFamily="2" charset="-122"/>
              </a:rPr>
              <a:t>int</a:t>
            </a:r>
            <a:r>
              <a:rPr lang="zh-CN" altLang="en-US" sz="2200">
                <a:ea typeface="宋体" pitchFamily="2" charset="-122"/>
              </a:rPr>
              <a:t>，但实质不同。</a:t>
            </a:r>
            <a:r>
              <a:rPr lang="en-US" altLang="zh-CN" sz="2200">
                <a:ea typeface="宋体" pitchFamily="2" charset="-122"/>
              </a:rPr>
              <a:t>typedef</a:t>
            </a:r>
            <a:r>
              <a:rPr lang="zh-CN" altLang="en-US" sz="2200">
                <a:ea typeface="宋体" pitchFamily="2" charset="-122"/>
              </a:rPr>
              <a:t>是用标识符</a:t>
            </a:r>
            <a:r>
              <a:rPr lang="en-US" altLang="zh-CN" sz="2200">
                <a:ea typeface="宋体" pitchFamily="2" charset="-122"/>
              </a:rPr>
              <a:t>INTEGER</a:t>
            </a:r>
            <a:r>
              <a:rPr lang="zh-CN" altLang="en-US" sz="2200">
                <a:ea typeface="宋体" pitchFamily="2" charset="-122"/>
              </a:rPr>
              <a:t>代替类型“</a:t>
            </a:r>
            <a:r>
              <a:rPr lang="en-US" altLang="zh-CN" sz="2200">
                <a:ea typeface="宋体" pitchFamily="2" charset="-122"/>
              </a:rPr>
              <a:t>int”</a:t>
            </a:r>
            <a:r>
              <a:rPr lang="zh-CN" altLang="en-US" sz="2200">
                <a:ea typeface="宋体" pitchFamily="2" charset="-122"/>
              </a:rPr>
              <a:t>，而</a:t>
            </a:r>
            <a:r>
              <a:rPr lang="en-US" altLang="zh-CN" sz="2200">
                <a:ea typeface="宋体" pitchFamily="2" charset="-122"/>
              </a:rPr>
              <a:t>#define</a:t>
            </a:r>
            <a:r>
              <a:rPr lang="zh-CN" altLang="en-US" sz="2200">
                <a:ea typeface="宋体" pitchFamily="2" charset="-122"/>
              </a:rPr>
              <a:t>是用标识符</a:t>
            </a:r>
            <a:r>
              <a:rPr lang="en-US" altLang="zh-CN" sz="2200">
                <a:ea typeface="宋体" pitchFamily="2" charset="-122"/>
              </a:rPr>
              <a:t>INTEGER</a:t>
            </a:r>
            <a:r>
              <a:rPr lang="zh-CN" altLang="en-US" sz="2200">
                <a:ea typeface="宋体" pitchFamily="2" charset="-122"/>
              </a:rPr>
              <a:t>代替字符串“</a:t>
            </a:r>
            <a:r>
              <a:rPr lang="en-US" altLang="zh-CN" sz="2200">
                <a:ea typeface="宋体" pitchFamily="2" charset="-122"/>
              </a:rPr>
              <a:t>int”</a:t>
            </a:r>
            <a:r>
              <a:rPr lang="zh-CN" altLang="en-US" sz="2200">
                <a:ea typeface="宋体" pitchFamily="2" charset="-122"/>
              </a:rPr>
              <a:t>；</a:t>
            </a:r>
            <a:r>
              <a:rPr lang="en-US" altLang="zh-CN" sz="2200">
                <a:ea typeface="宋体" pitchFamily="2" charset="-122"/>
              </a:rPr>
              <a:t>typedef</a:t>
            </a:r>
            <a:r>
              <a:rPr lang="zh-CN" altLang="en-US" sz="2200">
                <a:ea typeface="宋体" pitchFamily="2" charset="-122"/>
              </a:rPr>
              <a:t>在编译时解释</a:t>
            </a:r>
            <a:r>
              <a:rPr lang="en-US" altLang="zh-CN" sz="2200">
                <a:ea typeface="宋体" pitchFamily="2" charset="-122"/>
              </a:rPr>
              <a:t>INTEGER</a:t>
            </a:r>
            <a:r>
              <a:rPr lang="zh-CN" altLang="en-US" sz="2200">
                <a:ea typeface="宋体" pitchFamily="2" charset="-122"/>
              </a:rPr>
              <a:t>，而</a:t>
            </a:r>
            <a:r>
              <a:rPr lang="en-US" altLang="zh-CN" sz="2200">
                <a:ea typeface="宋体" pitchFamily="2" charset="-122"/>
              </a:rPr>
              <a:t>#define</a:t>
            </a:r>
            <a:r>
              <a:rPr lang="zh-CN" altLang="en-US" sz="2200">
                <a:ea typeface="宋体" pitchFamily="2" charset="-122"/>
              </a:rPr>
              <a:t>是在编译之前将</a:t>
            </a:r>
            <a:r>
              <a:rPr lang="en-US" altLang="zh-CN" sz="2200">
                <a:ea typeface="宋体" pitchFamily="2" charset="-122"/>
              </a:rPr>
              <a:t>INTEGER</a:t>
            </a:r>
            <a:r>
              <a:rPr lang="zh-CN" altLang="en-US" sz="2200">
                <a:ea typeface="宋体" pitchFamily="2" charset="-122"/>
              </a:rPr>
              <a:t>替换成字符串“</a:t>
            </a:r>
            <a:r>
              <a:rPr lang="en-US" altLang="zh-CN" sz="2200">
                <a:ea typeface="宋体" pitchFamily="2" charset="-122"/>
              </a:rPr>
              <a:t>int”</a:t>
            </a:r>
            <a:r>
              <a:rPr lang="zh-CN" altLang="en-US" sz="2200">
                <a:ea typeface="宋体" pitchFamily="2" charset="-122"/>
              </a:rPr>
              <a:t>；</a:t>
            </a:r>
            <a:r>
              <a:rPr lang="en-US" altLang="zh-CN" sz="2200">
                <a:ea typeface="宋体" pitchFamily="2" charset="-122"/>
              </a:rPr>
              <a:t>typedef</a:t>
            </a:r>
            <a:r>
              <a:rPr lang="zh-CN" altLang="en-US" sz="2200">
                <a:ea typeface="宋体" pitchFamily="2" charset="-122"/>
              </a:rPr>
              <a:t>并不是做简单替换，例如：</a:t>
            </a:r>
          </a:p>
          <a:p>
            <a:pPr lvl="2">
              <a:lnSpc>
                <a:spcPct val="80000"/>
              </a:lnSpc>
            </a:pPr>
            <a:r>
              <a:rPr lang="en-US" altLang="zh-CN" sz="2100">
                <a:ea typeface="宋体" pitchFamily="2" charset="-122"/>
              </a:rPr>
              <a:t>typedef  int  NUM[3];</a:t>
            </a:r>
          </a:p>
          <a:p>
            <a:pPr lvl="1">
              <a:lnSpc>
                <a:spcPct val="80000"/>
              </a:lnSpc>
            </a:pPr>
            <a:r>
              <a:rPr lang="zh-CN" altLang="en-US" sz="2200">
                <a:ea typeface="宋体" pitchFamily="2" charset="-122"/>
              </a:rPr>
              <a:t>不是简单地将</a:t>
            </a:r>
            <a:r>
              <a:rPr lang="en-US" altLang="zh-CN" sz="2200">
                <a:ea typeface="宋体" pitchFamily="2" charset="-122"/>
              </a:rPr>
              <a:t>NUM[3]</a:t>
            </a:r>
            <a:r>
              <a:rPr lang="zh-CN" altLang="en-US" sz="2200">
                <a:ea typeface="宋体" pitchFamily="2" charset="-122"/>
              </a:rPr>
              <a:t>替换成</a:t>
            </a:r>
            <a:r>
              <a:rPr lang="en-US" altLang="zh-CN" sz="2200">
                <a:ea typeface="宋体" pitchFamily="2" charset="-122"/>
              </a:rPr>
              <a:t>int</a:t>
            </a:r>
            <a:r>
              <a:rPr lang="zh-CN" altLang="en-US" sz="2200">
                <a:ea typeface="宋体" pitchFamily="2" charset="-122"/>
              </a:rPr>
              <a:t>，因为</a:t>
            </a:r>
            <a:r>
              <a:rPr lang="en-US" altLang="zh-CN" sz="2200">
                <a:ea typeface="宋体" pitchFamily="2" charset="-122"/>
              </a:rPr>
              <a:t>NUM a;</a:t>
            </a:r>
            <a:r>
              <a:rPr lang="zh-CN" altLang="en-US" sz="2200">
                <a:ea typeface="宋体" pitchFamily="2" charset="-122"/>
              </a:rPr>
              <a:t>相当于</a:t>
            </a:r>
            <a:r>
              <a:rPr lang="en-US" altLang="zh-CN" sz="2200">
                <a:ea typeface="宋体" pitchFamily="2" charset="-122"/>
              </a:rPr>
              <a:t>int a[3];</a:t>
            </a:r>
            <a:r>
              <a:rPr lang="zh-CN" altLang="en-US" sz="2200">
                <a:ea typeface="宋体" pitchFamily="2" charset="-122"/>
              </a:rPr>
              <a:t>而不是</a:t>
            </a:r>
            <a:r>
              <a:rPr lang="en-US" altLang="zh-CN" sz="2200">
                <a:ea typeface="宋体" pitchFamily="2" charset="-122"/>
              </a:rPr>
              <a:t>int a;</a:t>
            </a:r>
            <a:r>
              <a:rPr lang="zh-CN" altLang="en-US" sz="2200">
                <a:ea typeface="宋体" pitchFamily="2" charset="-122"/>
              </a:rPr>
              <a:t>。 </a:t>
            </a:r>
          </a:p>
        </p:txBody>
      </p:sp>
    </p:spTree>
  </p:cSld>
  <p:clrMapOvr>
    <a:masterClrMapping/>
  </p:clrMapOvr>
  <p:transition>
    <p:fade thruBlk="1"/>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altLang="zh-CN" dirty="0" smtClean="0">
                <a:latin typeface="+mn-lt"/>
                <a:ea typeface="宋体" pitchFamily="2" charset="-122"/>
              </a:rPr>
              <a:t>9.5  *</a:t>
            </a:r>
            <a:r>
              <a:rPr lang="zh-CN" altLang="zh-CN" dirty="0" smtClean="0">
                <a:latin typeface="+mn-lt"/>
                <a:ea typeface="宋体" pitchFamily="2" charset="-122"/>
              </a:rPr>
              <a:t>动态内存分配与链表</a:t>
            </a:r>
            <a:endParaRPr lang="zh-CN" altLang="zh-CN" dirty="0">
              <a:latin typeface="+mn-lt"/>
              <a:ea typeface="宋体" pitchFamily="2" charset="-122"/>
            </a:endParaRPr>
          </a:p>
        </p:txBody>
      </p:sp>
      <p:sp>
        <p:nvSpPr>
          <p:cNvPr id="113667" name="Rectangle 3"/>
          <p:cNvSpPr>
            <a:spLocks noGrp="1" noChangeArrowheads="1"/>
          </p:cNvSpPr>
          <p:nvPr>
            <p:ph sz="quarter" idx="1"/>
          </p:nvPr>
        </p:nvSpPr>
        <p:spPr/>
        <p:txBody>
          <a:bodyPr/>
          <a:lstStyle/>
          <a:p>
            <a:r>
              <a:rPr lang="en-US" altLang="zh-CN" sz="2400" dirty="0" smtClean="0"/>
              <a:t>1</a:t>
            </a:r>
            <a:r>
              <a:rPr lang="zh-CN" altLang="zh-CN" sz="2400" dirty="0" smtClean="0"/>
              <a:t>．动态内存分配和链表的概念</a:t>
            </a:r>
          </a:p>
          <a:p>
            <a:r>
              <a:rPr lang="zh-CN" altLang="zh-CN" sz="2400" dirty="0" smtClean="0"/>
              <a:t>（</a:t>
            </a:r>
            <a:r>
              <a:rPr lang="en-US" altLang="zh-CN" sz="2400" dirty="0" smtClean="0"/>
              <a:t>1</a:t>
            </a:r>
            <a:r>
              <a:rPr lang="zh-CN" altLang="zh-CN" sz="2400" dirty="0" smtClean="0"/>
              <a:t>）固定内存分配与动态内存分配的概念</a:t>
            </a:r>
          </a:p>
          <a:p>
            <a:r>
              <a:rPr lang="zh-CN" altLang="zh-CN" sz="2400" dirty="0" smtClean="0"/>
              <a:t>在</a:t>
            </a:r>
            <a:r>
              <a:rPr lang="en-US" altLang="zh-CN" sz="2400" dirty="0" smtClean="0"/>
              <a:t>C</a:t>
            </a:r>
            <a:r>
              <a:rPr lang="zh-CN" altLang="zh-CN" sz="2400" dirty="0" smtClean="0"/>
              <a:t>语言程序中用说明语句定义的各种存储类型（自动、静态、寄存器、外部）的变量或数组，均由系统分配存储单元，这样的存储分配称作固定内存分配；</a:t>
            </a:r>
            <a:r>
              <a:rPr lang="en-US" altLang="zh-CN" sz="2400" dirty="0" smtClean="0"/>
              <a:t>C</a:t>
            </a:r>
            <a:r>
              <a:rPr lang="zh-CN" altLang="zh-CN" sz="2400" dirty="0" smtClean="0"/>
              <a:t>语言也允许程序员在函数执行部分的任何地方使用动态存储分配函数开辟或回收存储单元，这样的存储分配叫动态内存分配。动态内存分配使用自由、节约内存</a:t>
            </a:r>
            <a:endParaRPr lang="zh-CN" altLang="en-US" sz="2200" dirty="0">
              <a:ea typeface="宋体" pitchFamily="2" charset="-122"/>
            </a:endParaRPr>
          </a:p>
        </p:txBody>
      </p:sp>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zh-CN"/>
              <a:t>9.1.2  </a:t>
            </a:r>
            <a:r>
              <a:rPr lang="zh-CN" altLang="en-US"/>
              <a:t>结构体变量的定义和初始化 </a:t>
            </a:r>
          </a:p>
        </p:txBody>
      </p:sp>
      <p:sp>
        <p:nvSpPr>
          <p:cNvPr id="31750" name="Rectangle 6"/>
          <p:cNvSpPr>
            <a:spLocks noGrp="1" noChangeArrowheads="1"/>
          </p:cNvSpPr>
          <p:nvPr>
            <p:ph sz="quarter" idx="1"/>
          </p:nvPr>
        </p:nvSpPr>
        <p:spPr>
          <a:xfrm>
            <a:off x="381000" y="1600200"/>
            <a:ext cx="8534400" cy="4111625"/>
          </a:xfrm>
        </p:spPr>
        <p:txBody>
          <a:bodyPr/>
          <a:lstStyle/>
          <a:p>
            <a:pPr>
              <a:lnSpc>
                <a:spcPct val="90000"/>
              </a:lnSpc>
            </a:pPr>
            <a:r>
              <a:rPr kumimoji="1" lang="zh-CN" altLang="en-US" sz="2000">
                <a:ea typeface="宋体" pitchFamily="2" charset="-122"/>
              </a:rPr>
              <a:t>定义结构体变量的方法可以如下：</a:t>
            </a:r>
          </a:p>
          <a:p>
            <a:pPr lvl="1">
              <a:lnSpc>
                <a:spcPct val="90000"/>
              </a:lnSpc>
            </a:pPr>
            <a:r>
              <a:rPr kumimoji="1" lang="zh-CN" altLang="en-US" sz="2000">
                <a:ea typeface="宋体" pitchFamily="2" charset="-122"/>
              </a:rPr>
              <a:t>用已定义的结构体类型名定义变量。例如：</a:t>
            </a:r>
          </a:p>
          <a:p>
            <a:pPr lvl="3">
              <a:lnSpc>
                <a:spcPct val="90000"/>
              </a:lnSpc>
              <a:buFontTx/>
              <a:buNone/>
            </a:pPr>
            <a:r>
              <a:rPr kumimoji="1" lang="en-US" altLang="zh-CN" sz="2000">
                <a:ea typeface="宋体" pitchFamily="2" charset="-122"/>
              </a:rPr>
              <a:t>struct student wang,zhang</a:t>
            </a:r>
            <a:r>
              <a:rPr kumimoji="1" lang="zh-CN" altLang="en-US" sz="2000">
                <a:ea typeface="宋体" pitchFamily="2" charset="-122"/>
              </a:rPr>
              <a:t>； </a:t>
            </a:r>
          </a:p>
          <a:p>
            <a:pPr lvl="1">
              <a:lnSpc>
                <a:spcPct val="90000"/>
              </a:lnSpc>
            </a:pPr>
            <a:r>
              <a:rPr kumimoji="1" lang="zh-CN" altLang="en-US" sz="2000">
                <a:ea typeface="宋体" pitchFamily="2" charset="-122"/>
              </a:rPr>
              <a:t>在定义结构体类型的同时定义结构体变量。例如：</a:t>
            </a:r>
          </a:p>
          <a:p>
            <a:pPr lvl="3">
              <a:lnSpc>
                <a:spcPct val="90000"/>
              </a:lnSpc>
              <a:buFontTx/>
              <a:buNone/>
            </a:pPr>
            <a:r>
              <a:rPr kumimoji="1" lang="en-US" altLang="zh-CN" sz="2000">
                <a:ea typeface="宋体" pitchFamily="2" charset="-122"/>
              </a:rPr>
              <a:t>struct  student	/* </a:t>
            </a:r>
            <a:r>
              <a:rPr kumimoji="1" lang="zh-CN" altLang="en-US" sz="2000">
                <a:ea typeface="宋体" pitchFamily="2" charset="-122"/>
              </a:rPr>
              <a:t>结构体类型名 *</a:t>
            </a:r>
            <a:r>
              <a:rPr kumimoji="1" lang="en-US" altLang="zh-CN" sz="2000">
                <a:ea typeface="宋体" pitchFamily="2" charset="-122"/>
              </a:rPr>
              <a:t>/</a:t>
            </a:r>
          </a:p>
          <a:p>
            <a:pPr lvl="3">
              <a:lnSpc>
                <a:spcPct val="90000"/>
              </a:lnSpc>
              <a:buFontTx/>
              <a:buNone/>
            </a:pPr>
            <a:r>
              <a:rPr kumimoji="1" lang="en-US" altLang="zh-CN" sz="2000">
                <a:ea typeface="宋体" pitchFamily="2" charset="-122"/>
              </a:rPr>
              <a:t>{ </a:t>
            </a:r>
          </a:p>
          <a:p>
            <a:pPr lvl="3">
              <a:lnSpc>
                <a:spcPct val="90000"/>
              </a:lnSpc>
              <a:buFontTx/>
              <a:buNone/>
            </a:pPr>
            <a:r>
              <a:rPr kumimoji="1" lang="en-US" altLang="zh-CN" sz="2000">
                <a:ea typeface="宋体" pitchFamily="2" charset="-122"/>
              </a:rPr>
              <a:t>   char name[10]; /*</a:t>
            </a:r>
            <a:r>
              <a:rPr kumimoji="1" lang="zh-CN" altLang="en-US" sz="2000">
                <a:ea typeface="宋体" pitchFamily="2" charset="-122"/>
              </a:rPr>
              <a:t>结构体成员，以下都是*</a:t>
            </a:r>
            <a:r>
              <a:rPr kumimoji="1" lang="en-US" altLang="zh-CN" sz="2000">
                <a:ea typeface="宋体" pitchFamily="2" charset="-122"/>
              </a:rPr>
              <a:t>/</a:t>
            </a:r>
          </a:p>
          <a:p>
            <a:pPr lvl="3">
              <a:lnSpc>
                <a:spcPct val="90000"/>
              </a:lnSpc>
              <a:buFontTx/>
              <a:buNone/>
            </a:pPr>
            <a:r>
              <a:rPr kumimoji="1" lang="en-US" altLang="zh-CN" sz="2000">
                <a:ea typeface="宋体" pitchFamily="2" charset="-122"/>
              </a:rPr>
              <a:t>   int age;</a:t>
            </a:r>
          </a:p>
          <a:p>
            <a:pPr lvl="3">
              <a:lnSpc>
                <a:spcPct val="90000"/>
              </a:lnSpc>
              <a:buFontTx/>
              <a:buNone/>
            </a:pPr>
            <a:r>
              <a:rPr kumimoji="1" lang="en-US" altLang="zh-CN" sz="2000">
                <a:ea typeface="宋体" pitchFamily="2" charset="-122"/>
              </a:rPr>
              <a:t>   char sex[3];</a:t>
            </a:r>
          </a:p>
          <a:p>
            <a:pPr lvl="3">
              <a:lnSpc>
                <a:spcPct val="90000"/>
              </a:lnSpc>
              <a:buFontTx/>
              <a:buNone/>
            </a:pPr>
            <a:r>
              <a:rPr kumimoji="1" lang="en-US" altLang="zh-CN" sz="2000">
                <a:ea typeface="宋体" pitchFamily="2" charset="-122"/>
              </a:rPr>
              <a:t>   char xh[11];</a:t>
            </a:r>
          </a:p>
          <a:p>
            <a:pPr lvl="3">
              <a:lnSpc>
                <a:spcPct val="90000"/>
              </a:lnSpc>
              <a:buFontTx/>
              <a:buNone/>
            </a:pPr>
            <a:r>
              <a:rPr kumimoji="1" lang="en-US" altLang="zh-CN" sz="2000">
                <a:ea typeface="宋体" pitchFamily="2" charset="-122"/>
              </a:rPr>
              <a:t>   char nation[20];</a:t>
            </a:r>
          </a:p>
          <a:p>
            <a:pPr lvl="3">
              <a:lnSpc>
                <a:spcPct val="90000"/>
              </a:lnSpc>
              <a:buFontTx/>
              <a:buNone/>
            </a:pPr>
            <a:r>
              <a:rPr kumimoji="1" lang="en-US" altLang="zh-CN" sz="2000">
                <a:ea typeface="宋体" pitchFamily="2" charset="-122"/>
              </a:rPr>
              <a:t>   char address[20];</a:t>
            </a:r>
          </a:p>
          <a:p>
            <a:pPr lvl="3">
              <a:lnSpc>
                <a:spcPct val="90000"/>
              </a:lnSpc>
              <a:buFontTx/>
              <a:buNone/>
            </a:pPr>
            <a:r>
              <a:rPr kumimoji="1" lang="en-US" altLang="zh-CN" sz="2000">
                <a:ea typeface="宋体" pitchFamily="2" charset="-122"/>
              </a:rPr>
              <a:t>   char tel[20];</a:t>
            </a:r>
          </a:p>
          <a:p>
            <a:pPr lvl="3">
              <a:lnSpc>
                <a:spcPct val="90000"/>
              </a:lnSpc>
              <a:buFontTx/>
              <a:buNone/>
            </a:pPr>
            <a:r>
              <a:rPr kumimoji="1" lang="en-US" altLang="zh-CN" sz="2000">
                <a:ea typeface="宋体" pitchFamily="2" charset="-122"/>
              </a:rPr>
              <a:t>}wang,zhang; </a:t>
            </a:r>
          </a:p>
        </p:txBody>
      </p:sp>
    </p:spTree>
  </p:cSld>
  <p:clrMapOvr>
    <a:masterClrMapping/>
  </p:clrMapOvr>
  <p:transition>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altLang="zh-CN" dirty="0" smtClean="0">
                <a:latin typeface="+mn-lt"/>
                <a:ea typeface="宋体" pitchFamily="2" charset="-122"/>
              </a:rPr>
              <a:t>9.5  *</a:t>
            </a:r>
            <a:r>
              <a:rPr lang="zh-CN" altLang="zh-CN" dirty="0" smtClean="0">
                <a:latin typeface="+mn-lt"/>
                <a:ea typeface="宋体" pitchFamily="2" charset="-122"/>
              </a:rPr>
              <a:t>动态内存分配与链表</a:t>
            </a:r>
            <a:endParaRPr lang="zh-CN" altLang="zh-CN" dirty="0">
              <a:latin typeface="+mn-lt"/>
              <a:ea typeface="宋体" pitchFamily="2" charset="-122"/>
            </a:endParaRPr>
          </a:p>
        </p:txBody>
      </p:sp>
      <p:sp>
        <p:nvSpPr>
          <p:cNvPr id="113667" name="Rectangle 3"/>
          <p:cNvSpPr>
            <a:spLocks noGrp="1" noChangeArrowheads="1"/>
          </p:cNvSpPr>
          <p:nvPr>
            <p:ph sz="quarter" idx="1"/>
          </p:nvPr>
        </p:nvSpPr>
        <p:spPr>
          <a:xfrm>
            <a:off x="301752" y="1371600"/>
            <a:ext cx="8503920" cy="4949952"/>
          </a:xfrm>
        </p:spPr>
        <p:txBody>
          <a:bodyPr/>
          <a:lstStyle/>
          <a:p>
            <a:r>
              <a:rPr lang="zh-CN" altLang="zh-CN" sz="2400" dirty="0" smtClean="0"/>
              <a:t>（</a:t>
            </a:r>
            <a:r>
              <a:rPr lang="en-US" altLang="zh-CN" sz="2400" dirty="0" smtClean="0"/>
              <a:t>2</a:t>
            </a:r>
            <a:r>
              <a:rPr lang="zh-CN" altLang="zh-CN" sz="2400" dirty="0" smtClean="0"/>
              <a:t>）链表</a:t>
            </a:r>
          </a:p>
          <a:p>
            <a:r>
              <a:rPr lang="zh-CN" altLang="zh-CN" sz="2400" dirty="0" smtClean="0"/>
              <a:t>用数组来存储数据，有存取效率高，方便等特点。但是，数组的元素个数不能动态扩充，大小固定，不适用于数据元素个数动态增长的数据。在数组中进行数组元素的插入与删除，需要移动其它数据元素，从而保持数组中数据元素的相对次序不变，这就造成了数组中数据的插入与删除的效率很低。而链表适用于数据元素频繁的插入与删除，其存储空间可以动态增长和减少。</a:t>
            </a:r>
          </a:p>
          <a:p>
            <a:r>
              <a:rPr lang="zh-CN" altLang="zh-CN" sz="2400" dirty="0" smtClean="0"/>
              <a:t>组成链表的基本存储单元叫结点，该存储单元存有若干数据和指针，由于存放了不同数据类型的数据，它的数据类型应该是结构体类型。在结点的结构体存储单元中，存放数据的域叫数据域，存放指针的域叫指针域，结点及链表的形式如下图所示。</a:t>
            </a:r>
            <a:endParaRPr lang="zh-CN" altLang="zh-CN" sz="2400" dirty="0"/>
          </a:p>
        </p:txBody>
      </p:sp>
    </p:spTree>
  </p:cSld>
  <p:clrMapOvr>
    <a:masterClrMapping/>
  </p:clrMapOvr>
  <p:transition>
    <p:fade thruBlk="1"/>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altLang="zh-CN" b="1" dirty="0" smtClean="0">
                <a:latin typeface="+mn-lt"/>
                <a:ea typeface="宋体" pitchFamily="2" charset="-122"/>
              </a:rPr>
              <a:t>9.5  *</a:t>
            </a:r>
            <a:r>
              <a:rPr lang="zh-CN" altLang="zh-CN" b="1" dirty="0" smtClean="0">
                <a:latin typeface="+mn-lt"/>
                <a:ea typeface="宋体" pitchFamily="2" charset="-122"/>
              </a:rPr>
              <a:t>动态内存分配与链表</a:t>
            </a:r>
            <a:endParaRPr lang="zh-CN" altLang="zh-CN" b="1" dirty="0">
              <a:latin typeface="+mn-lt"/>
              <a:ea typeface="宋体" pitchFamily="2" charset="-122"/>
            </a:endParaRPr>
          </a:p>
        </p:txBody>
      </p:sp>
      <p:pic>
        <p:nvPicPr>
          <p:cNvPr id="4" name="图片 3"/>
          <p:cNvPicPr/>
          <p:nvPr/>
        </p:nvPicPr>
        <p:blipFill>
          <a:blip r:embed="rId2" cstate="print"/>
          <a:srcRect/>
          <a:stretch>
            <a:fillRect/>
          </a:stretch>
        </p:blipFill>
        <p:spPr bwMode="auto">
          <a:xfrm>
            <a:off x="1752600" y="1600200"/>
            <a:ext cx="5124450" cy="920510"/>
          </a:xfrm>
          <a:prstGeom prst="rect">
            <a:avLst/>
          </a:prstGeom>
          <a:noFill/>
          <a:ln w="9525">
            <a:noFill/>
            <a:miter lim="800000"/>
            <a:headEnd/>
            <a:tailEnd/>
          </a:ln>
        </p:spPr>
      </p:pic>
      <p:sp>
        <p:nvSpPr>
          <p:cNvPr id="5" name="矩形 4"/>
          <p:cNvSpPr/>
          <p:nvPr/>
        </p:nvSpPr>
        <p:spPr>
          <a:xfrm>
            <a:off x="1752600" y="2895600"/>
            <a:ext cx="4572000" cy="2308324"/>
          </a:xfrm>
          <a:prstGeom prst="rect">
            <a:avLst/>
          </a:prstGeom>
        </p:spPr>
        <p:txBody>
          <a:bodyPr>
            <a:spAutoFit/>
          </a:bodyPr>
          <a:lstStyle/>
          <a:p>
            <a:r>
              <a:rPr lang="zh-CN" altLang="zh-CN" dirty="0"/>
              <a:t>结点类型定义的一般形式为：</a:t>
            </a:r>
          </a:p>
          <a:p>
            <a:r>
              <a:rPr lang="en-US" altLang="zh-CN" dirty="0" err="1"/>
              <a:t>struct</a:t>
            </a:r>
            <a:r>
              <a:rPr lang="en-US" altLang="zh-CN" dirty="0"/>
              <a:t>  </a:t>
            </a:r>
            <a:r>
              <a:rPr lang="zh-CN" altLang="zh-CN" dirty="0"/>
              <a:t>类型名</a:t>
            </a:r>
          </a:p>
          <a:p>
            <a:r>
              <a:rPr lang="en-US" altLang="zh-CN" dirty="0"/>
              <a:t>{</a:t>
            </a:r>
            <a:endParaRPr lang="zh-CN" altLang="zh-CN" dirty="0"/>
          </a:p>
          <a:p>
            <a:r>
              <a:rPr lang="zh-CN" altLang="zh-CN" dirty="0"/>
              <a:t>数据域定义；</a:t>
            </a:r>
          </a:p>
          <a:p>
            <a:r>
              <a:rPr lang="en-US" altLang="zh-CN" dirty="0"/>
              <a:t> 	</a:t>
            </a:r>
            <a:r>
              <a:rPr lang="en-US" altLang="zh-CN" dirty="0" err="1"/>
              <a:t>struct</a:t>
            </a:r>
            <a:r>
              <a:rPr lang="en-US" altLang="zh-CN" dirty="0"/>
              <a:t>  </a:t>
            </a:r>
            <a:r>
              <a:rPr lang="zh-CN" altLang="zh-CN" dirty="0"/>
              <a:t>类型名</a:t>
            </a:r>
            <a:r>
              <a:rPr lang="en-US" altLang="zh-CN" dirty="0"/>
              <a:t> * </a:t>
            </a:r>
            <a:r>
              <a:rPr lang="zh-CN" altLang="zh-CN" dirty="0"/>
              <a:t>指针域名</a:t>
            </a:r>
            <a:r>
              <a:rPr lang="en-US" altLang="zh-CN" dirty="0"/>
              <a:t>;</a:t>
            </a:r>
            <a:endParaRPr lang="zh-CN" altLang="zh-CN" dirty="0"/>
          </a:p>
          <a:p>
            <a:r>
              <a:rPr lang="en-US" altLang="zh-CN" dirty="0"/>
              <a:t>};</a:t>
            </a:r>
            <a:endParaRPr lang="zh-CN" altLang="zh-CN" dirty="0"/>
          </a:p>
        </p:txBody>
      </p:sp>
    </p:spTree>
  </p:cSld>
  <p:clrMapOvr>
    <a:masterClrMapping/>
  </p:clrMapOvr>
  <p:transition>
    <p:fade thruBlk="1"/>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altLang="zh-CN" b="1" dirty="0" smtClean="0">
                <a:latin typeface="+mn-lt"/>
                <a:ea typeface="宋体" pitchFamily="2" charset="-122"/>
              </a:rPr>
              <a:t>9.5  *</a:t>
            </a:r>
            <a:r>
              <a:rPr lang="zh-CN" altLang="zh-CN" b="1" dirty="0" smtClean="0">
                <a:latin typeface="+mn-lt"/>
                <a:ea typeface="宋体" pitchFamily="2" charset="-122"/>
              </a:rPr>
              <a:t>动态内存分配与链表</a:t>
            </a:r>
            <a:endParaRPr lang="zh-CN" altLang="zh-CN" b="1" dirty="0">
              <a:latin typeface="+mn-lt"/>
              <a:ea typeface="宋体" pitchFamily="2" charset="-122"/>
            </a:endParaRPr>
          </a:p>
        </p:txBody>
      </p:sp>
      <p:pic>
        <p:nvPicPr>
          <p:cNvPr id="6" name="图片 5"/>
          <p:cNvPicPr/>
          <p:nvPr/>
        </p:nvPicPr>
        <p:blipFill>
          <a:blip r:embed="rId2" cstate="print"/>
          <a:srcRect/>
          <a:stretch>
            <a:fillRect/>
          </a:stretch>
        </p:blipFill>
        <p:spPr bwMode="auto">
          <a:xfrm>
            <a:off x="1752600" y="1538186"/>
            <a:ext cx="5099050" cy="976414"/>
          </a:xfrm>
          <a:prstGeom prst="rect">
            <a:avLst/>
          </a:prstGeom>
          <a:noFill/>
          <a:ln w="9525">
            <a:noFill/>
            <a:miter lim="800000"/>
            <a:headEnd/>
            <a:tailEnd/>
          </a:ln>
        </p:spPr>
      </p:pic>
      <p:pic>
        <p:nvPicPr>
          <p:cNvPr id="7" name="图片 6"/>
          <p:cNvPicPr/>
          <p:nvPr/>
        </p:nvPicPr>
        <p:blipFill>
          <a:blip r:embed="rId3" cstate="print"/>
          <a:srcRect/>
          <a:stretch>
            <a:fillRect/>
          </a:stretch>
        </p:blipFill>
        <p:spPr bwMode="auto">
          <a:xfrm>
            <a:off x="1752600" y="2514600"/>
            <a:ext cx="6047740" cy="950826"/>
          </a:xfrm>
          <a:prstGeom prst="rect">
            <a:avLst/>
          </a:prstGeom>
          <a:noFill/>
          <a:ln w="9525">
            <a:noFill/>
            <a:miter lim="800000"/>
            <a:headEnd/>
            <a:tailEnd/>
          </a:ln>
        </p:spPr>
      </p:pic>
      <p:pic>
        <p:nvPicPr>
          <p:cNvPr id="8" name="图片 7"/>
          <p:cNvPicPr/>
          <p:nvPr/>
        </p:nvPicPr>
        <p:blipFill>
          <a:blip r:embed="rId4" cstate="print"/>
          <a:srcRect/>
          <a:stretch>
            <a:fillRect/>
          </a:stretch>
        </p:blipFill>
        <p:spPr bwMode="auto">
          <a:xfrm>
            <a:off x="1752600" y="3505200"/>
            <a:ext cx="4876800" cy="1253566"/>
          </a:xfrm>
          <a:prstGeom prst="rect">
            <a:avLst/>
          </a:prstGeom>
          <a:noFill/>
          <a:ln w="9525">
            <a:noFill/>
            <a:miter lim="800000"/>
            <a:headEnd/>
            <a:tailEnd/>
          </a:ln>
        </p:spPr>
      </p:pic>
      <p:pic>
        <p:nvPicPr>
          <p:cNvPr id="9" name="图片 8"/>
          <p:cNvPicPr/>
          <p:nvPr/>
        </p:nvPicPr>
        <p:blipFill>
          <a:blip r:embed="rId5" cstate="print"/>
          <a:srcRect/>
          <a:stretch>
            <a:fillRect/>
          </a:stretch>
        </p:blipFill>
        <p:spPr bwMode="auto">
          <a:xfrm>
            <a:off x="1739900" y="4724400"/>
            <a:ext cx="5041900" cy="1401212"/>
          </a:xfrm>
          <a:prstGeom prst="rect">
            <a:avLst/>
          </a:prstGeom>
          <a:noFill/>
          <a:ln w="9525">
            <a:noFill/>
            <a:miter lim="800000"/>
            <a:headEnd/>
            <a:tailEnd/>
          </a:ln>
        </p:spPr>
      </p:pic>
    </p:spTree>
  </p:cSld>
  <p:clrMapOvr>
    <a:masterClrMapping/>
  </p:clrMapOvr>
  <p:transition>
    <p:fade thruBlk="1"/>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en-US" altLang="zh-CN" dirty="0" smtClean="0"/>
              <a:t>9.6  </a:t>
            </a:r>
            <a:r>
              <a:rPr lang="zh-CN" altLang="en-US" dirty="0"/>
              <a:t>案例：求两个复数之和</a:t>
            </a:r>
          </a:p>
        </p:txBody>
      </p:sp>
      <p:sp>
        <p:nvSpPr>
          <p:cNvPr id="114691" name="Rectangle 3"/>
          <p:cNvSpPr>
            <a:spLocks noGrp="1" noChangeArrowheads="1"/>
          </p:cNvSpPr>
          <p:nvPr>
            <p:ph sz="quarter" idx="1"/>
          </p:nvPr>
        </p:nvSpPr>
        <p:spPr>
          <a:xfrm>
            <a:off x="381000" y="1600200"/>
            <a:ext cx="8534400" cy="4111625"/>
          </a:xfrm>
        </p:spPr>
        <p:txBody>
          <a:bodyPr/>
          <a:lstStyle/>
          <a:p>
            <a:pPr>
              <a:lnSpc>
                <a:spcPct val="80000"/>
              </a:lnSpc>
            </a:pPr>
            <a:r>
              <a:rPr lang="en-US" altLang="zh-CN" sz="1900" dirty="0">
                <a:latin typeface="+mn-lt"/>
                <a:ea typeface="宋体" pitchFamily="2" charset="-122"/>
              </a:rPr>
              <a:t>  #include&lt;</a:t>
            </a:r>
            <a:r>
              <a:rPr lang="en-US" altLang="zh-CN" sz="1900" dirty="0" err="1">
                <a:latin typeface="+mn-lt"/>
                <a:ea typeface="宋体" pitchFamily="2" charset="-122"/>
              </a:rPr>
              <a:t>stdio.h</a:t>
            </a:r>
            <a:r>
              <a:rPr lang="en-US" altLang="zh-CN" sz="1900" dirty="0">
                <a:latin typeface="+mn-lt"/>
                <a:ea typeface="宋体" pitchFamily="2" charset="-122"/>
              </a:rPr>
              <a:t>&gt;</a:t>
            </a:r>
          </a:p>
          <a:p>
            <a:pPr lvl="1">
              <a:lnSpc>
                <a:spcPct val="80000"/>
              </a:lnSpc>
              <a:buFontTx/>
              <a:buNone/>
            </a:pPr>
            <a:r>
              <a:rPr lang="en-US" altLang="zh-CN" sz="1900" dirty="0" err="1">
                <a:ea typeface="宋体" pitchFamily="2" charset="-122"/>
              </a:rPr>
              <a:t>struct</a:t>
            </a:r>
            <a:r>
              <a:rPr lang="en-US" altLang="zh-CN" sz="1900" dirty="0">
                <a:ea typeface="宋体" pitchFamily="2" charset="-122"/>
              </a:rPr>
              <a:t> complex</a:t>
            </a:r>
          </a:p>
          <a:p>
            <a:pPr lvl="1">
              <a:lnSpc>
                <a:spcPct val="80000"/>
              </a:lnSpc>
              <a:buFontTx/>
              <a:buNone/>
            </a:pPr>
            <a:r>
              <a:rPr lang="en-US" altLang="zh-CN" sz="1900" dirty="0">
                <a:ea typeface="宋体" pitchFamily="2" charset="-122"/>
              </a:rPr>
              <a:t>{	double r;	double </a:t>
            </a:r>
            <a:r>
              <a:rPr lang="en-US" altLang="zh-CN" sz="1900" dirty="0" err="1">
                <a:ea typeface="宋体" pitchFamily="2" charset="-122"/>
              </a:rPr>
              <a:t>i</a:t>
            </a:r>
            <a:r>
              <a:rPr lang="en-US" altLang="zh-CN" sz="1900" dirty="0">
                <a:ea typeface="宋体" pitchFamily="2" charset="-122"/>
              </a:rPr>
              <a:t>;	};</a:t>
            </a:r>
          </a:p>
          <a:p>
            <a:pPr lvl="1">
              <a:lnSpc>
                <a:spcPct val="80000"/>
              </a:lnSpc>
              <a:buFontTx/>
              <a:buNone/>
            </a:pPr>
            <a:r>
              <a:rPr lang="en-US" altLang="zh-CN" sz="1900" dirty="0" err="1">
                <a:ea typeface="宋体" pitchFamily="2" charset="-122"/>
              </a:rPr>
              <a:t>struct</a:t>
            </a:r>
            <a:r>
              <a:rPr lang="en-US" altLang="zh-CN" sz="1900" dirty="0">
                <a:ea typeface="宋体" pitchFamily="2" charset="-122"/>
              </a:rPr>
              <a:t> complex add(</a:t>
            </a:r>
            <a:r>
              <a:rPr lang="en-US" altLang="zh-CN" sz="1900" dirty="0" err="1">
                <a:ea typeface="宋体" pitchFamily="2" charset="-122"/>
              </a:rPr>
              <a:t>struct</a:t>
            </a:r>
            <a:r>
              <a:rPr lang="en-US" altLang="zh-CN" sz="1900" dirty="0">
                <a:ea typeface="宋体" pitchFamily="2" charset="-122"/>
              </a:rPr>
              <a:t> complex </a:t>
            </a:r>
            <a:r>
              <a:rPr lang="en-US" altLang="zh-CN" sz="1900" dirty="0" err="1">
                <a:ea typeface="宋体" pitchFamily="2" charset="-122"/>
              </a:rPr>
              <a:t>x,struct</a:t>
            </a:r>
            <a:r>
              <a:rPr lang="en-US" altLang="zh-CN" sz="1900" dirty="0">
                <a:ea typeface="宋体" pitchFamily="2" charset="-122"/>
              </a:rPr>
              <a:t> complex y)</a:t>
            </a:r>
          </a:p>
          <a:p>
            <a:pPr lvl="1">
              <a:lnSpc>
                <a:spcPct val="80000"/>
              </a:lnSpc>
              <a:buFontTx/>
              <a:buNone/>
            </a:pPr>
            <a:r>
              <a:rPr lang="en-US" altLang="zh-CN" sz="1900" dirty="0">
                <a:ea typeface="宋体" pitchFamily="2" charset="-122"/>
              </a:rPr>
              <a:t>{	</a:t>
            </a:r>
            <a:r>
              <a:rPr lang="en-US" altLang="zh-CN" sz="1900" dirty="0" err="1">
                <a:ea typeface="宋体" pitchFamily="2" charset="-122"/>
              </a:rPr>
              <a:t>struct</a:t>
            </a:r>
            <a:r>
              <a:rPr lang="en-US" altLang="zh-CN" sz="1900" dirty="0">
                <a:ea typeface="宋体" pitchFamily="2" charset="-122"/>
              </a:rPr>
              <a:t> complex z;</a:t>
            </a:r>
          </a:p>
          <a:p>
            <a:pPr lvl="1">
              <a:lnSpc>
                <a:spcPct val="80000"/>
              </a:lnSpc>
              <a:buFontTx/>
              <a:buNone/>
            </a:pPr>
            <a:r>
              <a:rPr lang="en-US" altLang="zh-CN" sz="1900" dirty="0">
                <a:ea typeface="宋体" pitchFamily="2" charset="-122"/>
              </a:rPr>
              <a:t>	</a:t>
            </a:r>
            <a:r>
              <a:rPr lang="en-US" altLang="zh-CN" sz="1900" dirty="0" err="1">
                <a:ea typeface="宋体" pitchFamily="2" charset="-122"/>
              </a:rPr>
              <a:t>z.r</a:t>
            </a:r>
            <a:r>
              <a:rPr lang="en-US" altLang="zh-CN" sz="1900" dirty="0">
                <a:ea typeface="宋体" pitchFamily="2" charset="-122"/>
              </a:rPr>
              <a:t>=</a:t>
            </a:r>
            <a:r>
              <a:rPr lang="en-US" altLang="zh-CN" sz="1900" dirty="0" err="1">
                <a:ea typeface="宋体" pitchFamily="2" charset="-122"/>
              </a:rPr>
              <a:t>x.r+y.r</a:t>
            </a:r>
            <a:r>
              <a:rPr lang="en-US" altLang="zh-CN" sz="1900" dirty="0">
                <a:ea typeface="宋体" pitchFamily="2" charset="-122"/>
              </a:rPr>
              <a:t>;	</a:t>
            </a:r>
            <a:r>
              <a:rPr lang="en-US" altLang="zh-CN" sz="1900" dirty="0" err="1">
                <a:ea typeface="宋体" pitchFamily="2" charset="-122"/>
              </a:rPr>
              <a:t>z.i</a:t>
            </a:r>
            <a:r>
              <a:rPr lang="en-US" altLang="zh-CN" sz="1900" dirty="0">
                <a:ea typeface="宋体" pitchFamily="2" charset="-122"/>
              </a:rPr>
              <a:t>=</a:t>
            </a:r>
            <a:r>
              <a:rPr lang="en-US" altLang="zh-CN" sz="1900" dirty="0" err="1">
                <a:ea typeface="宋体" pitchFamily="2" charset="-122"/>
              </a:rPr>
              <a:t>x.i+y.i</a:t>
            </a:r>
            <a:r>
              <a:rPr lang="en-US" altLang="zh-CN" sz="1900" dirty="0">
                <a:ea typeface="宋体" pitchFamily="2" charset="-122"/>
              </a:rPr>
              <a:t>;</a:t>
            </a:r>
          </a:p>
          <a:p>
            <a:pPr lvl="1">
              <a:lnSpc>
                <a:spcPct val="80000"/>
              </a:lnSpc>
              <a:buFontTx/>
              <a:buNone/>
            </a:pPr>
            <a:r>
              <a:rPr lang="en-US" altLang="zh-CN" sz="1900" dirty="0">
                <a:ea typeface="宋体" pitchFamily="2" charset="-122"/>
              </a:rPr>
              <a:t>	return z;</a:t>
            </a:r>
          </a:p>
          <a:p>
            <a:pPr lvl="1">
              <a:lnSpc>
                <a:spcPct val="80000"/>
              </a:lnSpc>
              <a:buFontTx/>
              <a:buNone/>
            </a:pPr>
            <a:r>
              <a:rPr lang="en-US" altLang="zh-CN" sz="1900" dirty="0">
                <a:ea typeface="宋体" pitchFamily="2" charset="-122"/>
              </a:rPr>
              <a:t>}</a:t>
            </a:r>
          </a:p>
          <a:p>
            <a:pPr lvl="1">
              <a:lnSpc>
                <a:spcPct val="80000"/>
              </a:lnSpc>
              <a:buFontTx/>
              <a:buNone/>
            </a:pPr>
            <a:r>
              <a:rPr lang="en-US" altLang="zh-CN" sz="1900" dirty="0">
                <a:ea typeface="宋体" pitchFamily="2" charset="-122"/>
              </a:rPr>
              <a:t>void main()</a:t>
            </a:r>
          </a:p>
          <a:p>
            <a:pPr lvl="1">
              <a:lnSpc>
                <a:spcPct val="80000"/>
              </a:lnSpc>
              <a:buFontTx/>
              <a:buNone/>
            </a:pPr>
            <a:r>
              <a:rPr lang="en-US" altLang="zh-CN" sz="1900" dirty="0">
                <a:ea typeface="宋体" pitchFamily="2" charset="-122"/>
              </a:rPr>
              <a:t>{	</a:t>
            </a:r>
            <a:r>
              <a:rPr lang="en-US" altLang="zh-CN" sz="1900" dirty="0" err="1">
                <a:ea typeface="宋体" pitchFamily="2" charset="-122"/>
              </a:rPr>
              <a:t>struct</a:t>
            </a:r>
            <a:r>
              <a:rPr lang="en-US" altLang="zh-CN" sz="1900" dirty="0">
                <a:ea typeface="宋体" pitchFamily="2" charset="-122"/>
              </a:rPr>
              <a:t> complex </a:t>
            </a:r>
            <a:r>
              <a:rPr lang="en-US" altLang="zh-CN" sz="1900" dirty="0" err="1">
                <a:ea typeface="宋体" pitchFamily="2" charset="-122"/>
              </a:rPr>
              <a:t>z,add</a:t>
            </a:r>
            <a:r>
              <a:rPr lang="en-US" altLang="zh-CN" sz="1900" dirty="0">
                <a:ea typeface="宋体" pitchFamily="2" charset="-122"/>
              </a:rPr>
              <a:t>(</a:t>
            </a:r>
            <a:r>
              <a:rPr lang="en-US" altLang="zh-CN" sz="1900" dirty="0" err="1">
                <a:ea typeface="宋体" pitchFamily="2" charset="-122"/>
              </a:rPr>
              <a:t>struct</a:t>
            </a:r>
            <a:r>
              <a:rPr lang="en-US" altLang="zh-CN" sz="1900" dirty="0">
                <a:ea typeface="宋体" pitchFamily="2" charset="-122"/>
              </a:rPr>
              <a:t> </a:t>
            </a:r>
            <a:r>
              <a:rPr lang="en-US" altLang="zh-CN" sz="1900" dirty="0" err="1">
                <a:ea typeface="宋体" pitchFamily="2" charset="-122"/>
              </a:rPr>
              <a:t>complex,struct</a:t>
            </a:r>
            <a:r>
              <a:rPr lang="en-US" altLang="zh-CN" sz="1900" dirty="0">
                <a:ea typeface="宋体" pitchFamily="2" charset="-122"/>
              </a:rPr>
              <a:t> complex);</a:t>
            </a:r>
          </a:p>
          <a:p>
            <a:pPr lvl="1">
              <a:lnSpc>
                <a:spcPct val="80000"/>
              </a:lnSpc>
              <a:buFontTx/>
              <a:buNone/>
            </a:pPr>
            <a:r>
              <a:rPr lang="en-US" altLang="zh-CN" sz="1900" dirty="0">
                <a:ea typeface="宋体" pitchFamily="2" charset="-122"/>
              </a:rPr>
              <a:t>	</a:t>
            </a:r>
            <a:r>
              <a:rPr lang="en-US" altLang="zh-CN" sz="1900" dirty="0" err="1">
                <a:ea typeface="宋体" pitchFamily="2" charset="-122"/>
              </a:rPr>
              <a:t>struct</a:t>
            </a:r>
            <a:r>
              <a:rPr lang="en-US" altLang="zh-CN" sz="1900" dirty="0">
                <a:ea typeface="宋体" pitchFamily="2" charset="-122"/>
              </a:rPr>
              <a:t> complex x={1.2,2.5},y={2.4,5.6};</a:t>
            </a:r>
          </a:p>
          <a:p>
            <a:pPr lvl="1">
              <a:lnSpc>
                <a:spcPct val="80000"/>
              </a:lnSpc>
              <a:buFontTx/>
              <a:buNone/>
            </a:pPr>
            <a:r>
              <a:rPr lang="en-US" altLang="zh-CN" sz="1900" dirty="0">
                <a:ea typeface="宋体" pitchFamily="2" charset="-122"/>
              </a:rPr>
              <a:t>	z=add(</a:t>
            </a:r>
            <a:r>
              <a:rPr lang="en-US" altLang="zh-CN" sz="1900" dirty="0" err="1">
                <a:ea typeface="宋体" pitchFamily="2" charset="-122"/>
              </a:rPr>
              <a:t>x,y</a:t>
            </a:r>
            <a:r>
              <a:rPr lang="en-US" altLang="zh-CN" sz="1900" dirty="0">
                <a:ea typeface="宋体" pitchFamily="2" charset="-122"/>
              </a:rPr>
              <a:t>);</a:t>
            </a:r>
          </a:p>
          <a:p>
            <a:pPr lvl="1">
              <a:lnSpc>
                <a:spcPct val="80000"/>
              </a:lnSpc>
              <a:buFontTx/>
              <a:buNone/>
            </a:pPr>
            <a:r>
              <a:rPr lang="en-US" altLang="zh-CN" sz="1900" dirty="0">
                <a:ea typeface="宋体" pitchFamily="2" charset="-122"/>
              </a:rPr>
              <a:t>	</a:t>
            </a:r>
            <a:r>
              <a:rPr lang="en-US" altLang="zh-CN" sz="1900" dirty="0" err="1">
                <a:ea typeface="宋体" pitchFamily="2" charset="-122"/>
              </a:rPr>
              <a:t>printf</a:t>
            </a:r>
            <a:r>
              <a:rPr lang="en-US" altLang="zh-CN" sz="1900" dirty="0">
                <a:ea typeface="宋体" pitchFamily="2" charset="-122"/>
              </a:rPr>
              <a:t>("</a:t>
            </a:r>
            <a:r>
              <a:rPr lang="en-US" altLang="zh-CN" sz="1900" dirty="0" err="1">
                <a:ea typeface="宋体" pitchFamily="2" charset="-122"/>
              </a:rPr>
              <a:t>x+y</a:t>
            </a:r>
            <a:r>
              <a:rPr lang="en-US" altLang="zh-CN" sz="1900" dirty="0">
                <a:ea typeface="宋体" pitchFamily="2" charset="-122"/>
              </a:rPr>
              <a:t>=%.2f+%.2fi\</a:t>
            </a:r>
            <a:r>
              <a:rPr lang="en-US" altLang="zh-CN" sz="1900" dirty="0" err="1">
                <a:ea typeface="宋体" pitchFamily="2" charset="-122"/>
              </a:rPr>
              <a:t>n",z.r,z.i</a:t>
            </a:r>
            <a:r>
              <a:rPr lang="en-US" altLang="zh-CN" sz="1900" dirty="0">
                <a:ea typeface="宋体" pitchFamily="2" charset="-122"/>
              </a:rPr>
              <a:t>);</a:t>
            </a:r>
          </a:p>
          <a:p>
            <a:pPr lvl="1">
              <a:lnSpc>
                <a:spcPct val="80000"/>
              </a:lnSpc>
              <a:buFontTx/>
              <a:buNone/>
            </a:pPr>
            <a:r>
              <a:rPr lang="en-US" altLang="zh-CN" sz="1900" dirty="0">
                <a:ea typeface="宋体" pitchFamily="2" charset="-122"/>
              </a:rPr>
              <a:t>} </a:t>
            </a:r>
          </a:p>
        </p:txBody>
      </p:sp>
      <p:pic>
        <p:nvPicPr>
          <p:cNvPr id="114693" name="Picture 5"/>
          <p:cNvPicPr>
            <a:picLocks noChangeAspect="1" noChangeArrowheads="1"/>
          </p:cNvPicPr>
          <p:nvPr/>
        </p:nvPicPr>
        <p:blipFill>
          <a:blip r:embed="rId2" cstate="print"/>
          <a:srcRect/>
          <a:stretch>
            <a:fillRect/>
          </a:stretch>
        </p:blipFill>
        <p:spPr bwMode="auto">
          <a:xfrm>
            <a:off x="5105400" y="4953000"/>
            <a:ext cx="3124200" cy="815975"/>
          </a:xfrm>
          <a:prstGeom prst="rect">
            <a:avLst/>
          </a:prstGeom>
          <a:noFill/>
          <a:ln w="9525">
            <a:noFill/>
            <a:miter lim="800000"/>
            <a:headEnd/>
            <a:tailEnd/>
          </a:ln>
        </p:spPr>
      </p:pic>
    </p:spTree>
  </p:cSld>
  <p:clrMapOvr>
    <a:masterClrMapping/>
  </p:clrMapOvr>
  <p:transition>
    <p:fade thruBlk="1"/>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en-US" altLang="zh-CN" dirty="0" smtClean="0"/>
              <a:t>9.7  </a:t>
            </a:r>
            <a:r>
              <a:rPr lang="zh-CN" altLang="en-US" dirty="0"/>
              <a:t>案例：已知今天，明天为何？</a:t>
            </a:r>
          </a:p>
        </p:txBody>
      </p:sp>
      <p:sp>
        <p:nvSpPr>
          <p:cNvPr id="115715" name="Rectangle 3"/>
          <p:cNvSpPr>
            <a:spLocks noGrp="1" noChangeArrowheads="1"/>
          </p:cNvSpPr>
          <p:nvPr>
            <p:ph sz="quarter" idx="1"/>
          </p:nvPr>
        </p:nvSpPr>
        <p:spPr/>
        <p:txBody>
          <a:bodyPr/>
          <a:lstStyle/>
          <a:p>
            <a:pPr>
              <a:lnSpc>
                <a:spcPct val="80000"/>
              </a:lnSpc>
              <a:buFontTx/>
              <a:buNone/>
            </a:pPr>
            <a:r>
              <a:rPr lang="en-US" altLang="zh-CN" sz="1800" dirty="0">
                <a:latin typeface="+mn-lt"/>
                <a:ea typeface="宋体" pitchFamily="2" charset="-122"/>
              </a:rPr>
              <a:t>#include&lt;</a:t>
            </a:r>
            <a:r>
              <a:rPr lang="en-US" altLang="zh-CN" sz="1800" dirty="0" err="1">
                <a:latin typeface="+mn-lt"/>
                <a:ea typeface="宋体" pitchFamily="2" charset="-122"/>
              </a:rPr>
              <a:t>stdio.h</a:t>
            </a:r>
            <a:r>
              <a:rPr lang="en-US" altLang="zh-CN" sz="1800" dirty="0">
                <a:latin typeface="+mn-lt"/>
                <a:ea typeface="宋体" pitchFamily="2" charset="-122"/>
              </a:rPr>
              <a:t>&gt;</a:t>
            </a:r>
          </a:p>
          <a:p>
            <a:pPr>
              <a:lnSpc>
                <a:spcPct val="80000"/>
              </a:lnSpc>
              <a:buFontTx/>
              <a:buNone/>
            </a:pPr>
            <a:r>
              <a:rPr lang="en-US" altLang="zh-CN" sz="1800" dirty="0" err="1">
                <a:latin typeface="+mn-lt"/>
                <a:ea typeface="宋体" pitchFamily="2" charset="-122"/>
              </a:rPr>
              <a:t>struct</a:t>
            </a:r>
            <a:r>
              <a:rPr lang="en-US" altLang="zh-CN" sz="1800" dirty="0">
                <a:latin typeface="+mn-lt"/>
                <a:ea typeface="宋体" pitchFamily="2" charset="-122"/>
              </a:rPr>
              <a:t> date</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a:t>
            </a:r>
            <a:r>
              <a:rPr lang="en-US" altLang="zh-CN" sz="1800" dirty="0" err="1">
                <a:latin typeface="+mn-lt"/>
                <a:ea typeface="宋体" pitchFamily="2" charset="-122"/>
              </a:rPr>
              <a:t>year,month,day</a:t>
            </a:r>
            <a:r>
              <a:rPr lang="en-US" altLang="zh-CN" sz="1800" dirty="0">
                <a:latin typeface="+mn-lt"/>
                <a:ea typeface="宋体" pitchFamily="2" charset="-122"/>
              </a:rPr>
              <a:t>;	};</a:t>
            </a:r>
          </a:p>
          <a:p>
            <a:pPr>
              <a:lnSpc>
                <a:spcPct val="80000"/>
              </a:lnSpc>
              <a:buFontTx/>
              <a:buNone/>
            </a:pPr>
            <a:r>
              <a:rPr lang="en-US" altLang="zh-CN" sz="1800" dirty="0" err="1">
                <a:latin typeface="+mn-lt"/>
                <a:ea typeface="宋体" pitchFamily="2" charset="-122"/>
              </a:rPr>
              <a:t>int</a:t>
            </a:r>
            <a:r>
              <a:rPr lang="en-US" altLang="zh-CN" sz="1800" dirty="0">
                <a:latin typeface="+mn-lt"/>
                <a:ea typeface="宋体" pitchFamily="2" charset="-122"/>
              </a:rPr>
              <a:t> judge(</a:t>
            </a:r>
            <a:r>
              <a:rPr lang="en-US" altLang="zh-CN" sz="1800" dirty="0" err="1">
                <a:latin typeface="+mn-lt"/>
                <a:ea typeface="宋体" pitchFamily="2" charset="-122"/>
              </a:rPr>
              <a:t>struct</a:t>
            </a:r>
            <a:r>
              <a:rPr lang="en-US" altLang="zh-CN" sz="1800" dirty="0">
                <a:latin typeface="+mn-lt"/>
                <a:ea typeface="宋体" pitchFamily="2" charset="-122"/>
              </a:rPr>
              <a:t> date *pd)</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a:t>
            </a:r>
            <a:r>
              <a:rPr lang="en-US" altLang="zh-CN" sz="1800" dirty="0" err="1">
                <a:latin typeface="+mn-lt"/>
                <a:ea typeface="宋体" pitchFamily="2" charset="-122"/>
              </a:rPr>
              <a:t>l_year</a:t>
            </a:r>
            <a:r>
              <a:rPr lang="en-US" altLang="zh-CN" sz="1800" dirty="0">
                <a:latin typeface="+mn-lt"/>
                <a:ea typeface="宋体" pitchFamily="2" charset="-122"/>
              </a:rPr>
              <a:t>=0;</a:t>
            </a:r>
          </a:p>
          <a:p>
            <a:pPr>
              <a:lnSpc>
                <a:spcPct val="80000"/>
              </a:lnSpc>
              <a:buFontTx/>
              <a:buNone/>
            </a:pPr>
            <a:r>
              <a:rPr lang="en-US" altLang="zh-CN" sz="1800" dirty="0">
                <a:latin typeface="+mn-lt"/>
                <a:ea typeface="宋体" pitchFamily="2" charset="-122"/>
              </a:rPr>
              <a:t>	if ((pd-&gt;year%4==0&amp;&amp;pd-&gt;year%100!=0)||pd-&gt;year%400==0)</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l_year</a:t>
            </a:r>
            <a:r>
              <a:rPr lang="en-US" altLang="zh-CN" sz="1800" dirty="0">
                <a:latin typeface="+mn-lt"/>
                <a:ea typeface="宋体" pitchFamily="2" charset="-122"/>
              </a:rPr>
              <a:t>=1;</a:t>
            </a:r>
          </a:p>
          <a:p>
            <a:pPr>
              <a:lnSpc>
                <a:spcPct val="80000"/>
              </a:lnSpc>
              <a:buFontTx/>
              <a:buNone/>
            </a:pPr>
            <a:r>
              <a:rPr lang="en-US" altLang="zh-CN" sz="1800" dirty="0">
                <a:latin typeface="+mn-lt"/>
                <a:ea typeface="宋体" pitchFamily="2" charset="-122"/>
              </a:rPr>
              <a:t>	return </a:t>
            </a:r>
            <a:r>
              <a:rPr lang="en-US" altLang="zh-CN" sz="1800" dirty="0" err="1">
                <a:latin typeface="+mn-lt"/>
                <a:ea typeface="宋体" pitchFamily="2" charset="-122"/>
              </a:rPr>
              <a:t>l_year</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a:t>
            </a:r>
          </a:p>
          <a:p>
            <a:pPr>
              <a:lnSpc>
                <a:spcPct val="80000"/>
              </a:lnSpc>
              <a:buFontTx/>
              <a:buNone/>
            </a:pPr>
            <a:r>
              <a:rPr lang="en-US" altLang="zh-CN" sz="1800" dirty="0" err="1">
                <a:latin typeface="+mn-lt"/>
                <a:ea typeface="宋体" pitchFamily="2" charset="-122"/>
              </a:rPr>
              <a:t>int</a:t>
            </a:r>
            <a:r>
              <a:rPr lang="en-US" altLang="zh-CN" sz="1800" dirty="0">
                <a:latin typeface="+mn-lt"/>
                <a:ea typeface="宋体" pitchFamily="2" charset="-122"/>
              </a:rPr>
              <a:t> </a:t>
            </a:r>
            <a:r>
              <a:rPr lang="en-US" altLang="zh-CN" sz="1800" dirty="0" err="1">
                <a:latin typeface="+mn-lt"/>
                <a:ea typeface="宋体" pitchFamily="2" charset="-122"/>
              </a:rPr>
              <a:t>day_no</a:t>
            </a:r>
            <a:r>
              <a:rPr lang="en-US" altLang="zh-CN" sz="1800" dirty="0">
                <a:latin typeface="+mn-lt"/>
                <a:ea typeface="宋体" pitchFamily="2" charset="-122"/>
              </a:rPr>
              <a:t>(</a:t>
            </a:r>
            <a:r>
              <a:rPr lang="en-US" altLang="zh-CN" sz="1800" dirty="0" err="1">
                <a:latin typeface="+mn-lt"/>
                <a:ea typeface="宋体" pitchFamily="2" charset="-122"/>
              </a:rPr>
              <a:t>struct</a:t>
            </a:r>
            <a:r>
              <a:rPr lang="en-US" altLang="zh-CN" sz="1800" dirty="0">
                <a:latin typeface="+mn-lt"/>
                <a:ea typeface="宋体" pitchFamily="2" charset="-122"/>
              </a:rPr>
              <a:t> date *pd)</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day;	</a:t>
            </a:r>
            <a:r>
              <a:rPr lang="en-US" altLang="zh-CN" sz="1800" dirty="0" err="1">
                <a:latin typeface="+mn-lt"/>
                <a:ea typeface="宋体" pitchFamily="2" charset="-122"/>
              </a:rPr>
              <a:t>int</a:t>
            </a:r>
            <a:r>
              <a:rPr lang="en-US" altLang="zh-CN" sz="1800" dirty="0">
                <a:latin typeface="+mn-lt"/>
                <a:ea typeface="宋体" pitchFamily="2" charset="-122"/>
              </a:rPr>
              <a:t> month[13]={0,31,28,31,30,31,30,31,31,30,31,30,31};</a:t>
            </a:r>
          </a:p>
          <a:p>
            <a:pPr>
              <a:lnSpc>
                <a:spcPct val="80000"/>
              </a:lnSpc>
              <a:buFontTx/>
              <a:buNone/>
            </a:pPr>
            <a:r>
              <a:rPr lang="en-US" altLang="zh-CN" sz="1800" dirty="0">
                <a:latin typeface="+mn-lt"/>
                <a:ea typeface="宋体" pitchFamily="2" charset="-122"/>
              </a:rPr>
              <a:t>	if (judge(pd)&amp;&amp;(pd-&gt;month==2))	day=29;</a:t>
            </a:r>
          </a:p>
          <a:p>
            <a:pPr>
              <a:lnSpc>
                <a:spcPct val="80000"/>
              </a:lnSpc>
              <a:buFontTx/>
              <a:buNone/>
            </a:pPr>
            <a:r>
              <a:rPr lang="en-US" altLang="zh-CN" sz="1800" dirty="0">
                <a:latin typeface="+mn-lt"/>
                <a:ea typeface="宋体" pitchFamily="2" charset="-122"/>
              </a:rPr>
              <a:t>	else					day=month[pd-&gt;month];</a:t>
            </a:r>
          </a:p>
          <a:p>
            <a:pPr>
              <a:lnSpc>
                <a:spcPct val="80000"/>
              </a:lnSpc>
              <a:buFontTx/>
              <a:buNone/>
            </a:pPr>
            <a:r>
              <a:rPr lang="en-US" altLang="zh-CN" sz="1800" dirty="0">
                <a:latin typeface="+mn-lt"/>
                <a:ea typeface="宋体" pitchFamily="2" charset="-122"/>
              </a:rPr>
              <a:t>	return day;</a:t>
            </a:r>
          </a:p>
          <a:p>
            <a:pPr>
              <a:lnSpc>
                <a:spcPct val="80000"/>
              </a:lnSpc>
              <a:buFontTx/>
              <a:buNone/>
            </a:pPr>
            <a:r>
              <a:rPr lang="en-US" altLang="zh-CN" sz="1800" dirty="0">
                <a:latin typeface="+mn-lt"/>
                <a:ea typeface="宋体" pitchFamily="2" charset="-122"/>
              </a:rPr>
              <a:t>}</a:t>
            </a:r>
          </a:p>
        </p:txBody>
      </p:sp>
    </p:spTree>
  </p:cSld>
  <p:clrMapOvr>
    <a:masterClrMapping/>
  </p:clrMapOvr>
  <p:transition>
    <p:fade thruBlk="1"/>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US" altLang="zh-CN" dirty="0" smtClean="0"/>
              <a:t>9.7  </a:t>
            </a:r>
            <a:r>
              <a:rPr lang="zh-CN" altLang="en-US" dirty="0"/>
              <a:t>案例：已知今天，明天为何？</a:t>
            </a:r>
          </a:p>
        </p:txBody>
      </p:sp>
      <p:sp>
        <p:nvSpPr>
          <p:cNvPr id="116739" name="Rectangle 3"/>
          <p:cNvSpPr>
            <a:spLocks noGrp="1" noChangeArrowheads="1"/>
          </p:cNvSpPr>
          <p:nvPr>
            <p:ph sz="quarter" idx="1"/>
          </p:nvPr>
        </p:nvSpPr>
        <p:spPr>
          <a:xfrm>
            <a:off x="304800" y="1295400"/>
            <a:ext cx="8534400" cy="4313238"/>
          </a:xfrm>
        </p:spPr>
        <p:txBody>
          <a:bodyPr/>
          <a:lstStyle/>
          <a:p>
            <a:pPr>
              <a:lnSpc>
                <a:spcPct val="80000"/>
              </a:lnSpc>
              <a:buFontTx/>
              <a:buNone/>
            </a:pPr>
            <a:r>
              <a:rPr lang="en-US" altLang="zh-CN" sz="1800" dirty="0">
                <a:latin typeface="+mn-lt"/>
                <a:ea typeface="宋体" pitchFamily="2" charset="-122"/>
              </a:rPr>
              <a:t>main</a:t>
            </a:r>
            <a:r>
              <a:rPr lang="en-US" altLang="zh-CN" sz="1800" dirty="0" smtClean="0">
                <a:latin typeface="+mn-lt"/>
                <a:ea typeface="宋体" pitchFamily="2" charset="-122"/>
              </a:rPr>
              <a:t>( )</a:t>
            </a:r>
            <a:endParaRPr lang="en-US" altLang="zh-CN" sz="1800" dirty="0">
              <a:latin typeface="+mn-lt"/>
              <a:ea typeface="宋体" pitchFamily="2" charset="-122"/>
            </a:endParaRP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struct</a:t>
            </a:r>
            <a:r>
              <a:rPr lang="en-US" altLang="zh-CN" sz="1800" dirty="0">
                <a:latin typeface="+mn-lt"/>
                <a:ea typeface="宋体" pitchFamily="2" charset="-122"/>
              </a:rPr>
              <a:t> date </a:t>
            </a:r>
            <a:r>
              <a:rPr lang="en-US" altLang="zh-CN" sz="1800" dirty="0" err="1">
                <a:latin typeface="+mn-lt"/>
                <a:ea typeface="宋体" pitchFamily="2" charset="-122"/>
              </a:rPr>
              <a:t>today,tomorrow</a:t>
            </a:r>
            <a:r>
              <a:rPr lang="en-US" altLang="zh-CN" sz="1800" dirty="0">
                <a:latin typeface="+mn-lt"/>
                <a:ea typeface="宋体" pitchFamily="2" charset="-122"/>
              </a:rPr>
              <a:t>;	</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int</a:t>
            </a:r>
            <a:r>
              <a:rPr lang="en-US" altLang="zh-CN" sz="1800" dirty="0">
                <a:latin typeface="+mn-lt"/>
                <a:ea typeface="宋体" pitchFamily="2" charset="-122"/>
              </a:rPr>
              <a:t> judge(</a:t>
            </a:r>
            <a:r>
              <a:rPr lang="en-US" altLang="zh-CN" sz="1800" dirty="0" err="1">
                <a:latin typeface="+mn-lt"/>
                <a:ea typeface="宋体" pitchFamily="2" charset="-122"/>
              </a:rPr>
              <a:t>struct</a:t>
            </a:r>
            <a:r>
              <a:rPr lang="en-US" altLang="zh-CN" sz="1800" dirty="0">
                <a:latin typeface="+mn-lt"/>
                <a:ea typeface="宋体" pitchFamily="2" charset="-122"/>
              </a:rPr>
              <a:t> date*),</a:t>
            </a:r>
            <a:r>
              <a:rPr lang="en-US" altLang="zh-CN" sz="1800" dirty="0" err="1">
                <a:latin typeface="+mn-lt"/>
                <a:ea typeface="宋体" pitchFamily="2" charset="-122"/>
              </a:rPr>
              <a:t>day_no</a:t>
            </a:r>
            <a:r>
              <a:rPr lang="en-US" altLang="zh-CN" sz="1800" dirty="0">
                <a:latin typeface="+mn-lt"/>
                <a:ea typeface="宋体" pitchFamily="2" charset="-122"/>
              </a:rPr>
              <a:t>(</a:t>
            </a:r>
            <a:r>
              <a:rPr lang="en-US" altLang="zh-CN" sz="1800" dirty="0" err="1">
                <a:latin typeface="+mn-lt"/>
                <a:ea typeface="宋体" pitchFamily="2" charset="-122"/>
              </a:rPr>
              <a:t>struct</a:t>
            </a:r>
            <a:r>
              <a:rPr lang="en-US" altLang="zh-CN" sz="1800" dirty="0">
                <a:latin typeface="+mn-lt"/>
                <a:ea typeface="宋体" pitchFamily="2" charset="-122"/>
              </a:rPr>
              <a:t> date *);</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("Enter today(</a:t>
            </a:r>
            <a:r>
              <a:rPr lang="en-US" altLang="zh-CN" sz="1800" dirty="0" err="1">
                <a:latin typeface="+mn-lt"/>
                <a:ea typeface="宋体" pitchFamily="2" charset="-122"/>
              </a:rPr>
              <a:t>yyyy,mm,dd</a:t>
            </a:r>
            <a:r>
              <a:rPr lang="en-US" altLang="zh-CN" sz="1800" dirty="0">
                <a:latin typeface="+mn-lt"/>
                <a:ea typeface="宋体" pitchFamily="2" charset="-122"/>
              </a:rPr>
              <a:t>): ");	</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scanf</a:t>
            </a:r>
            <a:r>
              <a:rPr lang="en-US" altLang="zh-CN" sz="1800" dirty="0">
                <a:latin typeface="+mn-lt"/>
                <a:ea typeface="宋体" pitchFamily="2" charset="-122"/>
              </a:rPr>
              <a:t>("%d-%d-%</a:t>
            </a:r>
            <a:r>
              <a:rPr lang="en-US" altLang="zh-CN" sz="1800" dirty="0" err="1">
                <a:latin typeface="+mn-lt"/>
                <a:ea typeface="宋体" pitchFamily="2" charset="-122"/>
              </a:rPr>
              <a:t>d",&amp;today.year,&amp;today.month,&amp;today.day</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if (</a:t>
            </a:r>
            <a:r>
              <a:rPr lang="en-US" altLang="zh-CN" sz="1800" dirty="0" err="1">
                <a:latin typeface="+mn-lt"/>
                <a:ea typeface="宋体" pitchFamily="2" charset="-122"/>
              </a:rPr>
              <a:t>today.day</a:t>
            </a:r>
            <a:r>
              <a:rPr lang="en-US" altLang="zh-CN" sz="1800" dirty="0">
                <a:latin typeface="+mn-lt"/>
                <a:ea typeface="宋体" pitchFamily="2" charset="-122"/>
              </a:rPr>
              <a:t>!=</a:t>
            </a:r>
            <a:r>
              <a:rPr lang="en-US" altLang="zh-CN" sz="1800" dirty="0" err="1">
                <a:latin typeface="+mn-lt"/>
                <a:ea typeface="宋体" pitchFamily="2" charset="-122"/>
              </a:rPr>
              <a:t>day_no</a:t>
            </a:r>
            <a:r>
              <a:rPr lang="en-US" altLang="zh-CN" sz="1800" dirty="0">
                <a:latin typeface="+mn-lt"/>
                <a:ea typeface="宋体" pitchFamily="2" charset="-122"/>
              </a:rPr>
              <a:t>(&amp;today))</a:t>
            </a:r>
          </a:p>
          <a:p>
            <a:pPr>
              <a:lnSpc>
                <a:spcPct val="80000"/>
              </a:lnSpc>
              <a:buFontTx/>
              <a:buNone/>
            </a:pPr>
            <a:r>
              <a:rPr lang="en-US" altLang="zh-CN" sz="1800" dirty="0">
                <a:latin typeface="+mn-lt"/>
                <a:ea typeface="宋体" pitchFamily="2" charset="-122"/>
              </a:rPr>
              <a:t>	{	</a:t>
            </a:r>
            <a:r>
              <a:rPr lang="en-US" altLang="zh-CN" sz="1800" dirty="0" err="1">
                <a:latin typeface="+mn-lt"/>
                <a:ea typeface="宋体" pitchFamily="2" charset="-122"/>
              </a:rPr>
              <a:t>tomorrow.day</a:t>
            </a:r>
            <a:r>
              <a:rPr lang="en-US" altLang="zh-CN" sz="1800" dirty="0">
                <a:latin typeface="+mn-lt"/>
                <a:ea typeface="宋体" pitchFamily="2" charset="-122"/>
              </a:rPr>
              <a:t>=today.day+1;</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tomorrow.month</a:t>
            </a:r>
            <a:r>
              <a:rPr lang="en-US" altLang="zh-CN" sz="1800" dirty="0">
                <a:latin typeface="+mn-lt"/>
                <a:ea typeface="宋体" pitchFamily="2" charset="-122"/>
              </a:rPr>
              <a:t>=</a:t>
            </a:r>
            <a:r>
              <a:rPr lang="en-US" altLang="zh-CN" sz="1800" dirty="0" err="1">
                <a:latin typeface="+mn-lt"/>
                <a:ea typeface="宋体" pitchFamily="2" charset="-122"/>
              </a:rPr>
              <a:t>today.month;tomorrow.year</a:t>
            </a:r>
            <a:r>
              <a:rPr lang="en-US" altLang="zh-CN" sz="1800" dirty="0">
                <a:latin typeface="+mn-lt"/>
                <a:ea typeface="宋体" pitchFamily="2" charset="-122"/>
              </a:rPr>
              <a:t>=</a:t>
            </a:r>
            <a:r>
              <a:rPr lang="en-US" altLang="zh-CN" sz="1800" dirty="0" err="1">
                <a:latin typeface="+mn-lt"/>
                <a:ea typeface="宋体" pitchFamily="2" charset="-122"/>
              </a:rPr>
              <a:t>today.year</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p>
          <a:p>
            <a:pPr>
              <a:lnSpc>
                <a:spcPct val="80000"/>
              </a:lnSpc>
              <a:buFontTx/>
              <a:buNone/>
            </a:pPr>
            <a:r>
              <a:rPr lang="en-US" altLang="zh-CN" sz="1800" dirty="0">
                <a:latin typeface="+mn-lt"/>
                <a:ea typeface="宋体" pitchFamily="2" charset="-122"/>
              </a:rPr>
              <a:t>	else if (</a:t>
            </a:r>
            <a:r>
              <a:rPr lang="en-US" altLang="zh-CN" sz="1800" dirty="0" err="1">
                <a:latin typeface="+mn-lt"/>
                <a:ea typeface="宋体" pitchFamily="2" charset="-122"/>
              </a:rPr>
              <a:t>today.month</a:t>
            </a:r>
            <a:r>
              <a:rPr lang="en-US" altLang="zh-CN" sz="1800" dirty="0">
                <a:latin typeface="+mn-lt"/>
                <a:ea typeface="宋体" pitchFamily="2" charset="-122"/>
              </a:rPr>
              <a:t>==12)</a:t>
            </a:r>
          </a:p>
          <a:p>
            <a:pPr>
              <a:lnSpc>
                <a:spcPct val="80000"/>
              </a:lnSpc>
              <a:buFontTx/>
              <a:buNone/>
            </a:pPr>
            <a:r>
              <a:rPr lang="en-US" altLang="zh-CN" sz="1800" dirty="0">
                <a:latin typeface="+mn-lt"/>
                <a:ea typeface="宋体" pitchFamily="2" charset="-122"/>
              </a:rPr>
              <a:t>	{	</a:t>
            </a:r>
            <a:r>
              <a:rPr lang="en-US" altLang="zh-CN" sz="1800" dirty="0" err="1">
                <a:latin typeface="+mn-lt"/>
                <a:ea typeface="宋体" pitchFamily="2" charset="-122"/>
              </a:rPr>
              <a:t>tomorrow.day</a:t>
            </a:r>
            <a:r>
              <a:rPr lang="en-US" altLang="zh-CN" sz="1800" dirty="0">
                <a:latin typeface="+mn-lt"/>
                <a:ea typeface="宋体" pitchFamily="2" charset="-122"/>
              </a:rPr>
              <a:t>=1;tomorrow.month=1;tomorrow.year=today.year+1;</a:t>
            </a:r>
          </a:p>
          <a:p>
            <a:pPr>
              <a:lnSpc>
                <a:spcPct val="80000"/>
              </a:lnSpc>
              <a:buFontTx/>
              <a:buNone/>
            </a:pPr>
            <a:r>
              <a:rPr lang="en-US" altLang="zh-CN" sz="1800" dirty="0">
                <a:latin typeface="+mn-lt"/>
                <a:ea typeface="宋体" pitchFamily="2" charset="-122"/>
              </a:rPr>
              <a:t>	}</a:t>
            </a:r>
          </a:p>
          <a:p>
            <a:pPr>
              <a:lnSpc>
                <a:spcPct val="80000"/>
              </a:lnSpc>
              <a:buFontTx/>
              <a:buNone/>
            </a:pPr>
            <a:r>
              <a:rPr lang="en-US" altLang="zh-CN" sz="1800" dirty="0">
                <a:latin typeface="+mn-lt"/>
                <a:ea typeface="宋体" pitchFamily="2" charset="-122"/>
              </a:rPr>
              <a:t>	else</a:t>
            </a:r>
          </a:p>
          <a:p>
            <a:pPr>
              <a:lnSpc>
                <a:spcPct val="80000"/>
              </a:lnSpc>
              <a:buFontTx/>
              <a:buNone/>
            </a:pPr>
            <a:r>
              <a:rPr lang="en-US" altLang="zh-CN" sz="1800" dirty="0">
                <a:latin typeface="+mn-lt"/>
                <a:ea typeface="宋体" pitchFamily="2" charset="-122"/>
              </a:rPr>
              <a:t>	{	</a:t>
            </a:r>
            <a:r>
              <a:rPr lang="en-US" altLang="zh-CN" sz="1800" dirty="0" err="1">
                <a:latin typeface="+mn-lt"/>
                <a:ea typeface="宋体" pitchFamily="2" charset="-122"/>
              </a:rPr>
              <a:t>tomorrow.day</a:t>
            </a:r>
            <a:r>
              <a:rPr lang="en-US" altLang="zh-CN" sz="1800" dirty="0">
                <a:latin typeface="+mn-lt"/>
                <a:ea typeface="宋体" pitchFamily="2" charset="-122"/>
              </a:rPr>
              <a:t>=1;tomorrow.month=today.month+1;	</a:t>
            </a:r>
            <a:r>
              <a:rPr lang="en-US" altLang="zh-CN" sz="1800" dirty="0" err="1">
                <a:latin typeface="+mn-lt"/>
                <a:ea typeface="宋体" pitchFamily="2" charset="-122"/>
              </a:rPr>
              <a:t>tomorrow.year</a:t>
            </a:r>
            <a:r>
              <a:rPr lang="en-US" altLang="zh-CN" sz="1800" dirty="0">
                <a:latin typeface="+mn-lt"/>
                <a:ea typeface="宋体" pitchFamily="2" charset="-122"/>
              </a:rPr>
              <a:t>=</a:t>
            </a:r>
            <a:r>
              <a:rPr lang="en-US" altLang="zh-CN" sz="1800" dirty="0" err="1">
                <a:latin typeface="+mn-lt"/>
                <a:ea typeface="宋体" pitchFamily="2" charset="-122"/>
              </a:rPr>
              <a:t>today.year</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 </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printf</a:t>
            </a:r>
            <a:r>
              <a:rPr lang="en-US" altLang="zh-CN" sz="1800" dirty="0">
                <a:latin typeface="+mn-lt"/>
                <a:ea typeface="宋体" pitchFamily="2" charset="-122"/>
              </a:rPr>
              <a:t>("Tomorrow's date is %d-%d-%d\n",</a:t>
            </a:r>
          </a:p>
          <a:p>
            <a:pPr>
              <a:lnSpc>
                <a:spcPct val="80000"/>
              </a:lnSpc>
              <a:buFontTx/>
              <a:buNone/>
            </a:pPr>
            <a:r>
              <a:rPr lang="en-US" altLang="zh-CN" sz="1800" dirty="0">
                <a:latin typeface="+mn-lt"/>
                <a:ea typeface="宋体" pitchFamily="2" charset="-122"/>
              </a:rPr>
              <a:t>      </a:t>
            </a:r>
            <a:r>
              <a:rPr lang="en-US" altLang="zh-CN" sz="1800" dirty="0" err="1">
                <a:latin typeface="+mn-lt"/>
                <a:ea typeface="宋体" pitchFamily="2" charset="-122"/>
              </a:rPr>
              <a:t>tomorrow.year,tomorrow.month,tomorrow.day</a:t>
            </a:r>
            <a:r>
              <a:rPr lang="en-US" altLang="zh-CN" sz="1800" dirty="0">
                <a:latin typeface="+mn-lt"/>
                <a:ea typeface="宋体" pitchFamily="2" charset="-122"/>
              </a:rPr>
              <a:t>);</a:t>
            </a:r>
          </a:p>
          <a:p>
            <a:pPr>
              <a:lnSpc>
                <a:spcPct val="80000"/>
              </a:lnSpc>
              <a:buFontTx/>
              <a:buNone/>
            </a:pPr>
            <a:r>
              <a:rPr lang="en-US" altLang="zh-CN" sz="1800" dirty="0">
                <a:latin typeface="+mn-lt"/>
                <a:ea typeface="宋体" pitchFamily="2" charset="-122"/>
              </a:rPr>
              <a:t>} </a:t>
            </a:r>
          </a:p>
        </p:txBody>
      </p:sp>
      <p:pic>
        <p:nvPicPr>
          <p:cNvPr id="116741" name="Picture 5"/>
          <p:cNvPicPr>
            <a:picLocks noChangeAspect="1" noChangeArrowheads="1"/>
          </p:cNvPicPr>
          <p:nvPr/>
        </p:nvPicPr>
        <p:blipFill>
          <a:blip r:embed="rId2" cstate="print"/>
          <a:srcRect/>
          <a:stretch>
            <a:fillRect/>
          </a:stretch>
        </p:blipFill>
        <p:spPr bwMode="auto">
          <a:xfrm>
            <a:off x="5715000" y="5943600"/>
            <a:ext cx="3200400" cy="658813"/>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US" altLang="zh-CN" dirty="0" smtClean="0"/>
              <a:t>9.8  *</a:t>
            </a:r>
            <a:r>
              <a:rPr lang="zh-CN" altLang="zh-CN" dirty="0" smtClean="0"/>
              <a:t>统计汽车违规罚分</a:t>
            </a:r>
            <a:endParaRPr lang="zh-CN" altLang="en-US" dirty="0"/>
          </a:p>
        </p:txBody>
      </p:sp>
      <p:sp>
        <p:nvSpPr>
          <p:cNvPr id="116739" name="Rectangle 3"/>
          <p:cNvSpPr>
            <a:spLocks noGrp="1" noChangeArrowheads="1"/>
          </p:cNvSpPr>
          <p:nvPr>
            <p:ph sz="quarter" idx="1"/>
          </p:nvPr>
        </p:nvSpPr>
        <p:spPr>
          <a:xfrm>
            <a:off x="381000" y="1600200"/>
            <a:ext cx="8534400" cy="4313238"/>
          </a:xfrm>
        </p:spPr>
        <p:txBody>
          <a:bodyPr/>
          <a:lstStyle/>
          <a:p>
            <a:r>
              <a:rPr lang="zh-CN" altLang="zh-CN" dirty="0" smtClean="0"/>
              <a:t>第</a:t>
            </a:r>
            <a:r>
              <a:rPr lang="en-US" altLang="zh-CN" dirty="0" smtClean="0"/>
              <a:t>6</a:t>
            </a:r>
            <a:r>
              <a:rPr lang="zh-CN" altLang="zh-CN" dirty="0" smtClean="0"/>
              <a:t>章【例</a:t>
            </a:r>
            <a:r>
              <a:rPr lang="en-US" altLang="zh-CN" dirty="0" smtClean="0"/>
              <a:t>6-13</a:t>
            </a:r>
            <a:r>
              <a:rPr lang="zh-CN" altLang="zh-CN" dirty="0" smtClean="0"/>
              <a:t>】设有</a:t>
            </a:r>
            <a:r>
              <a:rPr lang="en-US" altLang="zh-CN" dirty="0" smtClean="0"/>
              <a:t>3</a:t>
            </a:r>
            <a:r>
              <a:rPr lang="zh-CN" altLang="zh-CN" dirty="0" smtClean="0"/>
              <a:t>辆汽车牌号为</a:t>
            </a:r>
            <a:r>
              <a:rPr lang="en-US" altLang="zh-CN" dirty="0" smtClean="0"/>
              <a:t>219</a:t>
            </a:r>
            <a:r>
              <a:rPr lang="zh-CN" altLang="zh-CN" dirty="0" smtClean="0"/>
              <a:t>、</a:t>
            </a:r>
            <a:r>
              <a:rPr lang="en-US" altLang="zh-CN" dirty="0" smtClean="0"/>
              <a:t>362</a:t>
            </a:r>
            <a:r>
              <a:rPr lang="zh-CN" altLang="zh-CN" dirty="0" smtClean="0"/>
              <a:t>、</a:t>
            </a:r>
            <a:r>
              <a:rPr lang="en-US" altLang="zh-CN" dirty="0" smtClean="0"/>
              <a:t>639</a:t>
            </a:r>
            <a:r>
              <a:rPr lang="zh-CN" altLang="zh-CN" dirty="0" smtClean="0"/>
              <a:t>。车管所查到的违规罚分情况如下数组：</a:t>
            </a:r>
          </a:p>
          <a:p>
            <a:r>
              <a:rPr lang="en-US" altLang="zh-CN" dirty="0" err="1" smtClean="0"/>
              <a:t>int</a:t>
            </a:r>
            <a:r>
              <a:rPr lang="en-US" altLang="zh-CN" dirty="0" smtClean="0"/>
              <a:t> car[10]={219,362,639, 219, 639, 219, 219,362,639,362};</a:t>
            </a:r>
            <a:endParaRPr lang="zh-CN" altLang="zh-CN" dirty="0" smtClean="0"/>
          </a:p>
          <a:p>
            <a:r>
              <a:rPr lang="en-US" altLang="zh-CN" dirty="0" err="1" smtClean="0"/>
              <a:t>int</a:t>
            </a:r>
            <a:r>
              <a:rPr lang="en-US" altLang="zh-CN" dirty="0" smtClean="0"/>
              <a:t> score[10]={3,2,6,3,2,3,6,1,3,2};</a:t>
            </a:r>
            <a:endParaRPr lang="zh-CN" altLang="zh-CN" dirty="0" smtClean="0"/>
          </a:p>
          <a:p>
            <a:r>
              <a:rPr lang="zh-CN" altLang="zh-CN" dirty="0" smtClean="0"/>
              <a:t>编程统计输出罚分满</a:t>
            </a:r>
            <a:r>
              <a:rPr lang="en-US" altLang="zh-CN" dirty="0" smtClean="0"/>
              <a:t>12</a:t>
            </a:r>
            <a:r>
              <a:rPr lang="zh-CN" altLang="zh-CN" dirty="0" smtClean="0"/>
              <a:t>分的车牌号。</a:t>
            </a:r>
          </a:p>
        </p:txBody>
      </p:sp>
      <p:pic>
        <p:nvPicPr>
          <p:cNvPr id="116741" name="Picture 5"/>
          <p:cNvPicPr>
            <a:picLocks noChangeAspect="1" noChangeArrowheads="1"/>
          </p:cNvPicPr>
          <p:nvPr/>
        </p:nvPicPr>
        <p:blipFill>
          <a:blip r:embed="rId2" cstate="print"/>
          <a:srcRect/>
          <a:stretch>
            <a:fillRect/>
          </a:stretch>
        </p:blipFill>
        <p:spPr bwMode="auto">
          <a:xfrm>
            <a:off x="5715000" y="5943600"/>
            <a:ext cx="3200400" cy="658813"/>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US" altLang="zh-CN" dirty="0" smtClean="0"/>
              <a:t>9.8  *</a:t>
            </a:r>
            <a:r>
              <a:rPr lang="zh-CN" altLang="zh-CN" dirty="0" smtClean="0"/>
              <a:t>统计汽车违规罚分</a:t>
            </a:r>
            <a:endParaRPr lang="zh-CN" altLang="en-US" dirty="0"/>
          </a:p>
        </p:txBody>
      </p:sp>
      <p:sp>
        <p:nvSpPr>
          <p:cNvPr id="116739" name="Rectangle 3"/>
          <p:cNvSpPr>
            <a:spLocks noGrp="1" noChangeArrowheads="1"/>
          </p:cNvSpPr>
          <p:nvPr>
            <p:ph sz="quarter" idx="1"/>
          </p:nvPr>
        </p:nvSpPr>
        <p:spPr>
          <a:xfrm>
            <a:off x="381000" y="1600200"/>
            <a:ext cx="8534400" cy="4313238"/>
          </a:xfrm>
        </p:spPr>
        <p:txBody>
          <a:bodyPr/>
          <a:lstStyle/>
          <a:p>
            <a:pPr>
              <a:buNone/>
            </a:pPr>
            <a:r>
              <a:rPr lang="en-US" altLang="zh-CN" sz="2200" dirty="0" smtClean="0">
                <a:latin typeface="+mn-lt"/>
              </a:rPr>
              <a:t>#include&lt;</a:t>
            </a:r>
            <a:r>
              <a:rPr lang="en-US" altLang="zh-CN" sz="2200" dirty="0" err="1" smtClean="0">
                <a:latin typeface="+mn-lt"/>
              </a:rPr>
              <a:t>stdio.h</a:t>
            </a:r>
            <a:r>
              <a:rPr lang="en-US" altLang="zh-CN" sz="2200" dirty="0" smtClean="0">
                <a:latin typeface="+mn-lt"/>
              </a:rPr>
              <a:t>&gt;</a:t>
            </a:r>
            <a:endParaRPr lang="zh-CN" altLang="zh-CN" sz="2200" dirty="0" smtClean="0">
              <a:latin typeface="+mn-lt"/>
            </a:endParaRPr>
          </a:p>
          <a:p>
            <a:pPr>
              <a:buNone/>
            </a:pPr>
            <a:r>
              <a:rPr lang="en-US" altLang="zh-CN" sz="2200" dirty="0" smtClean="0">
                <a:latin typeface="+mn-lt"/>
              </a:rPr>
              <a:t>#include&lt;</a:t>
            </a:r>
            <a:r>
              <a:rPr lang="en-US" altLang="zh-CN" sz="2200" dirty="0" err="1" smtClean="0">
                <a:latin typeface="+mn-lt"/>
              </a:rPr>
              <a:t>malloc.h</a:t>
            </a:r>
            <a:r>
              <a:rPr lang="en-US" altLang="zh-CN" sz="2200" dirty="0" smtClean="0">
                <a:latin typeface="+mn-lt"/>
              </a:rPr>
              <a:t>&gt;</a:t>
            </a:r>
            <a:endParaRPr lang="zh-CN" altLang="zh-CN" sz="2200" dirty="0" smtClean="0">
              <a:latin typeface="+mn-lt"/>
            </a:endParaRPr>
          </a:p>
          <a:p>
            <a:pPr>
              <a:buNone/>
            </a:pPr>
            <a:r>
              <a:rPr lang="en-US" altLang="zh-CN" sz="2200" dirty="0" smtClean="0">
                <a:latin typeface="+mn-lt"/>
              </a:rPr>
              <a:t> </a:t>
            </a:r>
            <a:endParaRPr lang="zh-CN" altLang="zh-CN" sz="2200" dirty="0" smtClean="0">
              <a:latin typeface="+mn-lt"/>
            </a:endParaRPr>
          </a:p>
          <a:p>
            <a:pPr>
              <a:buNone/>
            </a:pPr>
            <a:r>
              <a:rPr lang="en-US" altLang="zh-CN" sz="2200" dirty="0" err="1" smtClean="0">
                <a:latin typeface="+mn-lt"/>
              </a:rPr>
              <a:t>struct</a:t>
            </a:r>
            <a:r>
              <a:rPr lang="en-US" altLang="zh-CN" sz="2200" dirty="0" smtClean="0">
                <a:latin typeface="+mn-lt"/>
              </a:rPr>
              <a:t> car</a:t>
            </a:r>
            <a:endParaRPr lang="zh-CN" altLang="zh-CN" sz="2200" dirty="0" smtClean="0">
              <a:latin typeface="+mn-lt"/>
            </a:endParaRPr>
          </a:p>
          <a:p>
            <a:pPr>
              <a:buNone/>
            </a:pPr>
            <a:r>
              <a:rPr lang="en-US" altLang="zh-CN" sz="2200" dirty="0" smtClean="0">
                <a:latin typeface="+mn-lt"/>
              </a:rPr>
              <a:t>{</a:t>
            </a:r>
            <a:endParaRPr lang="zh-CN" altLang="zh-CN" sz="2200" dirty="0" smtClean="0">
              <a:latin typeface="+mn-lt"/>
            </a:endParaRPr>
          </a:p>
          <a:p>
            <a:pPr>
              <a:buNone/>
            </a:pPr>
            <a:r>
              <a:rPr lang="en-US" altLang="zh-CN" sz="2200" dirty="0" smtClean="0">
                <a:latin typeface="+mn-lt"/>
              </a:rPr>
              <a:t>	</a:t>
            </a:r>
            <a:r>
              <a:rPr lang="en-US" altLang="zh-CN" sz="2200" dirty="0" err="1" smtClean="0">
                <a:latin typeface="+mn-lt"/>
              </a:rPr>
              <a:t>int</a:t>
            </a:r>
            <a:r>
              <a:rPr lang="en-US" altLang="zh-CN" sz="2200" dirty="0" smtClean="0">
                <a:latin typeface="+mn-lt"/>
              </a:rPr>
              <a:t> no;		/*</a:t>
            </a:r>
            <a:r>
              <a:rPr lang="zh-CN" altLang="zh-CN" sz="2200" dirty="0" smtClean="0">
                <a:latin typeface="+mn-lt"/>
              </a:rPr>
              <a:t>车牌号</a:t>
            </a:r>
            <a:r>
              <a:rPr lang="en-US" altLang="zh-CN" sz="2200" dirty="0" smtClean="0">
                <a:latin typeface="+mn-lt"/>
              </a:rPr>
              <a:t>*/</a:t>
            </a:r>
            <a:endParaRPr lang="zh-CN" altLang="zh-CN" sz="2200" dirty="0" smtClean="0">
              <a:latin typeface="+mn-lt"/>
            </a:endParaRPr>
          </a:p>
          <a:p>
            <a:pPr>
              <a:buNone/>
            </a:pPr>
            <a:r>
              <a:rPr lang="en-US" altLang="zh-CN" sz="2200" dirty="0" smtClean="0">
                <a:latin typeface="+mn-lt"/>
              </a:rPr>
              <a:t>	</a:t>
            </a:r>
            <a:r>
              <a:rPr lang="en-US" altLang="zh-CN" sz="2200" dirty="0" err="1" smtClean="0">
                <a:latin typeface="+mn-lt"/>
              </a:rPr>
              <a:t>int</a:t>
            </a:r>
            <a:r>
              <a:rPr lang="en-US" altLang="zh-CN" sz="2200" dirty="0" smtClean="0">
                <a:latin typeface="+mn-lt"/>
              </a:rPr>
              <a:t> score;		/*</a:t>
            </a:r>
            <a:r>
              <a:rPr lang="zh-CN" altLang="zh-CN" sz="2200" dirty="0" smtClean="0">
                <a:latin typeface="+mn-lt"/>
              </a:rPr>
              <a:t>罚分</a:t>
            </a:r>
            <a:r>
              <a:rPr lang="en-US" altLang="zh-CN" sz="2200" dirty="0" smtClean="0">
                <a:latin typeface="+mn-lt"/>
              </a:rPr>
              <a:t>*/</a:t>
            </a:r>
            <a:endParaRPr lang="zh-CN" altLang="zh-CN" sz="2200" dirty="0" smtClean="0">
              <a:latin typeface="+mn-lt"/>
            </a:endParaRPr>
          </a:p>
          <a:p>
            <a:pPr>
              <a:buNone/>
            </a:pPr>
            <a:r>
              <a:rPr lang="en-US" altLang="zh-CN" sz="2200" dirty="0" smtClean="0">
                <a:latin typeface="+mn-lt"/>
              </a:rPr>
              <a:t>	</a:t>
            </a:r>
            <a:r>
              <a:rPr lang="en-US" altLang="zh-CN" sz="2200" dirty="0" err="1" smtClean="0">
                <a:latin typeface="+mn-lt"/>
              </a:rPr>
              <a:t>struct</a:t>
            </a:r>
            <a:r>
              <a:rPr lang="en-US" altLang="zh-CN" sz="2200" dirty="0" smtClean="0">
                <a:latin typeface="+mn-lt"/>
              </a:rPr>
              <a:t> car *next;</a:t>
            </a:r>
            <a:endParaRPr lang="zh-CN" altLang="zh-CN" sz="2200" dirty="0" smtClean="0">
              <a:latin typeface="+mn-lt"/>
            </a:endParaRPr>
          </a:p>
          <a:p>
            <a:pPr>
              <a:buNone/>
            </a:pPr>
            <a:r>
              <a:rPr lang="en-US" altLang="zh-CN" sz="2200" dirty="0" smtClean="0">
                <a:latin typeface="+mn-lt"/>
              </a:rPr>
              <a:t>};</a:t>
            </a:r>
            <a:endParaRPr lang="zh-CN" altLang="zh-CN" sz="2200" dirty="0">
              <a:latin typeface="+mn-lt"/>
            </a:endParaRPr>
          </a:p>
        </p:txBody>
      </p:sp>
      <p:pic>
        <p:nvPicPr>
          <p:cNvPr id="116741" name="Picture 5"/>
          <p:cNvPicPr>
            <a:picLocks noChangeAspect="1" noChangeArrowheads="1"/>
          </p:cNvPicPr>
          <p:nvPr/>
        </p:nvPicPr>
        <p:blipFill>
          <a:blip r:embed="rId2" cstate="print"/>
          <a:srcRect/>
          <a:stretch>
            <a:fillRect/>
          </a:stretch>
        </p:blipFill>
        <p:spPr bwMode="auto">
          <a:xfrm>
            <a:off x="5486400" y="5410200"/>
            <a:ext cx="3200400" cy="658813"/>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US" altLang="zh-CN" dirty="0" smtClean="0"/>
              <a:t>9.8  *</a:t>
            </a:r>
            <a:r>
              <a:rPr lang="zh-CN" altLang="zh-CN" dirty="0" smtClean="0"/>
              <a:t>统计汽车违规罚分</a:t>
            </a:r>
            <a:endParaRPr lang="zh-CN" altLang="en-US" dirty="0"/>
          </a:p>
        </p:txBody>
      </p:sp>
      <p:sp>
        <p:nvSpPr>
          <p:cNvPr id="116739" name="Rectangle 3"/>
          <p:cNvSpPr>
            <a:spLocks noGrp="1" noChangeArrowheads="1"/>
          </p:cNvSpPr>
          <p:nvPr>
            <p:ph sz="quarter" idx="1"/>
          </p:nvPr>
        </p:nvSpPr>
        <p:spPr>
          <a:xfrm>
            <a:off x="228600" y="1295400"/>
            <a:ext cx="8534400" cy="4648200"/>
          </a:xfrm>
        </p:spPr>
        <p:txBody>
          <a:bodyPr/>
          <a:lstStyle/>
          <a:p>
            <a:pPr>
              <a:buNone/>
            </a:pPr>
            <a:r>
              <a:rPr lang="en-US" altLang="zh-CN" sz="2000" dirty="0" smtClean="0">
                <a:latin typeface="+mn-lt"/>
              </a:rPr>
              <a:t>void main()</a:t>
            </a:r>
            <a:endParaRPr lang="zh-CN" altLang="zh-CN" sz="2000" dirty="0" smtClean="0">
              <a:latin typeface="+mn-lt"/>
            </a:endParaRPr>
          </a:p>
          <a:p>
            <a:pPr>
              <a:buNone/>
            </a:pPr>
            <a:r>
              <a:rPr lang="en-US" altLang="zh-CN" sz="2000" dirty="0" smtClean="0">
                <a:latin typeface="+mn-lt"/>
              </a:rPr>
              <a:t>{</a:t>
            </a:r>
            <a:endParaRPr lang="zh-CN" altLang="zh-CN" sz="2000" dirty="0" smtClean="0">
              <a:latin typeface="+mn-lt"/>
            </a:endParaRPr>
          </a:p>
          <a:p>
            <a:pPr>
              <a:buNone/>
            </a:pPr>
            <a:r>
              <a:rPr lang="en-US" altLang="zh-CN" sz="2000" dirty="0" smtClean="0">
                <a:latin typeface="+mn-lt"/>
              </a:rPr>
              <a:t>	</a:t>
            </a:r>
            <a:r>
              <a:rPr lang="en-US" altLang="zh-CN" sz="2000" dirty="0" err="1" smtClean="0">
                <a:latin typeface="+mn-lt"/>
              </a:rPr>
              <a:t>int</a:t>
            </a:r>
            <a:r>
              <a:rPr lang="en-US" altLang="zh-CN" sz="2000" dirty="0" smtClean="0">
                <a:latin typeface="+mn-lt"/>
              </a:rPr>
              <a:t> car[10]={219,362,639, 219, 639, 219, 219,362,639,362};</a:t>
            </a:r>
            <a:endParaRPr lang="zh-CN" altLang="zh-CN" sz="2000" dirty="0" smtClean="0">
              <a:latin typeface="+mn-lt"/>
            </a:endParaRPr>
          </a:p>
          <a:p>
            <a:pPr>
              <a:buNone/>
            </a:pPr>
            <a:r>
              <a:rPr lang="en-US" altLang="zh-CN" sz="2000" dirty="0" smtClean="0">
                <a:latin typeface="+mn-lt"/>
              </a:rPr>
              <a:t>	</a:t>
            </a:r>
            <a:r>
              <a:rPr lang="en-US" altLang="zh-CN" sz="2000" dirty="0" err="1" smtClean="0">
                <a:latin typeface="+mn-lt"/>
              </a:rPr>
              <a:t>int</a:t>
            </a:r>
            <a:r>
              <a:rPr lang="en-US" altLang="zh-CN" sz="2000" dirty="0" smtClean="0">
                <a:latin typeface="+mn-lt"/>
              </a:rPr>
              <a:t> score[10]={3,2,6,3,2,3,6,1,3,2};</a:t>
            </a:r>
            <a:endParaRPr lang="zh-CN" altLang="zh-CN" sz="2000" dirty="0" smtClean="0">
              <a:latin typeface="+mn-lt"/>
            </a:endParaRPr>
          </a:p>
          <a:p>
            <a:pPr>
              <a:buNone/>
            </a:pPr>
            <a:r>
              <a:rPr lang="en-US" altLang="zh-CN" sz="2000" dirty="0" smtClean="0">
                <a:latin typeface="+mn-lt"/>
              </a:rPr>
              <a:t>	</a:t>
            </a:r>
            <a:r>
              <a:rPr lang="en-US" altLang="zh-CN" sz="2000" dirty="0" err="1" smtClean="0">
                <a:latin typeface="+mn-lt"/>
              </a:rPr>
              <a:t>int</a:t>
            </a:r>
            <a:r>
              <a:rPr lang="en-US" altLang="zh-CN" sz="2000" dirty="0" smtClean="0">
                <a:latin typeface="+mn-lt"/>
              </a:rPr>
              <a:t> </a:t>
            </a:r>
            <a:r>
              <a:rPr lang="en-US" altLang="zh-CN" sz="2000" dirty="0" err="1" smtClean="0">
                <a:latin typeface="+mn-lt"/>
              </a:rPr>
              <a:t>i</a:t>
            </a:r>
            <a:r>
              <a:rPr lang="en-US" altLang="zh-CN" sz="2000" dirty="0" smtClean="0">
                <a:latin typeface="+mn-lt"/>
              </a:rPr>
              <a:t>;</a:t>
            </a:r>
            <a:endParaRPr lang="zh-CN" altLang="zh-CN" sz="2000" dirty="0" smtClean="0">
              <a:latin typeface="+mn-lt"/>
            </a:endParaRPr>
          </a:p>
          <a:p>
            <a:pPr>
              <a:buNone/>
            </a:pPr>
            <a:r>
              <a:rPr lang="en-US" altLang="zh-CN" sz="2000" dirty="0" smtClean="0">
                <a:latin typeface="+mn-lt"/>
              </a:rPr>
              <a:t>	</a:t>
            </a:r>
            <a:r>
              <a:rPr lang="en-US" altLang="zh-CN" sz="2000" dirty="0" err="1" smtClean="0">
                <a:latin typeface="+mn-lt"/>
              </a:rPr>
              <a:t>struct</a:t>
            </a:r>
            <a:r>
              <a:rPr lang="en-US" altLang="zh-CN" sz="2000" dirty="0" smtClean="0">
                <a:latin typeface="+mn-lt"/>
              </a:rPr>
              <a:t> car *p,*q,*head; </a:t>
            </a:r>
            <a:endParaRPr lang="zh-CN" altLang="zh-CN" sz="2000" dirty="0" smtClean="0">
              <a:latin typeface="+mn-lt"/>
            </a:endParaRPr>
          </a:p>
          <a:p>
            <a:pPr>
              <a:buNone/>
            </a:pPr>
            <a:r>
              <a:rPr lang="en-US" altLang="zh-CN" sz="2000" dirty="0" smtClean="0">
                <a:latin typeface="+mn-lt"/>
              </a:rPr>
              <a:t>	head = (</a:t>
            </a:r>
            <a:r>
              <a:rPr lang="en-US" altLang="zh-CN" sz="2000" dirty="0" err="1" smtClean="0">
                <a:latin typeface="+mn-lt"/>
              </a:rPr>
              <a:t>struct</a:t>
            </a:r>
            <a:r>
              <a:rPr lang="en-US" altLang="zh-CN" sz="2000" dirty="0" smtClean="0">
                <a:latin typeface="+mn-lt"/>
              </a:rPr>
              <a:t> car *) </a:t>
            </a:r>
            <a:r>
              <a:rPr lang="en-US" altLang="zh-CN" sz="2000" dirty="0" err="1" smtClean="0">
                <a:latin typeface="+mn-lt"/>
              </a:rPr>
              <a:t>malloc</a:t>
            </a:r>
            <a:r>
              <a:rPr lang="en-US" altLang="zh-CN" sz="2000" dirty="0" smtClean="0">
                <a:latin typeface="+mn-lt"/>
              </a:rPr>
              <a:t>(</a:t>
            </a:r>
            <a:r>
              <a:rPr lang="en-US" altLang="zh-CN" sz="2000" dirty="0" err="1" smtClean="0">
                <a:latin typeface="+mn-lt"/>
              </a:rPr>
              <a:t>sizeof</a:t>
            </a:r>
            <a:r>
              <a:rPr lang="en-US" altLang="zh-CN" sz="2000" dirty="0" smtClean="0">
                <a:latin typeface="+mn-lt"/>
              </a:rPr>
              <a:t>(</a:t>
            </a:r>
            <a:r>
              <a:rPr lang="en-US" altLang="zh-CN" sz="2000" dirty="0" err="1" smtClean="0">
                <a:latin typeface="+mn-lt"/>
              </a:rPr>
              <a:t>struct</a:t>
            </a:r>
            <a:r>
              <a:rPr lang="en-US" altLang="zh-CN" sz="2000" dirty="0" smtClean="0">
                <a:latin typeface="+mn-lt"/>
              </a:rPr>
              <a:t> car));	/*</a:t>
            </a:r>
            <a:r>
              <a:rPr lang="zh-CN" altLang="zh-CN" sz="2000" dirty="0" smtClean="0">
                <a:latin typeface="+mn-lt"/>
              </a:rPr>
              <a:t>头结点</a:t>
            </a:r>
            <a:r>
              <a:rPr lang="en-US" altLang="zh-CN" sz="2000" dirty="0" smtClean="0">
                <a:latin typeface="+mn-lt"/>
              </a:rPr>
              <a:t>*/</a:t>
            </a:r>
            <a:endParaRPr lang="zh-CN" altLang="zh-CN" sz="2000" dirty="0" smtClean="0">
              <a:latin typeface="+mn-lt"/>
            </a:endParaRPr>
          </a:p>
          <a:p>
            <a:pPr>
              <a:buNone/>
            </a:pPr>
            <a:r>
              <a:rPr lang="en-US" altLang="zh-CN" sz="2000" dirty="0" smtClean="0">
                <a:latin typeface="+mn-lt"/>
              </a:rPr>
              <a:t>	head-&gt;next = NULL; </a:t>
            </a:r>
            <a:endParaRPr lang="zh-CN" altLang="zh-CN" sz="2000" dirty="0" smtClean="0">
              <a:latin typeface="+mn-lt"/>
            </a:endParaRPr>
          </a:p>
          <a:p>
            <a:pPr>
              <a:buNone/>
            </a:pPr>
            <a:r>
              <a:rPr lang="en-US" altLang="zh-CN" sz="2000" dirty="0" smtClean="0">
                <a:latin typeface="+mn-lt"/>
              </a:rPr>
              <a:t>	p = (</a:t>
            </a:r>
            <a:r>
              <a:rPr lang="en-US" altLang="zh-CN" sz="2000" dirty="0" err="1" smtClean="0">
                <a:latin typeface="+mn-lt"/>
              </a:rPr>
              <a:t>struct</a:t>
            </a:r>
            <a:r>
              <a:rPr lang="en-US" altLang="zh-CN" sz="2000" dirty="0" smtClean="0">
                <a:latin typeface="+mn-lt"/>
              </a:rPr>
              <a:t> car *) </a:t>
            </a:r>
            <a:r>
              <a:rPr lang="en-US" altLang="zh-CN" sz="2000" dirty="0" err="1" smtClean="0">
                <a:latin typeface="+mn-lt"/>
              </a:rPr>
              <a:t>malloc</a:t>
            </a:r>
            <a:r>
              <a:rPr lang="en-US" altLang="zh-CN" sz="2000" dirty="0" smtClean="0">
                <a:latin typeface="+mn-lt"/>
              </a:rPr>
              <a:t>(</a:t>
            </a:r>
            <a:r>
              <a:rPr lang="en-US" altLang="zh-CN" sz="2000" dirty="0" err="1" smtClean="0">
                <a:latin typeface="+mn-lt"/>
              </a:rPr>
              <a:t>sizeof</a:t>
            </a:r>
            <a:r>
              <a:rPr lang="en-US" altLang="zh-CN" sz="2000" dirty="0" smtClean="0">
                <a:latin typeface="+mn-lt"/>
              </a:rPr>
              <a:t>(</a:t>
            </a:r>
            <a:r>
              <a:rPr lang="en-US" altLang="zh-CN" sz="2000" dirty="0" err="1" smtClean="0">
                <a:latin typeface="+mn-lt"/>
              </a:rPr>
              <a:t>struct</a:t>
            </a:r>
            <a:r>
              <a:rPr lang="en-US" altLang="zh-CN" sz="2000" dirty="0" smtClean="0">
                <a:latin typeface="+mn-lt"/>
              </a:rPr>
              <a:t> car));/*</a:t>
            </a:r>
            <a:r>
              <a:rPr lang="zh-CN" altLang="zh-CN" sz="2000" dirty="0" smtClean="0">
                <a:latin typeface="+mn-lt"/>
              </a:rPr>
              <a:t>第</a:t>
            </a:r>
            <a:r>
              <a:rPr lang="en-US" altLang="zh-CN" sz="2000" dirty="0" smtClean="0">
                <a:latin typeface="+mn-lt"/>
              </a:rPr>
              <a:t>1</a:t>
            </a:r>
            <a:r>
              <a:rPr lang="zh-CN" altLang="zh-CN" sz="2000" dirty="0" smtClean="0">
                <a:latin typeface="+mn-lt"/>
              </a:rPr>
              <a:t>辆车结点</a:t>
            </a:r>
            <a:r>
              <a:rPr lang="en-US" altLang="zh-CN" sz="2000" dirty="0" smtClean="0">
                <a:latin typeface="+mn-lt"/>
              </a:rPr>
              <a:t>*/</a:t>
            </a:r>
            <a:endParaRPr lang="zh-CN" altLang="zh-CN" sz="2000" dirty="0" smtClean="0">
              <a:latin typeface="+mn-lt"/>
            </a:endParaRPr>
          </a:p>
          <a:p>
            <a:pPr>
              <a:buNone/>
            </a:pPr>
            <a:r>
              <a:rPr lang="en-US" altLang="zh-CN" sz="2000" dirty="0" smtClean="0">
                <a:latin typeface="+mn-lt"/>
              </a:rPr>
              <a:t>	p-&gt;no=car[0];</a:t>
            </a:r>
            <a:endParaRPr lang="zh-CN" altLang="zh-CN" sz="2000" dirty="0" smtClean="0">
              <a:latin typeface="+mn-lt"/>
            </a:endParaRPr>
          </a:p>
          <a:p>
            <a:pPr>
              <a:buNone/>
            </a:pPr>
            <a:r>
              <a:rPr lang="en-US" altLang="zh-CN" sz="2000" dirty="0" smtClean="0">
                <a:latin typeface="+mn-lt"/>
              </a:rPr>
              <a:t>	p-&gt;score=score[0];</a:t>
            </a:r>
            <a:endParaRPr lang="zh-CN" altLang="zh-CN" sz="2000" dirty="0" smtClean="0">
              <a:latin typeface="+mn-lt"/>
            </a:endParaRPr>
          </a:p>
          <a:p>
            <a:pPr>
              <a:buNone/>
            </a:pPr>
            <a:r>
              <a:rPr lang="en-US" altLang="zh-CN" sz="2000" dirty="0" smtClean="0">
                <a:latin typeface="+mn-lt"/>
              </a:rPr>
              <a:t>	p-&gt;next=head;</a:t>
            </a:r>
            <a:endParaRPr lang="zh-CN" altLang="zh-CN" sz="2000" dirty="0">
              <a:latin typeface="+mn-lt"/>
            </a:endParaRPr>
          </a:p>
        </p:txBody>
      </p:sp>
    </p:spTree>
  </p:cSld>
  <p:clrMapOvr>
    <a:masterClrMapping/>
  </p:clrMapOvr>
  <p:transition>
    <p:fade thruBlk="1"/>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US" altLang="zh-CN" dirty="0" smtClean="0"/>
              <a:t>9.8  *</a:t>
            </a:r>
            <a:r>
              <a:rPr lang="zh-CN" altLang="zh-CN" dirty="0" smtClean="0"/>
              <a:t>统计汽车违规罚分</a:t>
            </a:r>
            <a:endParaRPr lang="zh-CN" altLang="en-US" dirty="0"/>
          </a:p>
        </p:txBody>
      </p:sp>
      <p:sp>
        <p:nvSpPr>
          <p:cNvPr id="116739" name="Rectangle 3"/>
          <p:cNvSpPr>
            <a:spLocks noGrp="1" noChangeArrowheads="1"/>
          </p:cNvSpPr>
          <p:nvPr>
            <p:ph sz="quarter" idx="1"/>
          </p:nvPr>
        </p:nvSpPr>
        <p:spPr>
          <a:xfrm>
            <a:off x="381000" y="1600200"/>
            <a:ext cx="8534400" cy="4648200"/>
          </a:xfrm>
        </p:spPr>
        <p:txBody>
          <a:bodyPr/>
          <a:lstStyle/>
          <a:p>
            <a:pPr>
              <a:buNone/>
            </a:pPr>
            <a:r>
              <a:rPr lang="en-US" altLang="zh-CN" sz="2000" dirty="0" smtClean="0">
                <a:latin typeface="+mn-lt"/>
              </a:rPr>
              <a:t>for(</a:t>
            </a:r>
            <a:r>
              <a:rPr lang="en-US" altLang="zh-CN" sz="2000" dirty="0" err="1" smtClean="0">
                <a:latin typeface="+mn-lt"/>
              </a:rPr>
              <a:t>i</a:t>
            </a:r>
            <a:r>
              <a:rPr lang="en-US" altLang="zh-CN" sz="2000" dirty="0" smtClean="0">
                <a:latin typeface="+mn-lt"/>
              </a:rPr>
              <a:t>=1;i&lt;10;i++)</a:t>
            </a:r>
            <a:endParaRPr lang="zh-CN" altLang="zh-CN" sz="2000" dirty="0" smtClean="0">
              <a:latin typeface="+mn-lt"/>
            </a:endParaRPr>
          </a:p>
          <a:p>
            <a:pPr>
              <a:buNone/>
            </a:pPr>
            <a:r>
              <a:rPr lang="en-US" altLang="zh-CN" sz="2000" dirty="0" smtClean="0">
                <a:latin typeface="+mn-lt"/>
              </a:rPr>
              <a:t>{	q=p;</a:t>
            </a:r>
            <a:endParaRPr lang="zh-CN" altLang="zh-CN" sz="2000" dirty="0" smtClean="0">
              <a:latin typeface="+mn-lt"/>
            </a:endParaRPr>
          </a:p>
          <a:p>
            <a:pPr>
              <a:buNone/>
            </a:pPr>
            <a:r>
              <a:rPr lang="en-US" altLang="zh-CN" sz="2000" dirty="0" smtClean="0">
                <a:latin typeface="+mn-lt"/>
              </a:rPr>
              <a:t>	while(q-&gt;next!=NULL)</a:t>
            </a:r>
            <a:endParaRPr lang="zh-CN" altLang="zh-CN" sz="2000" dirty="0" smtClean="0">
              <a:latin typeface="+mn-lt"/>
            </a:endParaRPr>
          </a:p>
          <a:p>
            <a:pPr>
              <a:buNone/>
            </a:pPr>
            <a:r>
              <a:rPr lang="en-US" altLang="zh-CN" sz="2000" dirty="0" smtClean="0">
                <a:latin typeface="+mn-lt"/>
              </a:rPr>
              <a:t>		if(car[</a:t>
            </a:r>
            <a:r>
              <a:rPr lang="en-US" altLang="zh-CN" sz="2000" dirty="0" err="1" smtClean="0">
                <a:latin typeface="+mn-lt"/>
              </a:rPr>
              <a:t>i</a:t>
            </a:r>
            <a:r>
              <a:rPr lang="en-US" altLang="zh-CN" sz="2000" dirty="0" smtClean="0">
                <a:latin typeface="+mn-lt"/>
              </a:rPr>
              <a:t>]==q-&gt;no)	break;</a:t>
            </a:r>
            <a:endParaRPr lang="zh-CN" altLang="zh-CN" sz="2000" dirty="0" smtClean="0">
              <a:latin typeface="+mn-lt"/>
            </a:endParaRPr>
          </a:p>
          <a:p>
            <a:pPr>
              <a:buNone/>
            </a:pPr>
            <a:r>
              <a:rPr lang="en-US" altLang="zh-CN" sz="2000" dirty="0" smtClean="0">
                <a:latin typeface="+mn-lt"/>
              </a:rPr>
              <a:t>		else		q=q-&gt;next;</a:t>
            </a:r>
            <a:endParaRPr lang="zh-CN" altLang="zh-CN" sz="2000" dirty="0" smtClean="0">
              <a:latin typeface="+mn-lt"/>
            </a:endParaRPr>
          </a:p>
          <a:p>
            <a:pPr>
              <a:buNone/>
            </a:pPr>
            <a:r>
              <a:rPr lang="en-US" altLang="zh-CN" sz="2000" dirty="0" smtClean="0">
                <a:latin typeface="+mn-lt"/>
              </a:rPr>
              <a:t>	if(q-&gt;next!=NULL)	q-&gt;score = q-&gt;score + score[</a:t>
            </a:r>
            <a:r>
              <a:rPr lang="en-US" altLang="zh-CN" sz="2000" dirty="0" err="1" smtClean="0">
                <a:latin typeface="+mn-lt"/>
              </a:rPr>
              <a:t>i</a:t>
            </a:r>
            <a:r>
              <a:rPr lang="en-US" altLang="zh-CN" sz="2000" dirty="0" smtClean="0">
                <a:latin typeface="+mn-lt"/>
              </a:rPr>
              <a:t>];</a:t>
            </a:r>
            <a:endParaRPr lang="zh-CN" altLang="zh-CN" sz="2000" dirty="0" smtClean="0">
              <a:latin typeface="+mn-lt"/>
            </a:endParaRPr>
          </a:p>
          <a:p>
            <a:pPr>
              <a:buNone/>
            </a:pPr>
            <a:r>
              <a:rPr lang="en-US" altLang="zh-CN" sz="2000" dirty="0" smtClean="0">
                <a:latin typeface="+mn-lt"/>
              </a:rPr>
              <a:t>	else</a:t>
            </a:r>
            <a:endParaRPr lang="zh-CN" altLang="zh-CN" sz="2000" dirty="0" smtClean="0">
              <a:latin typeface="+mn-lt"/>
            </a:endParaRPr>
          </a:p>
          <a:p>
            <a:pPr>
              <a:buNone/>
            </a:pPr>
            <a:r>
              <a:rPr lang="en-US" altLang="zh-CN" sz="2000" dirty="0" smtClean="0">
                <a:latin typeface="+mn-lt"/>
              </a:rPr>
              <a:t>	{q = (</a:t>
            </a:r>
            <a:r>
              <a:rPr lang="en-US" altLang="zh-CN" sz="2000" dirty="0" err="1" smtClean="0">
                <a:latin typeface="+mn-lt"/>
              </a:rPr>
              <a:t>struct</a:t>
            </a:r>
            <a:r>
              <a:rPr lang="en-US" altLang="zh-CN" sz="2000" dirty="0" smtClean="0">
                <a:latin typeface="+mn-lt"/>
              </a:rPr>
              <a:t> car *) </a:t>
            </a:r>
            <a:r>
              <a:rPr lang="en-US" altLang="zh-CN" sz="2000" dirty="0" err="1" smtClean="0">
                <a:latin typeface="+mn-lt"/>
              </a:rPr>
              <a:t>malloc</a:t>
            </a:r>
            <a:r>
              <a:rPr lang="en-US" altLang="zh-CN" sz="2000" dirty="0" smtClean="0">
                <a:latin typeface="+mn-lt"/>
              </a:rPr>
              <a:t>(</a:t>
            </a:r>
            <a:r>
              <a:rPr lang="en-US" altLang="zh-CN" sz="2000" dirty="0" err="1" smtClean="0">
                <a:latin typeface="+mn-lt"/>
              </a:rPr>
              <a:t>sizeof</a:t>
            </a:r>
            <a:r>
              <a:rPr lang="en-US" altLang="zh-CN" sz="2000" dirty="0" smtClean="0">
                <a:latin typeface="+mn-lt"/>
              </a:rPr>
              <a:t>(</a:t>
            </a:r>
            <a:r>
              <a:rPr lang="en-US" altLang="zh-CN" sz="2000" dirty="0" err="1" smtClean="0">
                <a:latin typeface="+mn-lt"/>
              </a:rPr>
              <a:t>struct</a:t>
            </a:r>
            <a:r>
              <a:rPr lang="en-US" altLang="zh-CN" sz="2000" dirty="0" smtClean="0">
                <a:latin typeface="+mn-lt"/>
              </a:rPr>
              <a:t> car));/*</a:t>
            </a:r>
            <a:r>
              <a:rPr lang="zh-CN" altLang="zh-CN" sz="2000" dirty="0" smtClean="0">
                <a:latin typeface="+mn-lt"/>
              </a:rPr>
              <a:t>新的车牌号</a:t>
            </a:r>
            <a:r>
              <a:rPr lang="en-US" altLang="zh-CN" sz="2000" dirty="0" smtClean="0">
                <a:latin typeface="+mn-lt"/>
              </a:rPr>
              <a:t>*/</a:t>
            </a:r>
            <a:endParaRPr lang="zh-CN" altLang="zh-CN" sz="2000" dirty="0" smtClean="0">
              <a:latin typeface="+mn-lt"/>
            </a:endParaRPr>
          </a:p>
          <a:p>
            <a:pPr>
              <a:buNone/>
            </a:pPr>
            <a:r>
              <a:rPr lang="en-US" altLang="zh-CN" sz="2000" dirty="0" smtClean="0">
                <a:latin typeface="+mn-lt"/>
              </a:rPr>
              <a:t>	q-&gt;no=car[</a:t>
            </a:r>
            <a:r>
              <a:rPr lang="en-US" altLang="zh-CN" sz="2000" dirty="0" err="1" smtClean="0">
                <a:latin typeface="+mn-lt"/>
              </a:rPr>
              <a:t>i</a:t>
            </a:r>
            <a:r>
              <a:rPr lang="en-US" altLang="zh-CN" sz="2000" dirty="0" smtClean="0">
                <a:latin typeface="+mn-lt"/>
              </a:rPr>
              <a:t>];	q-&gt;score=score[</a:t>
            </a:r>
            <a:r>
              <a:rPr lang="en-US" altLang="zh-CN" sz="2000" dirty="0" err="1" smtClean="0">
                <a:latin typeface="+mn-lt"/>
              </a:rPr>
              <a:t>i</a:t>
            </a:r>
            <a:r>
              <a:rPr lang="en-US" altLang="zh-CN" sz="2000" dirty="0" smtClean="0">
                <a:latin typeface="+mn-lt"/>
              </a:rPr>
              <a:t>];	q-&gt;next=p;</a:t>
            </a:r>
            <a:endParaRPr lang="zh-CN" altLang="zh-CN" sz="2000" dirty="0" smtClean="0">
              <a:latin typeface="+mn-lt"/>
            </a:endParaRPr>
          </a:p>
          <a:p>
            <a:pPr>
              <a:buNone/>
            </a:pPr>
            <a:r>
              <a:rPr lang="en-US" altLang="zh-CN" sz="2000" dirty="0" smtClean="0">
                <a:latin typeface="+mn-lt"/>
              </a:rPr>
              <a:t>	p=q;		/*p</a:t>
            </a:r>
            <a:r>
              <a:rPr lang="zh-CN" altLang="zh-CN" sz="2000" dirty="0" smtClean="0">
                <a:latin typeface="+mn-lt"/>
              </a:rPr>
              <a:t>指向尾结点</a:t>
            </a:r>
            <a:r>
              <a:rPr lang="en-US" altLang="zh-CN" sz="2000" dirty="0" smtClean="0">
                <a:latin typeface="+mn-lt"/>
              </a:rPr>
              <a:t>*/</a:t>
            </a:r>
            <a:endParaRPr lang="zh-CN" altLang="zh-CN" sz="2000" dirty="0" smtClean="0">
              <a:latin typeface="+mn-lt"/>
            </a:endParaRPr>
          </a:p>
          <a:p>
            <a:pPr>
              <a:buNone/>
            </a:pPr>
            <a:r>
              <a:rPr lang="en-US" altLang="zh-CN" sz="2000" dirty="0" smtClean="0">
                <a:latin typeface="+mn-lt"/>
              </a:rPr>
              <a:t>	}</a:t>
            </a:r>
            <a:endParaRPr lang="zh-CN" altLang="zh-CN" sz="2000" dirty="0" smtClean="0">
              <a:latin typeface="+mn-lt"/>
            </a:endParaRPr>
          </a:p>
          <a:p>
            <a:pPr>
              <a:buNone/>
            </a:pPr>
            <a:r>
              <a:rPr lang="en-US" altLang="zh-CN" sz="2000" dirty="0" smtClean="0">
                <a:latin typeface="+mn-lt"/>
              </a:rPr>
              <a:t>}</a:t>
            </a:r>
            <a:endParaRPr lang="zh-CN" altLang="zh-CN" sz="2000" dirty="0">
              <a:latin typeface="+mn-lt"/>
            </a:endParaRPr>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ltLang="zh-CN" dirty="0"/>
              <a:t>9.1.2  </a:t>
            </a:r>
            <a:r>
              <a:rPr lang="zh-CN" altLang="en-US" dirty="0"/>
              <a:t>结构体变量的定义和初始化</a:t>
            </a:r>
          </a:p>
        </p:txBody>
      </p:sp>
      <p:sp>
        <p:nvSpPr>
          <p:cNvPr id="11267" name="Rectangle 3"/>
          <p:cNvSpPr>
            <a:spLocks noGrp="1" noChangeArrowheads="1"/>
          </p:cNvSpPr>
          <p:nvPr>
            <p:ph sz="quarter" idx="1"/>
          </p:nvPr>
        </p:nvSpPr>
        <p:spPr>
          <a:xfrm>
            <a:off x="381000" y="1600200"/>
            <a:ext cx="7981950" cy="4111625"/>
          </a:xfrm>
        </p:spPr>
        <p:txBody>
          <a:bodyPr/>
          <a:lstStyle/>
          <a:p>
            <a:pPr lvl="1"/>
            <a:r>
              <a:rPr lang="zh-CN" altLang="en-US" sz="2000">
                <a:ea typeface="宋体" pitchFamily="2" charset="-122"/>
              </a:rPr>
              <a:t>不定义结构体类型名，直接定义结构体变量。例如：</a:t>
            </a:r>
          </a:p>
          <a:p>
            <a:pPr lvl="3">
              <a:buFontTx/>
              <a:buNone/>
            </a:pPr>
            <a:r>
              <a:rPr lang="en-US" altLang="zh-CN" sz="2400">
                <a:ea typeface="宋体" pitchFamily="2" charset="-122"/>
              </a:rPr>
              <a:t>struct </a:t>
            </a:r>
          </a:p>
          <a:p>
            <a:pPr lvl="3">
              <a:buFontTx/>
              <a:buNone/>
            </a:pPr>
            <a:r>
              <a:rPr lang="en-US" altLang="zh-CN" sz="2400">
                <a:ea typeface="宋体" pitchFamily="2" charset="-122"/>
              </a:rPr>
              <a:t>{ char name[10];</a:t>
            </a:r>
          </a:p>
          <a:p>
            <a:pPr lvl="3">
              <a:buFontTx/>
              <a:buNone/>
            </a:pPr>
            <a:r>
              <a:rPr lang="en-US" altLang="zh-CN" sz="2400">
                <a:ea typeface="宋体" pitchFamily="2" charset="-122"/>
              </a:rPr>
              <a:t>   int age;</a:t>
            </a:r>
          </a:p>
          <a:p>
            <a:pPr lvl="3">
              <a:buFontTx/>
              <a:buNone/>
            </a:pPr>
            <a:r>
              <a:rPr lang="en-US" altLang="zh-CN" sz="2400">
                <a:ea typeface="宋体" pitchFamily="2" charset="-122"/>
              </a:rPr>
              <a:t>   char sex[3];</a:t>
            </a:r>
          </a:p>
          <a:p>
            <a:pPr lvl="3">
              <a:buFontTx/>
              <a:buNone/>
            </a:pPr>
            <a:r>
              <a:rPr lang="en-US" altLang="zh-CN" sz="2400">
                <a:ea typeface="宋体" pitchFamily="2" charset="-122"/>
              </a:rPr>
              <a:t>   char xh[11];</a:t>
            </a:r>
          </a:p>
          <a:p>
            <a:pPr lvl="3">
              <a:buFontTx/>
              <a:buNone/>
            </a:pPr>
            <a:r>
              <a:rPr lang="en-US" altLang="zh-CN" sz="2400">
                <a:ea typeface="宋体" pitchFamily="2" charset="-122"/>
              </a:rPr>
              <a:t>   char nation[20];</a:t>
            </a:r>
          </a:p>
          <a:p>
            <a:pPr lvl="3">
              <a:buFontTx/>
              <a:buNone/>
            </a:pPr>
            <a:r>
              <a:rPr lang="en-US" altLang="zh-CN" sz="2400">
                <a:ea typeface="宋体" pitchFamily="2" charset="-122"/>
              </a:rPr>
              <a:t>   char address[20];</a:t>
            </a:r>
          </a:p>
          <a:p>
            <a:pPr lvl="3">
              <a:buFontTx/>
              <a:buNone/>
            </a:pPr>
            <a:r>
              <a:rPr lang="en-US" altLang="zh-CN" sz="2400">
                <a:ea typeface="宋体" pitchFamily="2" charset="-122"/>
              </a:rPr>
              <a:t>   char tel[20];</a:t>
            </a:r>
          </a:p>
          <a:p>
            <a:pPr lvl="3">
              <a:buFontTx/>
              <a:buNone/>
            </a:pPr>
            <a:r>
              <a:rPr lang="en-US" altLang="zh-CN" sz="2400">
                <a:ea typeface="宋体" pitchFamily="2" charset="-122"/>
              </a:rPr>
              <a:t>}wang,zhang;</a:t>
            </a:r>
          </a:p>
        </p:txBody>
      </p:sp>
    </p:spTree>
  </p:cSld>
  <p:clrMapOvr>
    <a:masterClrMapping/>
  </p:clrMapOvr>
  <p:transition>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US" altLang="zh-CN" dirty="0" smtClean="0"/>
              <a:t>9.8  *</a:t>
            </a:r>
            <a:r>
              <a:rPr lang="zh-CN" altLang="zh-CN" dirty="0" smtClean="0"/>
              <a:t>统计汽车违规罚分</a:t>
            </a:r>
            <a:endParaRPr lang="zh-CN" altLang="en-US" dirty="0"/>
          </a:p>
        </p:txBody>
      </p:sp>
      <p:sp>
        <p:nvSpPr>
          <p:cNvPr id="116739" name="Rectangle 3"/>
          <p:cNvSpPr>
            <a:spLocks noGrp="1" noChangeArrowheads="1"/>
          </p:cNvSpPr>
          <p:nvPr>
            <p:ph sz="quarter" idx="1"/>
          </p:nvPr>
        </p:nvSpPr>
        <p:spPr>
          <a:xfrm>
            <a:off x="381000" y="1600200"/>
            <a:ext cx="8534400" cy="4648200"/>
          </a:xfrm>
        </p:spPr>
        <p:txBody>
          <a:bodyPr/>
          <a:lstStyle/>
          <a:p>
            <a:pPr>
              <a:buNone/>
            </a:pPr>
            <a:r>
              <a:rPr lang="en-US" altLang="zh-CN" sz="2000" dirty="0" smtClean="0">
                <a:latin typeface="+mn-lt"/>
              </a:rPr>
              <a:t>	q=p;</a:t>
            </a:r>
            <a:endParaRPr lang="zh-CN" altLang="zh-CN" sz="2000" dirty="0" smtClean="0">
              <a:latin typeface="+mn-lt"/>
            </a:endParaRPr>
          </a:p>
          <a:p>
            <a:pPr>
              <a:buNone/>
            </a:pPr>
            <a:r>
              <a:rPr lang="en-US" altLang="zh-CN" sz="2000" dirty="0" smtClean="0">
                <a:latin typeface="+mn-lt"/>
              </a:rPr>
              <a:t>	while(q-&gt;next!=NULL)</a:t>
            </a:r>
            <a:endParaRPr lang="zh-CN" altLang="zh-CN" sz="2000" dirty="0" smtClean="0">
              <a:latin typeface="+mn-lt"/>
            </a:endParaRPr>
          </a:p>
          <a:p>
            <a:pPr>
              <a:buNone/>
            </a:pPr>
            <a:r>
              <a:rPr lang="en-US" altLang="zh-CN" sz="2000" dirty="0" smtClean="0">
                <a:latin typeface="+mn-lt"/>
              </a:rPr>
              <a:t>	{</a:t>
            </a:r>
            <a:endParaRPr lang="zh-CN" altLang="zh-CN" sz="2000" dirty="0" smtClean="0">
              <a:latin typeface="+mn-lt"/>
            </a:endParaRPr>
          </a:p>
          <a:p>
            <a:pPr>
              <a:buNone/>
            </a:pPr>
            <a:r>
              <a:rPr lang="en-US" altLang="zh-CN" sz="2000" dirty="0" smtClean="0">
                <a:latin typeface="+mn-lt"/>
              </a:rPr>
              <a:t>		if(q-&gt;score&gt;=12)</a:t>
            </a:r>
            <a:endParaRPr lang="zh-CN" altLang="zh-CN" sz="2000" dirty="0" smtClean="0">
              <a:latin typeface="+mn-lt"/>
            </a:endParaRPr>
          </a:p>
          <a:p>
            <a:pPr>
              <a:buNone/>
            </a:pPr>
            <a:r>
              <a:rPr lang="en-US" altLang="zh-CN" sz="2000" dirty="0" smtClean="0">
                <a:latin typeface="+mn-lt"/>
              </a:rPr>
              <a:t>			</a:t>
            </a:r>
            <a:r>
              <a:rPr lang="en-US" altLang="zh-CN" sz="2000" dirty="0" err="1" smtClean="0">
                <a:latin typeface="+mn-lt"/>
              </a:rPr>
              <a:t>printf</a:t>
            </a:r>
            <a:r>
              <a:rPr lang="en-US" altLang="zh-CN" sz="2000" dirty="0" smtClean="0">
                <a:latin typeface="+mn-lt"/>
              </a:rPr>
              <a:t>("%</a:t>
            </a:r>
            <a:r>
              <a:rPr lang="en-US" altLang="zh-CN" sz="2000" dirty="0" err="1" smtClean="0">
                <a:latin typeface="+mn-lt"/>
              </a:rPr>
              <a:t>d,%d</a:t>
            </a:r>
            <a:r>
              <a:rPr lang="en-US" altLang="zh-CN" sz="2000" dirty="0" smtClean="0">
                <a:latin typeface="+mn-lt"/>
              </a:rPr>
              <a:t>\</a:t>
            </a:r>
            <a:r>
              <a:rPr lang="en-US" altLang="zh-CN" sz="2000" dirty="0" err="1" smtClean="0">
                <a:latin typeface="+mn-lt"/>
              </a:rPr>
              <a:t>n",q</a:t>
            </a:r>
            <a:r>
              <a:rPr lang="en-US" altLang="zh-CN" sz="2000" dirty="0" smtClean="0">
                <a:latin typeface="+mn-lt"/>
              </a:rPr>
              <a:t>-&gt;</a:t>
            </a:r>
            <a:r>
              <a:rPr lang="en-US" altLang="zh-CN" sz="2000" dirty="0" err="1" smtClean="0">
                <a:latin typeface="+mn-lt"/>
              </a:rPr>
              <a:t>no,q</a:t>
            </a:r>
            <a:r>
              <a:rPr lang="en-US" altLang="zh-CN" sz="2000" dirty="0" smtClean="0">
                <a:latin typeface="+mn-lt"/>
              </a:rPr>
              <a:t>-&gt;score);</a:t>
            </a:r>
            <a:endParaRPr lang="zh-CN" altLang="zh-CN" sz="2000" dirty="0" smtClean="0">
              <a:latin typeface="+mn-lt"/>
            </a:endParaRPr>
          </a:p>
          <a:p>
            <a:pPr>
              <a:buNone/>
            </a:pPr>
            <a:r>
              <a:rPr lang="en-US" altLang="zh-CN" sz="2000" dirty="0" smtClean="0">
                <a:latin typeface="+mn-lt"/>
              </a:rPr>
              <a:t>		q=q-&gt;next;</a:t>
            </a:r>
            <a:endParaRPr lang="zh-CN" altLang="zh-CN" sz="2000" dirty="0" smtClean="0">
              <a:latin typeface="+mn-lt"/>
            </a:endParaRPr>
          </a:p>
          <a:p>
            <a:pPr>
              <a:buNone/>
            </a:pPr>
            <a:r>
              <a:rPr lang="en-US" altLang="zh-CN" sz="2000" dirty="0" smtClean="0">
                <a:latin typeface="+mn-lt"/>
              </a:rPr>
              <a:t>	}</a:t>
            </a:r>
            <a:endParaRPr lang="zh-CN" altLang="zh-CN" sz="2000" dirty="0" smtClean="0">
              <a:latin typeface="+mn-lt"/>
            </a:endParaRPr>
          </a:p>
          <a:p>
            <a:pPr>
              <a:buNone/>
            </a:pPr>
            <a:r>
              <a:rPr lang="en-US" altLang="zh-CN" sz="2000" dirty="0" smtClean="0">
                <a:latin typeface="+mn-lt"/>
              </a:rPr>
              <a:t>}</a:t>
            </a:r>
            <a:endParaRPr lang="zh-CN" altLang="zh-CN" sz="2000" dirty="0">
              <a:latin typeface="+mn-lt"/>
            </a:endParaRPr>
          </a:p>
        </p:txBody>
      </p:sp>
    </p:spTree>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4" name="Rectangle 6"/>
          <p:cNvSpPr>
            <a:spLocks noGrp="1" noChangeArrowheads="1"/>
          </p:cNvSpPr>
          <p:nvPr>
            <p:ph sz="quarter" idx="1"/>
          </p:nvPr>
        </p:nvSpPr>
        <p:spPr>
          <a:xfrm>
            <a:off x="381000" y="1600200"/>
            <a:ext cx="8534400" cy="4179888"/>
          </a:xfrm>
          <a:noFill/>
          <a:ln/>
        </p:spPr>
        <p:txBody>
          <a:bodyPr/>
          <a:lstStyle/>
          <a:p>
            <a:pPr>
              <a:lnSpc>
                <a:spcPct val="90000"/>
              </a:lnSpc>
            </a:pPr>
            <a:r>
              <a:rPr lang="zh-CN" altLang="en-US" sz="2400">
                <a:ea typeface="宋体" pitchFamily="2" charset="-122"/>
              </a:rPr>
              <a:t>本章介绍了指针的概念以及指针变量的定义和初始化等。</a:t>
            </a:r>
            <a:r>
              <a:rPr lang="en-US" altLang="zh-CN" sz="2400">
                <a:ea typeface="宋体" pitchFamily="2" charset="-122"/>
              </a:rPr>
              <a:t>C</a:t>
            </a:r>
            <a:r>
              <a:rPr lang="zh-CN" altLang="en-US" sz="2400">
                <a:ea typeface="宋体" pitchFamily="2" charset="-122"/>
              </a:rPr>
              <a:t>语言的指针变量形式有：</a:t>
            </a:r>
          </a:p>
          <a:p>
            <a:pPr lvl="1">
              <a:lnSpc>
                <a:spcPct val="90000"/>
              </a:lnSpc>
            </a:pPr>
            <a:r>
              <a:rPr lang="zh-CN" altLang="en-US" sz="2400">
                <a:ea typeface="宋体" pitchFamily="2" charset="-122"/>
              </a:rPr>
              <a:t>一级指针变量：</a:t>
            </a:r>
            <a:r>
              <a:rPr lang="en-US" altLang="zh-CN" sz="2400">
                <a:ea typeface="宋体" pitchFamily="2" charset="-122"/>
              </a:rPr>
              <a:t>int *p</a:t>
            </a:r>
            <a:r>
              <a:rPr lang="zh-CN" altLang="en-US" sz="2400">
                <a:ea typeface="宋体" pitchFamily="2" charset="-122"/>
              </a:rPr>
              <a:t>，</a:t>
            </a:r>
            <a:r>
              <a:rPr lang="en-US" altLang="zh-CN" sz="2400">
                <a:ea typeface="宋体" pitchFamily="2" charset="-122"/>
              </a:rPr>
              <a:t>p</a:t>
            </a:r>
            <a:r>
              <a:rPr lang="zh-CN" altLang="en-US" sz="2400">
                <a:ea typeface="宋体" pitchFamily="2" charset="-122"/>
              </a:rPr>
              <a:t>可指向变量、数组元素。</a:t>
            </a:r>
          </a:p>
          <a:p>
            <a:pPr lvl="1">
              <a:lnSpc>
                <a:spcPct val="90000"/>
              </a:lnSpc>
            </a:pPr>
            <a:r>
              <a:rPr lang="zh-CN" altLang="en-US" sz="2400">
                <a:ea typeface="宋体" pitchFamily="2" charset="-122"/>
              </a:rPr>
              <a:t>二级指针变量：</a:t>
            </a:r>
            <a:r>
              <a:rPr lang="en-US" altLang="zh-CN" sz="2400">
                <a:ea typeface="宋体" pitchFamily="2" charset="-122"/>
              </a:rPr>
              <a:t>int **pp</a:t>
            </a:r>
            <a:r>
              <a:rPr lang="zh-CN" altLang="en-US" sz="2400">
                <a:ea typeface="宋体" pitchFamily="2" charset="-122"/>
              </a:rPr>
              <a:t>，</a:t>
            </a:r>
            <a:r>
              <a:rPr lang="en-US" altLang="zh-CN" sz="2400">
                <a:ea typeface="宋体" pitchFamily="2" charset="-122"/>
              </a:rPr>
              <a:t>pp</a:t>
            </a:r>
            <a:r>
              <a:rPr lang="zh-CN" altLang="en-US" sz="2400">
                <a:ea typeface="宋体" pitchFamily="2" charset="-122"/>
              </a:rPr>
              <a:t>可指向一级指针变量。</a:t>
            </a:r>
          </a:p>
          <a:p>
            <a:pPr lvl="1">
              <a:lnSpc>
                <a:spcPct val="90000"/>
              </a:lnSpc>
            </a:pPr>
            <a:r>
              <a:rPr lang="zh-CN" altLang="en-US" sz="2400">
                <a:ea typeface="宋体" pitchFamily="2" charset="-122"/>
              </a:rPr>
              <a:t>指向一维数组的指针变量：</a:t>
            </a:r>
            <a:r>
              <a:rPr lang="en-US" altLang="zh-CN" sz="2400">
                <a:ea typeface="宋体" pitchFamily="2" charset="-122"/>
              </a:rPr>
              <a:t>int (*p)[n]</a:t>
            </a:r>
            <a:r>
              <a:rPr lang="zh-CN" altLang="en-US" sz="2400">
                <a:ea typeface="宋体" pitchFamily="2" charset="-122"/>
              </a:rPr>
              <a:t>，可用于二维数组的行指针变量。</a:t>
            </a:r>
          </a:p>
          <a:p>
            <a:pPr lvl="1">
              <a:lnSpc>
                <a:spcPct val="90000"/>
              </a:lnSpc>
            </a:pPr>
            <a:r>
              <a:rPr lang="zh-CN" altLang="en-US" sz="2400">
                <a:ea typeface="宋体" pitchFamily="2" charset="-122"/>
              </a:rPr>
              <a:t>指针数组：</a:t>
            </a:r>
            <a:r>
              <a:rPr lang="en-US" altLang="zh-CN" sz="2400">
                <a:ea typeface="宋体" pitchFamily="2" charset="-122"/>
              </a:rPr>
              <a:t>int *p[n]</a:t>
            </a:r>
            <a:r>
              <a:rPr lang="zh-CN" altLang="en-US" sz="2400">
                <a:ea typeface="宋体" pitchFamily="2" charset="-122"/>
              </a:rPr>
              <a:t>，元素是一级指针变量。</a:t>
            </a:r>
          </a:p>
          <a:p>
            <a:pPr lvl="1">
              <a:lnSpc>
                <a:spcPct val="90000"/>
              </a:lnSpc>
            </a:pPr>
            <a:r>
              <a:rPr lang="zh-CN" altLang="en-US" sz="2400">
                <a:ea typeface="宋体" pitchFamily="2" charset="-122"/>
              </a:rPr>
              <a:t>指向函数的指针变量：</a:t>
            </a:r>
            <a:r>
              <a:rPr lang="en-US" altLang="zh-CN" sz="2400">
                <a:ea typeface="宋体" pitchFamily="2" charset="-122"/>
              </a:rPr>
              <a:t>int (*p)()</a:t>
            </a:r>
            <a:r>
              <a:rPr lang="zh-CN" altLang="en-US" sz="2400">
                <a:ea typeface="宋体" pitchFamily="2" charset="-122"/>
              </a:rPr>
              <a:t>，</a:t>
            </a:r>
            <a:r>
              <a:rPr lang="en-US" altLang="zh-CN" sz="2400">
                <a:ea typeface="宋体" pitchFamily="2" charset="-122"/>
              </a:rPr>
              <a:t>p</a:t>
            </a:r>
            <a:r>
              <a:rPr lang="zh-CN" altLang="en-US" sz="2400">
                <a:ea typeface="宋体" pitchFamily="2" charset="-122"/>
              </a:rPr>
              <a:t>可指向一个函数。</a:t>
            </a:r>
          </a:p>
          <a:p>
            <a:pPr lvl="1">
              <a:lnSpc>
                <a:spcPct val="90000"/>
              </a:lnSpc>
            </a:pPr>
            <a:r>
              <a:rPr lang="zh-CN" altLang="en-US" sz="2400">
                <a:ea typeface="宋体" pitchFamily="2" charset="-122"/>
              </a:rPr>
              <a:t>返回指针的函数：</a:t>
            </a:r>
            <a:r>
              <a:rPr lang="en-US" altLang="zh-CN" sz="2400">
                <a:ea typeface="宋体" pitchFamily="2" charset="-122"/>
              </a:rPr>
              <a:t>int *f(){…}</a:t>
            </a:r>
            <a:r>
              <a:rPr lang="zh-CN" altLang="en-US" sz="2400">
                <a:ea typeface="宋体" pitchFamily="2" charset="-122"/>
              </a:rPr>
              <a:t>，</a:t>
            </a:r>
            <a:r>
              <a:rPr lang="en-US" altLang="zh-CN" sz="2400">
                <a:ea typeface="宋体" pitchFamily="2" charset="-122"/>
              </a:rPr>
              <a:t>f</a:t>
            </a:r>
            <a:r>
              <a:rPr lang="zh-CN" altLang="en-US" sz="2400">
                <a:ea typeface="宋体" pitchFamily="2" charset="-122"/>
              </a:rPr>
              <a:t>函数返回一个一级指针。</a:t>
            </a:r>
          </a:p>
        </p:txBody>
      </p:sp>
      <p:sp>
        <p:nvSpPr>
          <p:cNvPr id="7" name="标题 5"/>
          <p:cNvSpPr>
            <a:spLocks noGrp="1"/>
          </p:cNvSpPr>
          <p:nvPr/>
        </p:nvSpPr>
        <p:spPr bwMode="auto">
          <a:xfrm>
            <a:off x="381000" y="3048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本章小结</a:t>
            </a:r>
            <a:endParaRPr lang="zh-CN" altLang="en-US" dirty="0"/>
          </a:p>
        </p:txBody>
      </p:sp>
    </p:spTree>
  </p:cSld>
  <p:clrMapOvr>
    <a:masterClrMapping/>
  </p:clrMapOvr>
  <p:transition>
    <p:fade thruBlk="1"/>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4" name="Rectangle 6"/>
          <p:cNvSpPr>
            <a:spLocks noGrp="1" noChangeArrowheads="1"/>
          </p:cNvSpPr>
          <p:nvPr>
            <p:ph sz="quarter" idx="1"/>
          </p:nvPr>
        </p:nvSpPr>
        <p:spPr>
          <a:xfrm>
            <a:off x="381000" y="1600200"/>
            <a:ext cx="8534400" cy="4179888"/>
          </a:xfrm>
          <a:noFill/>
          <a:ln/>
        </p:spPr>
        <p:txBody>
          <a:bodyPr/>
          <a:lstStyle/>
          <a:p>
            <a:pPr>
              <a:lnSpc>
                <a:spcPct val="90000"/>
              </a:lnSpc>
            </a:pPr>
            <a:r>
              <a:rPr lang="zh-CN" altLang="en-US" sz="2400">
                <a:ea typeface="宋体" pitchFamily="2" charset="-122"/>
              </a:rPr>
              <a:t>本章介绍了指针的概念以及指针变量的定义和初始化等。</a:t>
            </a:r>
            <a:r>
              <a:rPr lang="en-US" altLang="zh-CN" sz="2400">
                <a:ea typeface="宋体" pitchFamily="2" charset="-122"/>
              </a:rPr>
              <a:t>C</a:t>
            </a:r>
            <a:r>
              <a:rPr lang="zh-CN" altLang="en-US" sz="2400">
                <a:ea typeface="宋体" pitchFamily="2" charset="-122"/>
              </a:rPr>
              <a:t>语言的指针变量形式有：</a:t>
            </a:r>
          </a:p>
          <a:p>
            <a:pPr lvl="1">
              <a:lnSpc>
                <a:spcPct val="90000"/>
              </a:lnSpc>
            </a:pPr>
            <a:r>
              <a:rPr lang="zh-CN" altLang="en-US" sz="2400">
                <a:ea typeface="宋体" pitchFamily="2" charset="-122"/>
              </a:rPr>
              <a:t>一级指针变量：</a:t>
            </a:r>
            <a:r>
              <a:rPr lang="en-US" altLang="zh-CN" sz="2400">
                <a:ea typeface="宋体" pitchFamily="2" charset="-122"/>
              </a:rPr>
              <a:t>int *p</a:t>
            </a:r>
            <a:r>
              <a:rPr lang="zh-CN" altLang="en-US" sz="2400">
                <a:ea typeface="宋体" pitchFamily="2" charset="-122"/>
              </a:rPr>
              <a:t>，</a:t>
            </a:r>
            <a:r>
              <a:rPr lang="en-US" altLang="zh-CN" sz="2400">
                <a:ea typeface="宋体" pitchFamily="2" charset="-122"/>
              </a:rPr>
              <a:t>p</a:t>
            </a:r>
            <a:r>
              <a:rPr lang="zh-CN" altLang="en-US" sz="2400">
                <a:ea typeface="宋体" pitchFamily="2" charset="-122"/>
              </a:rPr>
              <a:t>可指向变量、数组元素。</a:t>
            </a:r>
          </a:p>
          <a:p>
            <a:pPr lvl="1">
              <a:lnSpc>
                <a:spcPct val="90000"/>
              </a:lnSpc>
            </a:pPr>
            <a:r>
              <a:rPr lang="zh-CN" altLang="en-US" sz="2400">
                <a:ea typeface="宋体" pitchFamily="2" charset="-122"/>
              </a:rPr>
              <a:t>二级指针变量：</a:t>
            </a:r>
            <a:r>
              <a:rPr lang="en-US" altLang="zh-CN" sz="2400">
                <a:ea typeface="宋体" pitchFamily="2" charset="-122"/>
              </a:rPr>
              <a:t>int **pp</a:t>
            </a:r>
            <a:r>
              <a:rPr lang="zh-CN" altLang="en-US" sz="2400">
                <a:ea typeface="宋体" pitchFamily="2" charset="-122"/>
              </a:rPr>
              <a:t>，</a:t>
            </a:r>
            <a:r>
              <a:rPr lang="en-US" altLang="zh-CN" sz="2400">
                <a:ea typeface="宋体" pitchFamily="2" charset="-122"/>
              </a:rPr>
              <a:t>pp</a:t>
            </a:r>
            <a:r>
              <a:rPr lang="zh-CN" altLang="en-US" sz="2400">
                <a:ea typeface="宋体" pitchFamily="2" charset="-122"/>
              </a:rPr>
              <a:t>可指向一级指针变量。</a:t>
            </a:r>
          </a:p>
          <a:p>
            <a:pPr lvl="1">
              <a:lnSpc>
                <a:spcPct val="90000"/>
              </a:lnSpc>
            </a:pPr>
            <a:r>
              <a:rPr lang="zh-CN" altLang="en-US" sz="2400">
                <a:ea typeface="宋体" pitchFamily="2" charset="-122"/>
              </a:rPr>
              <a:t>指向一维数组的指针变量：</a:t>
            </a:r>
            <a:r>
              <a:rPr lang="en-US" altLang="zh-CN" sz="2400">
                <a:ea typeface="宋体" pitchFamily="2" charset="-122"/>
              </a:rPr>
              <a:t>int (*p)[n]</a:t>
            </a:r>
            <a:r>
              <a:rPr lang="zh-CN" altLang="en-US" sz="2400">
                <a:ea typeface="宋体" pitchFamily="2" charset="-122"/>
              </a:rPr>
              <a:t>，可用于二维数组的行指针变量。</a:t>
            </a:r>
          </a:p>
          <a:p>
            <a:pPr lvl="1">
              <a:lnSpc>
                <a:spcPct val="90000"/>
              </a:lnSpc>
            </a:pPr>
            <a:r>
              <a:rPr lang="zh-CN" altLang="en-US" sz="2400">
                <a:ea typeface="宋体" pitchFamily="2" charset="-122"/>
              </a:rPr>
              <a:t>指针数组：</a:t>
            </a:r>
            <a:r>
              <a:rPr lang="en-US" altLang="zh-CN" sz="2400">
                <a:ea typeface="宋体" pitchFamily="2" charset="-122"/>
              </a:rPr>
              <a:t>int *p[n]</a:t>
            </a:r>
            <a:r>
              <a:rPr lang="zh-CN" altLang="en-US" sz="2400">
                <a:ea typeface="宋体" pitchFamily="2" charset="-122"/>
              </a:rPr>
              <a:t>，元素是一级指针变量。</a:t>
            </a:r>
          </a:p>
          <a:p>
            <a:pPr lvl="1">
              <a:lnSpc>
                <a:spcPct val="90000"/>
              </a:lnSpc>
            </a:pPr>
            <a:r>
              <a:rPr lang="zh-CN" altLang="en-US" sz="2400">
                <a:ea typeface="宋体" pitchFamily="2" charset="-122"/>
              </a:rPr>
              <a:t>指向函数的指针变量：</a:t>
            </a:r>
            <a:r>
              <a:rPr lang="en-US" altLang="zh-CN" sz="2400">
                <a:ea typeface="宋体" pitchFamily="2" charset="-122"/>
              </a:rPr>
              <a:t>int (*p)()</a:t>
            </a:r>
            <a:r>
              <a:rPr lang="zh-CN" altLang="en-US" sz="2400">
                <a:ea typeface="宋体" pitchFamily="2" charset="-122"/>
              </a:rPr>
              <a:t>，</a:t>
            </a:r>
            <a:r>
              <a:rPr lang="en-US" altLang="zh-CN" sz="2400">
                <a:ea typeface="宋体" pitchFamily="2" charset="-122"/>
              </a:rPr>
              <a:t>p</a:t>
            </a:r>
            <a:r>
              <a:rPr lang="zh-CN" altLang="en-US" sz="2400">
                <a:ea typeface="宋体" pitchFamily="2" charset="-122"/>
              </a:rPr>
              <a:t>可指向一个函数。</a:t>
            </a:r>
          </a:p>
          <a:p>
            <a:pPr lvl="1">
              <a:lnSpc>
                <a:spcPct val="90000"/>
              </a:lnSpc>
            </a:pPr>
            <a:r>
              <a:rPr lang="zh-CN" altLang="en-US" sz="2400">
                <a:ea typeface="宋体" pitchFamily="2" charset="-122"/>
              </a:rPr>
              <a:t>返回指针的函数：</a:t>
            </a:r>
            <a:r>
              <a:rPr lang="en-US" altLang="zh-CN" sz="2400">
                <a:ea typeface="宋体" pitchFamily="2" charset="-122"/>
              </a:rPr>
              <a:t>int *f(){…}</a:t>
            </a:r>
            <a:r>
              <a:rPr lang="zh-CN" altLang="en-US" sz="2400">
                <a:ea typeface="宋体" pitchFamily="2" charset="-122"/>
              </a:rPr>
              <a:t>，</a:t>
            </a:r>
            <a:r>
              <a:rPr lang="en-US" altLang="zh-CN" sz="2400">
                <a:ea typeface="宋体" pitchFamily="2" charset="-122"/>
              </a:rPr>
              <a:t>f</a:t>
            </a:r>
            <a:r>
              <a:rPr lang="zh-CN" altLang="en-US" sz="2400">
                <a:ea typeface="宋体" pitchFamily="2" charset="-122"/>
              </a:rPr>
              <a:t>函数返回一个一级指针。</a:t>
            </a:r>
          </a:p>
        </p:txBody>
      </p:sp>
      <p:sp>
        <p:nvSpPr>
          <p:cNvPr id="3" name="标题 5"/>
          <p:cNvSpPr>
            <a:spLocks noGrp="1"/>
          </p:cNvSpPr>
          <p:nvPr/>
        </p:nvSpPr>
        <p:spPr bwMode="auto">
          <a:xfrm>
            <a:off x="381000" y="3048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本章小结</a:t>
            </a:r>
            <a:endParaRPr lang="zh-CN" altLang="en-US" dirty="0"/>
          </a:p>
        </p:txBody>
      </p:sp>
    </p:spTree>
  </p:cSld>
  <p:clrMapOvr>
    <a:masterClrMapping/>
  </p:clrMapOvr>
  <p:transition>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3"/>
          <p:cNvSpPr>
            <a:spLocks noGrp="1" noChangeArrowheads="1"/>
          </p:cNvSpPr>
          <p:nvPr>
            <p:ph sz="quarter" idx="1"/>
          </p:nvPr>
        </p:nvSpPr>
        <p:spPr/>
        <p:txBody>
          <a:bodyPr/>
          <a:lstStyle/>
          <a:p>
            <a:pPr>
              <a:lnSpc>
                <a:spcPct val="90000"/>
              </a:lnSpc>
            </a:pPr>
            <a:r>
              <a:rPr lang="zh-CN" altLang="en-US" sz="2400">
                <a:ea typeface="宋体" pitchFamily="2" charset="-122"/>
              </a:rPr>
              <a:t>结构体与共用体相似的地方 </a:t>
            </a:r>
            <a:r>
              <a:rPr lang="en-US" altLang="zh-CN" sz="2400">
                <a:ea typeface="宋体" pitchFamily="2" charset="-122"/>
              </a:rPr>
              <a:t>:</a:t>
            </a:r>
          </a:p>
          <a:p>
            <a:pPr lvl="1">
              <a:lnSpc>
                <a:spcPct val="90000"/>
              </a:lnSpc>
            </a:pPr>
            <a:r>
              <a:rPr lang="zh-CN" altLang="en-US" sz="2400">
                <a:ea typeface="宋体" pitchFamily="2" charset="-122"/>
              </a:rPr>
              <a:t>类型定义的形式相同。</a:t>
            </a:r>
          </a:p>
          <a:p>
            <a:pPr lvl="1">
              <a:lnSpc>
                <a:spcPct val="90000"/>
              </a:lnSpc>
            </a:pPr>
            <a:r>
              <a:rPr lang="zh-CN" altLang="en-US" sz="2400">
                <a:ea typeface="宋体" pitchFamily="2" charset="-122"/>
              </a:rPr>
              <a:t>变量说明的方法相同。都有</a:t>
            </a:r>
            <a:r>
              <a:rPr lang="en-US" altLang="zh-CN" sz="2400">
                <a:ea typeface="宋体" pitchFamily="2" charset="-122"/>
              </a:rPr>
              <a:t>3</a:t>
            </a:r>
            <a:r>
              <a:rPr lang="zh-CN" altLang="en-US" sz="2400">
                <a:ea typeface="宋体" pitchFamily="2" charset="-122"/>
              </a:rPr>
              <a:t>种方法说明变量。</a:t>
            </a:r>
          </a:p>
          <a:p>
            <a:pPr lvl="1">
              <a:lnSpc>
                <a:spcPct val="90000"/>
              </a:lnSpc>
            </a:pPr>
            <a:r>
              <a:rPr lang="zh-CN" altLang="en-US" sz="2400">
                <a:ea typeface="宋体" pitchFamily="2" charset="-122"/>
              </a:rPr>
              <a:t>结构体与共用体的引用方式相同。除了同类型的变量之间可赋值外，均不能对变量整体赋常数值、输入、输出和运算等，都只能通过引用其成员项进行，嵌套结构只能引用其基本成员</a:t>
            </a:r>
          </a:p>
          <a:p>
            <a:pPr lvl="1">
              <a:lnSpc>
                <a:spcPct val="90000"/>
              </a:lnSpc>
            </a:pPr>
            <a:r>
              <a:rPr lang="zh-CN" altLang="en-US" sz="2400">
                <a:ea typeface="宋体" pitchFamily="2" charset="-122"/>
              </a:rPr>
              <a:t>结构体或共用体的（基本）成员是基本数据类型的，可作为简单变量使用，是数组的可当作一般数组使用。 </a:t>
            </a:r>
          </a:p>
          <a:p>
            <a:pPr lvl="1">
              <a:lnSpc>
                <a:spcPct val="90000"/>
              </a:lnSpc>
            </a:pPr>
            <a:r>
              <a:rPr lang="zh-CN" altLang="en-US" sz="2400">
                <a:ea typeface="宋体" pitchFamily="2" charset="-122"/>
              </a:rPr>
              <a:t>应用的步骤基本相同，都要经过</a:t>
            </a:r>
            <a:r>
              <a:rPr lang="en-US" altLang="zh-CN" sz="2400">
                <a:ea typeface="宋体" pitchFamily="2" charset="-122"/>
              </a:rPr>
              <a:t>3</a:t>
            </a:r>
            <a:r>
              <a:rPr lang="zh-CN" altLang="en-US" sz="2400">
                <a:ea typeface="宋体" pitchFamily="2" charset="-122"/>
              </a:rPr>
              <a:t>个过程：①定义类型；②用定义的类型说明变量，说明后编译系统会为其开辟内存单元存放具体的数据；③引用结构体或共用体的成员。</a:t>
            </a:r>
          </a:p>
        </p:txBody>
      </p:sp>
      <p:sp>
        <p:nvSpPr>
          <p:cNvPr id="6" name="标题 5"/>
          <p:cNvSpPr>
            <a:spLocks noGrp="1"/>
          </p:cNvSpPr>
          <p:nvPr/>
        </p:nvSpPr>
        <p:spPr bwMode="auto">
          <a:xfrm>
            <a:off x="381000" y="3048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本章小结</a:t>
            </a:r>
            <a:endParaRPr lang="zh-CN" altLang="en-US" dirty="0"/>
          </a:p>
        </p:txBody>
      </p:sp>
    </p:spTree>
  </p:cSld>
  <p:clrMapOvr>
    <a:masterClrMapping/>
  </p:clrMapOvr>
  <p:transition>
    <p:fade thruBlk="1"/>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Rectangle 3"/>
          <p:cNvSpPr>
            <a:spLocks noGrp="1" noChangeArrowheads="1"/>
          </p:cNvSpPr>
          <p:nvPr>
            <p:ph sz="quarter" idx="1"/>
          </p:nvPr>
        </p:nvSpPr>
        <p:spPr/>
        <p:txBody>
          <a:bodyPr/>
          <a:lstStyle/>
          <a:p>
            <a:pPr>
              <a:lnSpc>
                <a:spcPct val="80000"/>
              </a:lnSpc>
            </a:pPr>
            <a:r>
              <a:rPr lang="zh-CN" altLang="en-US" sz="2400">
                <a:ea typeface="宋体" pitchFamily="2" charset="-122"/>
              </a:rPr>
              <a:t>结构体与共用体的区别： </a:t>
            </a:r>
          </a:p>
          <a:p>
            <a:pPr lvl="1">
              <a:lnSpc>
                <a:spcPct val="80000"/>
              </a:lnSpc>
            </a:pPr>
            <a:r>
              <a:rPr lang="zh-CN" altLang="en-US" sz="2400">
                <a:ea typeface="宋体" pitchFamily="2" charset="-122"/>
              </a:rPr>
              <a:t>在结构体变量中，各成员均拥有自己的内存空间，它们是同时存在的，一个结构变量的总长度等于所有成员项长度之和；在共用体变量中，所有成员只能先后占用该共用体变量的内存空间，它们不能同时存在，一个共用体变量的长度等于最长的成员项的长度。这是结构体与共用体的本质区别。</a:t>
            </a:r>
          </a:p>
          <a:p>
            <a:pPr lvl="1">
              <a:lnSpc>
                <a:spcPct val="80000"/>
              </a:lnSpc>
            </a:pPr>
            <a:r>
              <a:rPr lang="zh-CN" altLang="en-US" sz="2400">
                <a:ea typeface="宋体" pitchFamily="2" charset="-122"/>
              </a:rPr>
              <a:t>在说明结构体变量或数组时可以对变量或数组元素的所有成员赋初值，由于共用体变量同时只能存储一个成员，因此只能对一个成员赋初值。对共用体变量的多个成员赋值则逐次覆盖，只有最后一个成员有值。 </a:t>
            </a:r>
          </a:p>
        </p:txBody>
      </p:sp>
      <p:sp>
        <p:nvSpPr>
          <p:cNvPr id="6" name="标题 5"/>
          <p:cNvSpPr>
            <a:spLocks noGrp="1"/>
          </p:cNvSpPr>
          <p:nvPr/>
        </p:nvSpPr>
        <p:spPr bwMode="auto">
          <a:xfrm>
            <a:off x="381000" y="3048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本章小结</a:t>
            </a:r>
            <a:endParaRPr lang="zh-CN" altLang="en-US" dirty="0"/>
          </a:p>
        </p:txBody>
      </p:sp>
    </p:spTree>
  </p:cSld>
  <p:clrMapOvr>
    <a:masterClrMapping/>
  </p:clrMapOvr>
  <p:transition>
    <p:fade thruBlk="1"/>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3"/>
          <p:cNvSpPr>
            <a:spLocks noGrp="1" noChangeArrowheads="1"/>
          </p:cNvSpPr>
          <p:nvPr>
            <p:ph sz="quarter" idx="1"/>
          </p:nvPr>
        </p:nvSpPr>
        <p:spPr/>
        <p:txBody>
          <a:bodyPr/>
          <a:lstStyle/>
          <a:p>
            <a:pPr>
              <a:lnSpc>
                <a:spcPct val="90000"/>
              </a:lnSpc>
            </a:pPr>
            <a:r>
              <a:rPr lang="zh-CN" altLang="en-US" sz="2400">
                <a:ea typeface="宋体" pitchFamily="2" charset="-122"/>
              </a:rPr>
              <a:t>枚举类型的数据就是用户定义的一组标识符（枚举常量）的序列，其存储的是整型数值，因此枚举类型是基本数据类型。由于枚举常量对应整数值，因此枚举类型数据与整数之间可以比较大小，枚举变量还可以进行</a:t>
            </a:r>
            <a:r>
              <a:rPr lang="en-US" altLang="zh-CN" sz="2400">
                <a:ea typeface="宋体" pitchFamily="2" charset="-122"/>
              </a:rPr>
              <a:t>++</a:t>
            </a:r>
            <a:r>
              <a:rPr lang="zh-CN" altLang="en-US" sz="2400">
                <a:ea typeface="宋体" pitchFamily="2" charset="-122"/>
              </a:rPr>
              <a:t>、</a:t>
            </a:r>
            <a:r>
              <a:rPr lang="en-US" altLang="zh-CN" sz="2400">
                <a:ea typeface="宋体" pitchFamily="2" charset="-122"/>
              </a:rPr>
              <a:t>-- </a:t>
            </a:r>
            <a:r>
              <a:rPr lang="zh-CN" altLang="en-US" sz="2400">
                <a:ea typeface="宋体" pitchFamily="2" charset="-122"/>
              </a:rPr>
              <a:t>等运算。枚举类型不能直接输入输出，只能通过赋值取得枚举常量值，输出也只能间接进行。</a:t>
            </a:r>
          </a:p>
          <a:p>
            <a:pPr>
              <a:lnSpc>
                <a:spcPct val="90000"/>
              </a:lnSpc>
            </a:pPr>
            <a:r>
              <a:rPr lang="zh-CN" altLang="en-US" sz="2400">
                <a:ea typeface="宋体" pitchFamily="2" charset="-122"/>
              </a:rPr>
              <a:t>用户可以通过</a:t>
            </a:r>
            <a:r>
              <a:rPr lang="en-US" altLang="zh-CN" sz="2400">
                <a:ea typeface="宋体" pitchFamily="2" charset="-122"/>
              </a:rPr>
              <a:t>typedef</a:t>
            </a:r>
            <a:r>
              <a:rPr lang="zh-CN" altLang="en-US" sz="2400">
                <a:ea typeface="宋体" pitchFamily="2" charset="-122"/>
              </a:rPr>
              <a:t>给系统数据类型以及构造类型重新命名，注意这并没有定义新的类型。其中定义替代类型名的作用是：给已有的类型起个别名标识符；而定义构造类型名的作用是：自己定义（一般是简化）新“构造”类型名标识符。</a:t>
            </a:r>
          </a:p>
        </p:txBody>
      </p:sp>
      <p:sp>
        <p:nvSpPr>
          <p:cNvPr id="6" name="标题 5"/>
          <p:cNvSpPr>
            <a:spLocks noGrp="1"/>
          </p:cNvSpPr>
          <p:nvPr/>
        </p:nvSpPr>
        <p:spPr bwMode="auto">
          <a:xfrm>
            <a:off x="381000" y="3048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本章小结</a:t>
            </a:r>
            <a:endParaRPr lang="zh-CN" altLang="en-US" dirty="0"/>
          </a:p>
        </p:txBody>
      </p:sp>
    </p:spTree>
  </p:cSld>
  <p:clrMapOvr>
    <a:masterClrMapping/>
  </p:clrMapOvr>
  <p:transition>
    <p:fade thruBlk="1"/>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sz="quarter" idx="1"/>
          </p:nvPr>
        </p:nvSpPr>
        <p:spPr>
          <a:xfrm>
            <a:off x="381000" y="1600200"/>
            <a:ext cx="8534400" cy="4310063"/>
          </a:xfrm>
        </p:spPr>
        <p:txBody>
          <a:bodyPr/>
          <a:lstStyle/>
          <a:p>
            <a:r>
              <a:rPr lang="zh-CN" altLang="en-US" sz="2400">
                <a:ea typeface="宋体" pitchFamily="2" charset="-122"/>
              </a:rPr>
              <a:t>定义一结构体，成员项包括一个字符型、一个整型。编程实现结构体变量成员项的输入、输出，并通过结构体指针引用该变量。</a:t>
            </a:r>
          </a:p>
          <a:p>
            <a:r>
              <a:rPr lang="zh-CN" altLang="en-US" sz="2400">
                <a:ea typeface="宋体" pitchFamily="2" charset="-122"/>
              </a:rPr>
              <a:t>建立一结构体，其中包括学生的姓名、性别和计算机课程的成绩。建立一个有</a:t>
            </a:r>
            <a:r>
              <a:rPr lang="en-US" altLang="zh-CN" sz="2400">
                <a:ea typeface="宋体" pitchFamily="2" charset="-122"/>
              </a:rPr>
              <a:t>5</a:t>
            </a:r>
            <a:r>
              <a:rPr lang="zh-CN" altLang="en-US" sz="2400">
                <a:ea typeface="宋体" pitchFamily="2" charset="-122"/>
              </a:rPr>
              <a:t>个元素的结构体数组。输入学生信息，输出考分大于平均分的同学的姓名、性别和计算机课程。</a:t>
            </a:r>
          </a:p>
          <a:p>
            <a:r>
              <a:rPr lang="zh-CN" altLang="en-US" sz="2400">
                <a:ea typeface="宋体" pitchFamily="2" charset="-122"/>
              </a:rPr>
              <a:t>已知一长度为</a:t>
            </a:r>
            <a:r>
              <a:rPr lang="en-US" altLang="zh-CN" sz="2400">
                <a:ea typeface="宋体" pitchFamily="2" charset="-122"/>
              </a:rPr>
              <a:t>2</a:t>
            </a:r>
            <a:r>
              <a:rPr lang="zh-CN" altLang="en-US" sz="2400">
                <a:ea typeface="宋体" pitchFamily="2" charset="-122"/>
              </a:rPr>
              <a:t>个字节的整数，现欲将其高位字节与低位字节相互交换后输出，试用共用体类型实现这一功能。 </a:t>
            </a:r>
          </a:p>
        </p:txBody>
      </p:sp>
      <p:sp>
        <p:nvSpPr>
          <p:cNvPr id="74761" name="Rectangle 9"/>
          <p:cNvSpPr>
            <a:spLocks noChangeArrowheads="1"/>
          </p:cNvSpPr>
          <p:nvPr/>
        </p:nvSpPr>
        <p:spPr bwMode="auto">
          <a:xfrm>
            <a:off x="0" y="3219450"/>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7" name="标题 5"/>
          <p:cNvSpPr>
            <a:spLocks noGrp="1"/>
          </p:cNvSpPr>
          <p:nvPr/>
        </p:nvSpPr>
        <p:spPr bwMode="auto">
          <a:xfrm>
            <a:off x="381000" y="3048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本章小结</a:t>
            </a:r>
            <a:endParaRPr lang="zh-CN" altLang="en-US" dirty="0"/>
          </a:p>
        </p:txBody>
      </p:sp>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zh-CN" altLang="en-US" sz="3200" dirty="0"/>
              <a:t>结构体类型的长度 </a:t>
            </a:r>
          </a:p>
        </p:txBody>
      </p:sp>
      <p:sp>
        <p:nvSpPr>
          <p:cNvPr id="12293" name="Rectangle 5"/>
          <p:cNvSpPr>
            <a:spLocks noGrp="1" noChangeArrowheads="1"/>
          </p:cNvSpPr>
          <p:nvPr>
            <p:ph sz="quarter" idx="1"/>
          </p:nvPr>
        </p:nvSpPr>
        <p:spPr>
          <a:xfrm>
            <a:off x="381000" y="1600200"/>
            <a:ext cx="8534400" cy="4179888"/>
          </a:xfrm>
        </p:spPr>
        <p:txBody>
          <a:bodyPr/>
          <a:lstStyle/>
          <a:p>
            <a:r>
              <a:rPr lang="zh-CN" altLang="en-US" sz="2400">
                <a:ea typeface="宋体" pitchFamily="2" charset="-122"/>
              </a:rPr>
              <a:t>结构体类型的长度可以用</a:t>
            </a:r>
            <a:r>
              <a:rPr lang="en-US" altLang="zh-CN" sz="2400">
                <a:solidFill>
                  <a:srgbClr val="FF0000"/>
                </a:solidFill>
                <a:ea typeface="宋体" pitchFamily="2" charset="-122"/>
              </a:rPr>
              <a:t>sizeof</a:t>
            </a:r>
            <a:r>
              <a:rPr lang="zh-CN" altLang="en-US" sz="2400">
                <a:ea typeface="宋体" pitchFamily="2" charset="-122"/>
              </a:rPr>
              <a:t>运算符计算出来，形式为：</a:t>
            </a:r>
          </a:p>
          <a:p>
            <a:pPr lvl="1"/>
            <a:r>
              <a:rPr lang="en-US" altLang="zh-CN" sz="2400">
                <a:solidFill>
                  <a:srgbClr val="FF0000"/>
                </a:solidFill>
                <a:ea typeface="宋体" pitchFamily="2" charset="-122"/>
              </a:rPr>
              <a:t>sizeof</a:t>
            </a:r>
            <a:r>
              <a:rPr lang="en-US" altLang="zh-CN" sz="2400">
                <a:ea typeface="宋体" pitchFamily="2" charset="-122"/>
              </a:rPr>
              <a:t>(</a:t>
            </a:r>
            <a:r>
              <a:rPr lang="zh-CN" altLang="en-US" sz="2400">
                <a:ea typeface="宋体" pitchFamily="2" charset="-122"/>
              </a:rPr>
              <a:t>结构体类型名</a:t>
            </a:r>
            <a:r>
              <a:rPr lang="en-US" altLang="zh-CN" sz="2400">
                <a:ea typeface="宋体" pitchFamily="2" charset="-122"/>
              </a:rPr>
              <a:t>) </a:t>
            </a:r>
          </a:p>
          <a:p>
            <a:r>
              <a:rPr lang="zh-CN" altLang="en-US" sz="2400">
                <a:ea typeface="宋体" pitchFamily="2" charset="-122"/>
              </a:rPr>
              <a:t>或者</a:t>
            </a:r>
          </a:p>
          <a:p>
            <a:pPr lvl="1"/>
            <a:r>
              <a:rPr lang="en-US" altLang="zh-CN" sz="2400">
                <a:solidFill>
                  <a:srgbClr val="FF0000"/>
                </a:solidFill>
                <a:ea typeface="宋体" pitchFamily="2" charset="-122"/>
              </a:rPr>
              <a:t>sizeof</a:t>
            </a:r>
            <a:r>
              <a:rPr lang="en-US" altLang="zh-CN" sz="2400">
                <a:ea typeface="宋体" pitchFamily="2" charset="-122"/>
              </a:rPr>
              <a:t>(</a:t>
            </a:r>
            <a:r>
              <a:rPr lang="zh-CN" altLang="en-US" sz="2400">
                <a:ea typeface="宋体" pitchFamily="2" charset="-122"/>
              </a:rPr>
              <a:t>变量名</a:t>
            </a:r>
            <a:r>
              <a:rPr lang="en-US" altLang="zh-CN" sz="2400">
                <a:ea typeface="宋体" pitchFamily="2" charset="-122"/>
              </a:rPr>
              <a:t>)</a:t>
            </a:r>
          </a:p>
          <a:p>
            <a:r>
              <a:rPr lang="zh-CN" altLang="en-US" sz="2400">
                <a:ea typeface="宋体" pitchFamily="2" charset="-122"/>
              </a:rPr>
              <a:t>如</a:t>
            </a:r>
            <a:r>
              <a:rPr lang="en-US" altLang="zh-CN" sz="2400">
                <a:solidFill>
                  <a:srgbClr val="FF0000"/>
                </a:solidFill>
                <a:ea typeface="宋体" pitchFamily="2" charset="-122"/>
              </a:rPr>
              <a:t>sizeof</a:t>
            </a:r>
            <a:r>
              <a:rPr lang="en-US" altLang="zh-CN" sz="2400">
                <a:ea typeface="宋体" pitchFamily="2" charset="-122"/>
              </a:rPr>
              <a:t>(struct student) </a:t>
            </a:r>
            <a:r>
              <a:rPr lang="zh-CN" altLang="en-US" sz="2400">
                <a:ea typeface="宋体" pitchFamily="2" charset="-122"/>
              </a:rPr>
              <a:t>或</a:t>
            </a:r>
            <a:r>
              <a:rPr lang="en-US" altLang="zh-CN" sz="2400">
                <a:solidFill>
                  <a:srgbClr val="FF0000"/>
                </a:solidFill>
                <a:ea typeface="宋体" pitchFamily="2" charset="-122"/>
              </a:rPr>
              <a:t>sizeof</a:t>
            </a:r>
            <a:r>
              <a:rPr lang="en-US" altLang="zh-CN" sz="2400">
                <a:ea typeface="宋体" pitchFamily="2" charset="-122"/>
              </a:rPr>
              <a:t>(wang)</a:t>
            </a:r>
            <a:r>
              <a:rPr lang="zh-CN" altLang="en-US" sz="2400">
                <a:ea typeface="宋体" pitchFamily="2" charset="-122"/>
              </a:rPr>
              <a:t>，在</a:t>
            </a:r>
            <a:r>
              <a:rPr lang="en-US" altLang="zh-CN" sz="2400">
                <a:ea typeface="宋体" pitchFamily="2" charset="-122"/>
              </a:rPr>
              <a:t>TC</a:t>
            </a:r>
            <a:r>
              <a:rPr lang="zh-CN" altLang="en-US" sz="2400">
                <a:ea typeface="宋体" pitchFamily="2" charset="-122"/>
              </a:rPr>
              <a:t>和</a:t>
            </a:r>
            <a:r>
              <a:rPr lang="en-US" altLang="zh-CN" sz="2400">
                <a:ea typeface="宋体" pitchFamily="2" charset="-122"/>
              </a:rPr>
              <a:t>VC</a:t>
            </a:r>
            <a:r>
              <a:rPr lang="zh-CN" altLang="en-US" sz="2400">
                <a:ea typeface="宋体" pitchFamily="2" charset="-122"/>
              </a:rPr>
              <a:t>下，结果分别是：</a:t>
            </a:r>
            <a:r>
              <a:rPr lang="en-US" altLang="zh-CN" sz="2400">
                <a:ea typeface="宋体" pitchFamily="2" charset="-122"/>
              </a:rPr>
              <a:t>86</a:t>
            </a:r>
            <a:r>
              <a:rPr lang="zh-CN" altLang="en-US" sz="2400">
                <a:ea typeface="宋体" pitchFamily="2" charset="-122"/>
              </a:rPr>
              <a:t>和</a:t>
            </a:r>
            <a:r>
              <a:rPr lang="en-US" altLang="zh-CN" sz="2400">
                <a:ea typeface="宋体" pitchFamily="2" charset="-122"/>
              </a:rPr>
              <a:t>88</a:t>
            </a:r>
            <a:r>
              <a:rPr lang="zh-CN" altLang="en-US" sz="2400">
                <a:ea typeface="宋体" pitchFamily="2" charset="-122"/>
              </a:rPr>
              <a:t>。</a:t>
            </a:r>
          </a:p>
        </p:txBody>
      </p:sp>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1066800" y="304800"/>
            <a:ext cx="7162800" cy="685800"/>
          </a:xfrm>
        </p:spPr>
        <p:txBody>
          <a:bodyPr/>
          <a:lstStyle/>
          <a:p>
            <a:r>
              <a:rPr lang="zh-CN" altLang="en-US" dirty="0"/>
              <a:t>（*）结构体长度和字节对齐问题 </a:t>
            </a:r>
          </a:p>
        </p:txBody>
      </p:sp>
      <p:sp>
        <p:nvSpPr>
          <p:cNvPr id="132099" name="Rectangle 3"/>
          <p:cNvSpPr>
            <a:spLocks noGrp="1" noChangeArrowheads="1"/>
          </p:cNvSpPr>
          <p:nvPr>
            <p:ph sz="quarter" idx="1"/>
          </p:nvPr>
        </p:nvSpPr>
        <p:spPr/>
        <p:txBody>
          <a:bodyPr/>
          <a:lstStyle/>
          <a:p>
            <a:pPr>
              <a:lnSpc>
                <a:spcPct val="90000"/>
              </a:lnSpc>
              <a:buFontTx/>
              <a:buNone/>
            </a:pPr>
            <a:r>
              <a:rPr lang="en-US" altLang="zh-CN" sz="2400" dirty="0">
                <a:ea typeface="宋体" pitchFamily="2" charset="-122"/>
              </a:rPr>
              <a:t>    </a:t>
            </a:r>
            <a:r>
              <a:rPr lang="zh-CN" altLang="en-US" sz="2400" dirty="0">
                <a:solidFill>
                  <a:srgbClr val="FF0000"/>
                </a:solidFill>
                <a:ea typeface="宋体" pitchFamily="2" charset="-122"/>
              </a:rPr>
              <a:t>对齐</a:t>
            </a:r>
            <a:r>
              <a:rPr lang="zh-CN" altLang="en-US" sz="2400" dirty="0">
                <a:ea typeface="宋体" pitchFamily="2" charset="-122"/>
              </a:rPr>
              <a:t> 内存空间都是按照字节</a:t>
            </a:r>
            <a:r>
              <a:rPr lang="en-US" altLang="zh-CN" sz="2400" dirty="0">
                <a:ea typeface="宋体" pitchFamily="2" charset="-122"/>
              </a:rPr>
              <a:t>(byte)</a:t>
            </a:r>
            <a:r>
              <a:rPr lang="zh-CN" altLang="en-US" sz="2400" dirty="0">
                <a:ea typeface="宋体" pitchFamily="2" charset="-122"/>
              </a:rPr>
              <a:t>来划分的，虽然理论上对任何类型的变量的访问可以从任何地址开始，但实际情况并非如此，而是需要按照一定的规则在空间上排列，这就是对齐。对齐的规则与编译器和操作系统有关，没有统一的规则。例如，在</a:t>
            </a:r>
            <a:r>
              <a:rPr lang="en-US" altLang="zh-CN" sz="2400" dirty="0">
                <a:ea typeface="宋体" pitchFamily="2" charset="-122"/>
              </a:rPr>
              <a:t>VC</a:t>
            </a:r>
            <a:r>
              <a:rPr lang="zh-CN" altLang="en-US" sz="2400" dirty="0">
                <a:ea typeface="宋体" pitchFamily="2" charset="-122"/>
              </a:rPr>
              <a:t>下：</a:t>
            </a:r>
          </a:p>
          <a:p>
            <a:pPr lvl="1">
              <a:lnSpc>
                <a:spcPct val="90000"/>
              </a:lnSpc>
              <a:buFontTx/>
              <a:buNone/>
            </a:pPr>
            <a:r>
              <a:rPr lang="en-US" altLang="zh-CN" sz="2400" dirty="0" err="1">
                <a:ea typeface="宋体" pitchFamily="2" charset="-122"/>
              </a:rPr>
              <a:t>struct</a:t>
            </a:r>
            <a:r>
              <a:rPr lang="en-US" altLang="zh-CN" sz="2400" dirty="0">
                <a:ea typeface="宋体" pitchFamily="2" charset="-122"/>
              </a:rPr>
              <a:t> student</a:t>
            </a:r>
          </a:p>
          <a:p>
            <a:pPr lvl="1">
              <a:lnSpc>
                <a:spcPct val="90000"/>
              </a:lnSpc>
              <a:buFontTx/>
              <a:buNone/>
            </a:pPr>
            <a:r>
              <a:rPr lang="en-US" altLang="zh-CN" sz="2400" dirty="0">
                <a:ea typeface="宋体" pitchFamily="2" charset="-122"/>
              </a:rPr>
              <a:t>{</a:t>
            </a:r>
          </a:p>
          <a:p>
            <a:pPr lvl="1">
              <a:lnSpc>
                <a:spcPct val="90000"/>
              </a:lnSpc>
              <a:buFontTx/>
              <a:buNone/>
            </a:pPr>
            <a:r>
              <a:rPr lang="en-US" altLang="zh-CN" sz="2400" dirty="0">
                <a:ea typeface="宋体" pitchFamily="2" charset="-122"/>
              </a:rPr>
              <a:t>		char c;</a:t>
            </a:r>
          </a:p>
          <a:p>
            <a:pPr lvl="1">
              <a:lnSpc>
                <a:spcPct val="90000"/>
              </a:lnSpc>
              <a:buFontTx/>
              <a:buNone/>
            </a:pPr>
            <a:r>
              <a:rPr lang="en-US" altLang="zh-CN" sz="2400" dirty="0">
                <a:ea typeface="宋体" pitchFamily="2" charset="-122"/>
              </a:rPr>
              <a:t>		</a:t>
            </a:r>
            <a:r>
              <a:rPr lang="en-US" altLang="zh-CN" sz="2400" dirty="0" err="1">
                <a:ea typeface="宋体" pitchFamily="2" charset="-122"/>
              </a:rPr>
              <a:t>int</a:t>
            </a:r>
            <a:r>
              <a:rPr lang="en-US" altLang="zh-CN" sz="2400" dirty="0">
                <a:ea typeface="宋体" pitchFamily="2" charset="-122"/>
              </a:rPr>
              <a:t> a;</a:t>
            </a:r>
          </a:p>
          <a:p>
            <a:pPr lvl="1">
              <a:lnSpc>
                <a:spcPct val="90000"/>
              </a:lnSpc>
              <a:buFontTx/>
              <a:buNone/>
            </a:pPr>
            <a:r>
              <a:rPr lang="en-US" altLang="zh-CN" sz="2400" dirty="0">
                <a:ea typeface="宋体" pitchFamily="2" charset="-122"/>
              </a:rPr>
              <a:t>};</a:t>
            </a:r>
          </a:p>
          <a:p>
            <a:pPr lvl="1">
              <a:lnSpc>
                <a:spcPct val="90000"/>
              </a:lnSpc>
              <a:buFontTx/>
              <a:buNone/>
            </a:pPr>
            <a:r>
              <a:rPr lang="zh-CN" altLang="en-US" sz="2400" dirty="0">
                <a:ea typeface="宋体" pitchFamily="2" charset="-122"/>
              </a:rPr>
              <a:t>其实际存储如右图： </a:t>
            </a:r>
          </a:p>
        </p:txBody>
      </p:sp>
      <p:pic>
        <p:nvPicPr>
          <p:cNvPr id="132100" name="Picture 4"/>
          <p:cNvPicPr>
            <a:picLocks noChangeAspect="1" noChangeArrowheads="1"/>
          </p:cNvPicPr>
          <p:nvPr/>
        </p:nvPicPr>
        <p:blipFill>
          <a:blip r:embed="rId2" cstate="print"/>
          <a:srcRect/>
          <a:stretch>
            <a:fillRect/>
          </a:stretch>
        </p:blipFill>
        <p:spPr bwMode="auto">
          <a:xfrm>
            <a:off x="4419600" y="3505200"/>
            <a:ext cx="2971800" cy="1943100"/>
          </a:xfrm>
          <a:prstGeom prst="rect">
            <a:avLst/>
          </a:prstGeom>
          <a:noFill/>
          <a:ln w="9525">
            <a:noFill/>
            <a:miter lim="800000"/>
            <a:headEnd/>
            <a:tailEnd/>
          </a:ln>
          <a:effectLst/>
        </p:spPr>
      </p:pic>
    </p:spTree>
  </p:cSld>
  <p:clrMapOvr>
    <a:masterClrMapping/>
  </p:clrMapOvr>
  <p:transition>
    <p:fade thruBlk="1"/>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3">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市镇">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市镇">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c3</Template>
  <TotalTime>974</TotalTime>
  <Words>4416</Words>
  <Application>Microsoft Office PowerPoint</Application>
  <PresentationFormat>全屏显示(4:3)</PresentationFormat>
  <Paragraphs>752</Paragraphs>
  <Slides>76</Slides>
  <Notes>0</Notes>
  <HiddenSlides>0</HiddenSlides>
  <MMClips>0</MMClips>
  <ScaleCrop>false</ScaleCrop>
  <HeadingPairs>
    <vt:vector size="4" baseType="variant">
      <vt:variant>
        <vt:lpstr>主题</vt:lpstr>
      </vt:variant>
      <vt:variant>
        <vt:i4>1</vt:i4>
      </vt:variant>
      <vt:variant>
        <vt:lpstr>幻灯片标题</vt:lpstr>
      </vt:variant>
      <vt:variant>
        <vt:i4>76</vt:i4>
      </vt:variant>
    </vt:vector>
  </HeadingPairs>
  <TitlesOfParts>
    <vt:vector size="77" baseType="lpstr">
      <vt:lpstr>c3</vt:lpstr>
      <vt:lpstr>第9章 结构体、共用体与枚举 </vt:lpstr>
      <vt:lpstr>幻灯片 2</vt:lpstr>
      <vt:lpstr>9.1  结构体 </vt:lpstr>
      <vt:lpstr>9.1.1  结构体类型的定义 </vt:lpstr>
      <vt:lpstr>9.1.1  结构体类型的定义</vt:lpstr>
      <vt:lpstr>9.1.2  结构体变量的定义和初始化 </vt:lpstr>
      <vt:lpstr>9.1.2  结构体变量的定义和初始化</vt:lpstr>
      <vt:lpstr>结构体类型的长度 </vt:lpstr>
      <vt:lpstr>（*）结构体长度和字节对齐问题 </vt:lpstr>
      <vt:lpstr>结构体类型的嵌套 </vt:lpstr>
      <vt:lpstr>结构体类型变量的初始化 </vt:lpstr>
      <vt:lpstr>9.1.3  结构体变量的引用 </vt:lpstr>
      <vt:lpstr>注意 </vt:lpstr>
      <vt:lpstr>注意</vt:lpstr>
      <vt:lpstr>注意</vt:lpstr>
      <vt:lpstr>【例9-1】演示结构体类型 </vt:lpstr>
      <vt:lpstr>【例9-1】演示结构体类型</vt:lpstr>
      <vt:lpstr>9.1.4  结构体数组 </vt:lpstr>
      <vt:lpstr>结构体数组的定义</vt:lpstr>
      <vt:lpstr>结构体数组的初始化</vt:lpstr>
      <vt:lpstr>结构体数组的引用</vt:lpstr>
      <vt:lpstr>【例9-2】演示结构体数组的定义和应用 </vt:lpstr>
      <vt:lpstr>【例9-2】演示结构体数组的定义和应用</vt:lpstr>
      <vt:lpstr>【例9-2】用键盘输入数据，程序修改为</vt:lpstr>
      <vt:lpstr>【例9-2】用键盘输入数据，运行结果</vt:lpstr>
      <vt:lpstr>9.1.5  结构体指针 </vt:lpstr>
      <vt:lpstr>9.1.5  结构体指针</vt:lpstr>
      <vt:lpstr>【例9-3】修改例9-2，利用结构体指针变量访问数据 </vt:lpstr>
      <vt:lpstr>【例9-3】修改例9-2，利用结构体指针变量访问数据</vt:lpstr>
      <vt:lpstr>9.1.6  结构体与函数 </vt:lpstr>
      <vt:lpstr>【例9-4】打印学号为20050102学生的年龄 </vt:lpstr>
      <vt:lpstr>【例9-4】打印学号为20050102学生的年龄。</vt:lpstr>
      <vt:lpstr>【例9-4】打印学号为20050102学生的年龄</vt:lpstr>
      <vt:lpstr>【例9-4】打印学号为20050102学生的年龄</vt:lpstr>
      <vt:lpstr>【注意】</vt:lpstr>
      <vt:lpstr>【例9-5】演示函数返回结构体类型 </vt:lpstr>
      <vt:lpstr>【例9-5】演示函数返回结构体类型</vt:lpstr>
      <vt:lpstr>【例9-5】演示函数返回结构体类型</vt:lpstr>
      <vt:lpstr>9.2  共用体 </vt:lpstr>
      <vt:lpstr>9.2.1  共用体类型的定义</vt:lpstr>
      <vt:lpstr>9.2.2  共用体变量的说明和引用 </vt:lpstr>
      <vt:lpstr>注意 </vt:lpstr>
      <vt:lpstr>引用共用体变量</vt:lpstr>
      <vt:lpstr>【例9-6】演示共用体类型的引用 </vt:lpstr>
      <vt:lpstr>【例9-6】演示共用体类型的引用</vt:lpstr>
      <vt:lpstr>【例9-7】运行下面的程序，分析运行结果 </vt:lpstr>
      <vt:lpstr>【分析】</vt:lpstr>
      <vt:lpstr>9.3  枚举类型 </vt:lpstr>
      <vt:lpstr>9.3.1  枚举类型的定义 </vt:lpstr>
      <vt:lpstr>注意</vt:lpstr>
      <vt:lpstr>9.3.2  枚举变量的定义和引用 </vt:lpstr>
      <vt:lpstr>枚举变量的引用 </vt:lpstr>
      <vt:lpstr>【例9-8】输出全部的枚举值字符串 </vt:lpstr>
      <vt:lpstr>9.4  用户定义类型 </vt:lpstr>
      <vt:lpstr>9.4  用户定义类型</vt:lpstr>
      <vt:lpstr>9.4  用户定义类型</vt:lpstr>
      <vt:lpstr>9.4  用户定义类型</vt:lpstr>
      <vt:lpstr>9.4  用户定义类型</vt:lpstr>
      <vt:lpstr>9.5  *动态内存分配与链表</vt:lpstr>
      <vt:lpstr>9.5  *动态内存分配与链表</vt:lpstr>
      <vt:lpstr>9.5  *动态内存分配与链表</vt:lpstr>
      <vt:lpstr>9.5  *动态内存分配与链表</vt:lpstr>
      <vt:lpstr>9.6  案例：求两个复数之和</vt:lpstr>
      <vt:lpstr>9.7  案例：已知今天，明天为何？</vt:lpstr>
      <vt:lpstr>9.7  案例：已知今天，明天为何？</vt:lpstr>
      <vt:lpstr>9.8  *统计汽车违规罚分</vt:lpstr>
      <vt:lpstr>9.8  *统计汽车违规罚分</vt:lpstr>
      <vt:lpstr>9.8  *统计汽车违规罚分</vt:lpstr>
      <vt:lpstr>9.8  *统计汽车违规罚分</vt:lpstr>
      <vt:lpstr>9.8  *统计汽车违规罚分</vt:lpstr>
      <vt:lpstr>幻灯片 71</vt:lpstr>
      <vt:lpstr>幻灯片 72</vt:lpstr>
      <vt:lpstr>幻灯片 73</vt:lpstr>
      <vt:lpstr>幻灯片 74</vt:lpstr>
      <vt:lpstr>幻灯片 75</vt:lpstr>
      <vt:lpstr>幻灯片 76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21世纪高职高专新概念规划教材</dc:title>
  <dc:subject>C语言程序设计(第二版)</dc:subject>
  <dc:creator>丁亚涛</dc:creator>
  <dc:description>配套资源：网站、课件、练习与测试软件、题库等。</dc:description>
  <cp:lastModifiedBy>a</cp:lastModifiedBy>
  <cp:revision>640</cp:revision>
  <cp:lastPrinted>1601-01-01T00:00:00Z</cp:lastPrinted>
  <dcterms:created xsi:type="dcterms:W3CDTF">1601-01-01T00:00:00Z</dcterms:created>
  <dcterms:modified xsi:type="dcterms:W3CDTF">2014-06-03T02:51:57Z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