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56" r:id="rId2"/>
    <p:sldId id="257" r:id="rId3"/>
    <p:sldId id="258" r:id="rId4"/>
    <p:sldId id="260" r:id="rId5"/>
    <p:sldId id="307" r:id="rId6"/>
    <p:sldId id="282" r:id="rId7"/>
    <p:sldId id="261" r:id="rId8"/>
    <p:sldId id="283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0" r:id="rId24"/>
    <p:sldId id="308" r:id="rId25"/>
    <p:sldId id="309" r:id="rId26"/>
    <p:sldId id="277" r:id="rId27"/>
    <p:sldId id="278" r:id="rId28"/>
    <p:sldId id="310" r:id="rId29"/>
    <p:sldId id="279" r:id="rId30"/>
    <p:sldId id="281" r:id="rId31"/>
    <p:sldId id="284" r:id="rId32"/>
    <p:sldId id="285" r:id="rId33"/>
    <p:sldId id="311" r:id="rId34"/>
    <p:sldId id="286" r:id="rId35"/>
    <p:sldId id="301" r:id="rId36"/>
    <p:sldId id="287" r:id="rId37"/>
    <p:sldId id="312" r:id="rId38"/>
    <p:sldId id="288" r:id="rId39"/>
    <p:sldId id="297" r:id="rId40"/>
    <p:sldId id="303" r:id="rId41"/>
    <p:sldId id="298" r:id="rId42"/>
    <p:sldId id="299" r:id="rId43"/>
    <p:sldId id="313" r:id="rId44"/>
    <p:sldId id="314" r:id="rId45"/>
    <p:sldId id="315" r:id="rId46"/>
    <p:sldId id="316" r:id="rId47"/>
    <p:sldId id="317" r:id="rId48"/>
    <p:sldId id="305" r:id="rId49"/>
    <p:sldId id="306" r:id="rId50"/>
    <p:sldId id="296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9F6333-9BD2-438A-B480-D3D7C095B56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C51F6-E978-4BAF-81B8-7EAE6B3073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07035F06-977C-4059-85A2-49E4EF8D206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971800"/>
            <a:ext cx="7315200" cy="609600"/>
          </a:xfrm>
        </p:spPr>
        <p:txBody>
          <a:bodyPr/>
          <a:lstStyle>
            <a:lvl1pPr>
              <a:defRPr sz="3600">
                <a:latin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fld id="{849F6333-9BD2-438A-B480-D3D7C095B56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010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81000" y="1600200"/>
            <a:ext cx="8534400" cy="4343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fld id="{8F2F2AA7-BF1D-4A22-927C-CA0C9B9B86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3">
                    <a:shade val="75000"/>
                  </a:schemeClr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F9E24014-608A-4A10-A471-5F2F4EFC5B0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D8FEE4-BB89-4BE2-878D-6185774BA3E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4B5DC-098D-47E0-9B32-0E971D9B0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椭圆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fld id="{18C6AE0E-6D87-4EC5-A45D-5B300AF5017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B0E51BCE-B38F-4382-871F-120372DCBE8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fld id="{266AA31A-9614-4CAE-92CF-51F76A8FF1F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C0714FB-F38E-494C-BBAB-15284C31B2F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2BC068BA-6E81-4B2B-875D-BF74E4C73DB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9F6333-9BD2-438A-B480-D3D7C095B56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62" name="标题占位符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dirty="0" smtClean="0"/>
          </a:p>
        </p:txBody>
      </p:sp>
      <p:sp>
        <p:nvSpPr>
          <p:cNvPr id="2063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b="1" kern="1200">
          <a:solidFill>
            <a:srgbClr val="7B9899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marL="547688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方正舒体"/>
        </a:defRPr>
      </a:lvl2pPr>
      <a:lvl3pPr marL="822325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方正舒体"/>
        </a:defRPr>
      </a:lvl3pPr>
      <a:lvl4pPr marL="1096963" indent="-228600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方正舒体"/>
        </a:defRPr>
      </a:lvl4pPr>
      <a:lvl5pPr marL="1371600" indent="-228600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方正舒体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3200"/>
              <a:t>第</a:t>
            </a:r>
            <a:r>
              <a:rPr lang="en-US" altLang="zh-CN" sz="3200"/>
              <a:t>5</a:t>
            </a:r>
            <a:r>
              <a:rPr lang="zh-CN" altLang="en-US" sz="3200"/>
              <a:t>章 循环结构程序设计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7010400" cy="685800"/>
          </a:xfrm>
        </p:spPr>
        <p:txBody>
          <a:bodyPr/>
          <a:lstStyle/>
          <a:p>
            <a:r>
              <a:rPr lang="zh-CN" altLang="en-US" sz="3200" dirty="0"/>
              <a:t>注意</a:t>
            </a:r>
            <a:r>
              <a:rPr lang="en-US" altLang="zh-CN" sz="3200" dirty="0"/>
              <a:t>: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>
                <a:ea typeface="宋体" pitchFamily="2" charset="-122"/>
              </a:rPr>
              <a:t>循环体包括一条或多条语句，多条语句必须用一对花括号“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{}</a:t>
            </a:r>
            <a:r>
              <a:rPr lang="en-US" altLang="zh-CN" dirty="0">
                <a:ea typeface="宋体" pitchFamily="2" charset="-122"/>
              </a:rPr>
              <a:t>”</a:t>
            </a:r>
            <a:r>
              <a:rPr lang="zh-CN" altLang="en-US" dirty="0">
                <a:ea typeface="宋体" pitchFamily="2" charset="-122"/>
              </a:rPr>
              <a:t>括起来。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ea typeface="宋体" pitchFamily="2" charset="-122"/>
              </a:rPr>
              <a:t>合理的循环是有限次循环。如果循环不能退出，则称为“死循环”，在程序设计中应该避免出现。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ea typeface="宋体" pitchFamily="2" charset="-122"/>
              </a:rPr>
              <a:t>控制循环执行的次数因素包括循环中的循环条件、控制循环的主要变量的初值和终值以及每次变化的幅度等。</a:t>
            </a:r>
          </a:p>
          <a:p>
            <a:pPr lvl="1">
              <a:lnSpc>
                <a:spcPct val="80000"/>
              </a:lnSpc>
            </a:pPr>
            <a:r>
              <a:rPr lang="zh-CN" altLang="en-US" dirty="0">
                <a:ea typeface="宋体" pitchFamily="2" charset="-122"/>
              </a:rPr>
              <a:t>例如，上例中</a:t>
            </a:r>
            <a:r>
              <a:rPr lang="en-US" altLang="zh-CN" dirty="0" err="1">
                <a:ea typeface="宋体" pitchFamily="2" charset="-122"/>
              </a:rPr>
              <a:t>i</a:t>
            </a:r>
            <a:r>
              <a:rPr lang="zh-CN" altLang="en-US" dirty="0">
                <a:ea typeface="宋体" pitchFamily="2" charset="-122"/>
              </a:rPr>
              <a:t>有效地控制了循环的运行，</a:t>
            </a:r>
            <a:r>
              <a:rPr lang="en-US" altLang="zh-CN" dirty="0" err="1">
                <a:ea typeface="宋体" pitchFamily="2" charset="-122"/>
              </a:rPr>
              <a:t>i</a:t>
            </a:r>
            <a:r>
              <a:rPr lang="zh-CN" altLang="en-US" dirty="0">
                <a:ea typeface="宋体" pitchFamily="2" charset="-122"/>
              </a:rPr>
              <a:t>从</a:t>
            </a:r>
            <a:r>
              <a:rPr lang="en-US" altLang="zh-CN" dirty="0">
                <a:ea typeface="宋体" pitchFamily="2" charset="-122"/>
              </a:rPr>
              <a:t>1</a:t>
            </a:r>
            <a:r>
              <a:rPr lang="zh-CN" altLang="en-US" dirty="0">
                <a:ea typeface="宋体" pitchFamily="2" charset="-122"/>
              </a:rPr>
              <a:t>循环到</a:t>
            </a:r>
            <a:r>
              <a:rPr lang="en-US" altLang="zh-CN" dirty="0">
                <a:ea typeface="宋体" pitchFamily="2" charset="-122"/>
              </a:rPr>
              <a:t>100</a:t>
            </a:r>
            <a:r>
              <a:rPr lang="zh-CN" altLang="en-US" dirty="0">
                <a:ea typeface="宋体" pitchFamily="2" charset="-122"/>
              </a:rPr>
              <a:t>，每次加</a:t>
            </a:r>
            <a:r>
              <a:rPr lang="en-US" altLang="zh-CN" dirty="0">
                <a:ea typeface="宋体" pitchFamily="2" charset="-122"/>
              </a:rPr>
              <a:t>1</a:t>
            </a:r>
            <a:r>
              <a:rPr lang="zh-CN" altLang="en-US" dirty="0">
                <a:ea typeface="宋体" pitchFamily="2" charset="-122"/>
              </a:rPr>
              <a:t>，循环运行了</a:t>
            </a:r>
            <a:r>
              <a:rPr lang="en-US" altLang="zh-CN" dirty="0">
                <a:ea typeface="宋体" pitchFamily="2" charset="-122"/>
              </a:rPr>
              <a:t>100</a:t>
            </a:r>
            <a:r>
              <a:rPr lang="zh-CN" altLang="en-US" dirty="0">
                <a:ea typeface="宋体" pitchFamily="2" charset="-122"/>
              </a:rPr>
              <a:t>次，</a:t>
            </a:r>
            <a:r>
              <a:rPr lang="en-US" altLang="zh-CN" dirty="0" err="1">
                <a:ea typeface="宋体" pitchFamily="2" charset="-122"/>
              </a:rPr>
              <a:t>i</a:t>
            </a:r>
            <a:r>
              <a:rPr lang="zh-CN" altLang="en-US" dirty="0">
                <a:ea typeface="宋体" pitchFamily="2" charset="-122"/>
              </a:rPr>
              <a:t>也可以称为循环变量。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2800" cy="609600"/>
          </a:xfrm>
        </p:spPr>
        <p:txBody>
          <a:bodyPr/>
          <a:lstStyle/>
          <a:p>
            <a:r>
              <a:rPr lang="zh-CN" altLang="en-US" sz="3200" dirty="0"/>
              <a:t>注意</a:t>
            </a:r>
            <a:r>
              <a:rPr lang="en-US" altLang="zh-CN" sz="3200" dirty="0"/>
              <a:t>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如果只有一个循环变量，而且循环变量每次有固定的增加和减少，则循环的次数可以用以下公式计算：</a:t>
            </a:r>
          </a:p>
          <a:p>
            <a:pPr lvl="1"/>
            <a:r>
              <a:rPr lang="zh-CN" altLang="en-US">
                <a:ea typeface="宋体" pitchFamily="2" charset="-122"/>
              </a:rPr>
              <a:t>循环次数 </a:t>
            </a:r>
            <a:r>
              <a:rPr lang="en-US" altLang="zh-CN">
                <a:ea typeface="宋体" pitchFamily="2" charset="-122"/>
              </a:rPr>
              <a:t>= (</a:t>
            </a:r>
            <a:r>
              <a:rPr lang="zh-CN" altLang="en-US">
                <a:ea typeface="宋体" pitchFamily="2" charset="-122"/>
              </a:rPr>
              <a:t>终值</a:t>
            </a:r>
            <a:r>
              <a:rPr lang="en-US" altLang="zh-CN">
                <a:ea typeface="宋体" pitchFamily="2" charset="-122"/>
              </a:rPr>
              <a:t>-</a:t>
            </a:r>
            <a:r>
              <a:rPr lang="zh-CN" altLang="en-US">
                <a:ea typeface="宋体" pitchFamily="2" charset="-122"/>
              </a:rPr>
              <a:t>初值</a:t>
            </a:r>
            <a:r>
              <a:rPr lang="en-US" altLang="zh-CN">
                <a:ea typeface="宋体" pitchFamily="2" charset="-122"/>
              </a:rPr>
              <a:t>)/ </a:t>
            </a:r>
            <a:r>
              <a:rPr lang="zh-CN" altLang="en-US">
                <a:ea typeface="宋体" pitchFamily="2" charset="-122"/>
              </a:rPr>
              <a:t>步长 </a:t>
            </a:r>
            <a:r>
              <a:rPr lang="en-US" altLang="zh-CN">
                <a:ea typeface="宋体" pitchFamily="2" charset="-122"/>
              </a:rPr>
              <a:t>+ 1</a:t>
            </a:r>
          </a:p>
          <a:p>
            <a:r>
              <a:rPr lang="zh-CN" altLang="en-US">
                <a:ea typeface="宋体" pitchFamily="2" charset="-122"/>
              </a:rPr>
              <a:t>步长为循环变量每次增加或减少的值，例如，上例循环次数为：</a:t>
            </a:r>
            <a:r>
              <a:rPr lang="en-US" altLang="zh-CN">
                <a:ea typeface="宋体" pitchFamily="2" charset="-122"/>
              </a:rPr>
              <a:t>(100–1)/1 + 1</a:t>
            </a:r>
            <a:r>
              <a:rPr lang="zh-CN" altLang="en-US">
                <a:ea typeface="宋体" pitchFamily="2" charset="-122"/>
              </a:rPr>
              <a:t>，即</a:t>
            </a:r>
            <a:r>
              <a:rPr lang="en-US" altLang="zh-CN">
                <a:ea typeface="宋体" pitchFamily="2" charset="-122"/>
              </a:rPr>
              <a:t>100</a:t>
            </a:r>
            <a:r>
              <a:rPr lang="zh-CN" altLang="en-US">
                <a:ea typeface="宋体" pitchFamily="2" charset="-122"/>
              </a:rPr>
              <a:t>次。</a:t>
            </a:r>
          </a:p>
          <a:p>
            <a:r>
              <a:rPr lang="zh-CN" altLang="en-US">
                <a:ea typeface="宋体" pitchFamily="2" charset="-122"/>
              </a:rPr>
              <a:t>步长可以为负数。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5-2】</a:t>
            </a:r>
            <a:r>
              <a:rPr lang="zh-CN" altLang="en-US"/>
              <a:t>计算</a:t>
            </a:r>
            <a:r>
              <a:rPr lang="en-US" altLang="zh-CN"/>
              <a:t>1</a:t>
            </a:r>
            <a:r>
              <a:rPr lang="zh-CN" altLang="en-US"/>
              <a:t>到</a:t>
            </a:r>
            <a:r>
              <a:rPr lang="en-US" altLang="zh-CN"/>
              <a:t>100</a:t>
            </a:r>
            <a:r>
              <a:rPr lang="zh-CN" altLang="en-US"/>
              <a:t>之间所有</a:t>
            </a:r>
            <a:r>
              <a:rPr lang="en-US" altLang="zh-CN"/>
              <a:t>3</a:t>
            </a:r>
            <a:r>
              <a:rPr lang="zh-CN" altLang="en-US"/>
              <a:t>的倍数的和。 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529137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3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{ 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300" dirty="0">
                <a:latin typeface="+mn-lt"/>
                <a:ea typeface="宋体" pitchFamily="2" charset="-122"/>
              </a:rPr>
              <a:t>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3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=3;s=0;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while(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&lt;=99)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{ s=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s+i</a:t>
            </a:r>
            <a:r>
              <a:rPr lang="en-US" altLang="zh-CN" sz="23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  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=i+3;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  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300" dirty="0">
                <a:latin typeface="+mn-lt"/>
                <a:ea typeface="宋体" pitchFamily="2" charset="-122"/>
              </a:rPr>
              <a:t>("s=%d\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3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800600"/>
            <a:ext cx="25908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5.3  do-while</a:t>
            </a:r>
            <a:r>
              <a:rPr lang="zh-CN" altLang="en-US"/>
              <a:t>循环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910137"/>
          </a:xfrm>
        </p:spPr>
        <p:txBody>
          <a:bodyPr/>
          <a:lstStyle/>
          <a:p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循环，又称为“直到型”循环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,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用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语句来实现，其一般格式为：</a:t>
            </a:r>
          </a:p>
          <a:p>
            <a:pPr lvl="1">
              <a:buFontTx/>
              <a:buNone/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   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do</a:t>
            </a:r>
          </a:p>
          <a:p>
            <a:pPr lvl="1">
              <a:buFontTx/>
              <a:buNone/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    {</a:t>
            </a:r>
          </a:p>
          <a:p>
            <a:pPr lvl="1">
              <a:buFontTx/>
              <a:buNone/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     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语句</a:t>
            </a:r>
          </a:p>
          <a:p>
            <a:pPr lvl="1">
              <a:buFontTx/>
              <a:buNone/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   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} while(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表达式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);</a:t>
            </a:r>
          </a:p>
          <a:p>
            <a:pPr lvl="1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语句的执行过程为：</a:t>
            </a:r>
            <a:b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</a:b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先执行循环体语句再判断表达式的值。若值为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0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，则结束循环，退出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语句；若值为非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0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，则继续执行循环体。</a:t>
            </a:r>
            <a:r>
              <a:rPr lang="zh-CN" altLang="en-US" sz="2000">
                <a:ea typeface="宋体" pitchFamily="2" charset="-122"/>
              </a:rPr>
              <a:t> </a:t>
            </a:r>
          </a:p>
          <a:p>
            <a:pPr lvl="1">
              <a:buFontTx/>
              <a:buNone/>
            </a:pPr>
            <a:endParaRPr lang="en-US" altLang="zh-CN" sz="200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5.3  do-while</a:t>
            </a:r>
            <a:r>
              <a:rPr lang="zh-CN" altLang="en-US"/>
              <a:t>循环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371600"/>
            <a:ext cx="7743825" cy="5572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ea typeface="宋体" pitchFamily="2" charset="-122"/>
              </a:rPr>
              <a:t>流程图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81200"/>
            <a:ext cx="6934200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5-3】</a:t>
            </a:r>
            <a:r>
              <a:rPr lang="zh-CN" altLang="en-US"/>
              <a:t>计算</a:t>
            </a:r>
            <a:r>
              <a:rPr lang="en-US" altLang="zh-CN"/>
              <a:t>s=1+2+3+…+100</a:t>
            </a:r>
            <a:r>
              <a:rPr lang="zh-CN" altLang="en-US"/>
              <a:t>。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1676400"/>
            <a:ext cx="4648200" cy="47577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7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{  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700" dirty="0">
                <a:latin typeface="+mn-lt"/>
                <a:ea typeface="宋体" pitchFamily="2" charset="-122"/>
              </a:rPr>
              <a:t> 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7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700" dirty="0">
                <a:latin typeface="+mn-lt"/>
                <a:ea typeface="宋体" pitchFamily="2" charset="-122"/>
              </a:rPr>
              <a:t>=1;s=0;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do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   s=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s+i</a:t>
            </a:r>
            <a:r>
              <a:rPr lang="en-US" altLang="zh-CN" sz="27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   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700" dirty="0">
                <a:latin typeface="+mn-lt"/>
                <a:ea typeface="宋体" pitchFamily="2" charset="-122"/>
              </a:rPr>
              <a:t>=i+1;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   } while(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700" dirty="0">
                <a:latin typeface="+mn-lt"/>
                <a:ea typeface="宋体" pitchFamily="2" charset="-122"/>
              </a:rPr>
              <a:t>&lt;=100); 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700" dirty="0">
                <a:latin typeface="+mn-lt"/>
                <a:ea typeface="宋体" pitchFamily="2" charset="-122"/>
              </a:rPr>
              <a:t>("s=%d\</a:t>
            </a:r>
            <a:r>
              <a:rPr lang="en-US" altLang="zh-CN" sz="27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7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700" dirty="0">
                <a:latin typeface="+mn-lt"/>
                <a:ea typeface="宋体" pitchFamily="2" charset="-122"/>
              </a:rPr>
              <a:t>}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lang="zh-CN" altLang="en-US" sz="2000" dirty="0">
                <a:ea typeface="宋体" pitchFamily="2" charset="-122"/>
              </a:rPr>
              <a:t>循环和</a:t>
            </a:r>
            <a:r>
              <a:rPr lang="en-US" altLang="zh-CN" sz="2000" dirty="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zh-CN" altLang="en-US" sz="2000" dirty="0">
                <a:ea typeface="宋体" pitchFamily="2" charset="-122"/>
              </a:rPr>
              <a:t>循环可以完成相同的任务。例如上面的程序都可以计算出</a:t>
            </a:r>
            <a:r>
              <a:rPr lang="en-US" altLang="zh-CN" sz="2000" dirty="0">
                <a:ea typeface="宋体" pitchFamily="2" charset="-122"/>
              </a:rPr>
              <a:t>1</a:t>
            </a:r>
            <a:r>
              <a:rPr lang="zh-CN" altLang="en-US" sz="2000" dirty="0">
                <a:ea typeface="宋体" pitchFamily="2" charset="-122"/>
              </a:rPr>
              <a:t>到</a:t>
            </a:r>
            <a:r>
              <a:rPr lang="en-US" altLang="zh-CN" sz="2000" dirty="0">
                <a:ea typeface="宋体" pitchFamily="2" charset="-122"/>
              </a:rPr>
              <a:t>100</a:t>
            </a:r>
            <a:r>
              <a:rPr lang="zh-CN" altLang="en-US" sz="2000" dirty="0">
                <a:ea typeface="宋体" pitchFamily="2" charset="-122"/>
              </a:rPr>
              <a:t>的数的和。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lang="zh-CN" altLang="en-US" sz="2000" dirty="0">
                <a:ea typeface="宋体" pitchFamily="2" charset="-122"/>
              </a:rPr>
              <a:t>循环的循环条件的判断在循环体的后面，所以和</a:t>
            </a:r>
            <a:r>
              <a:rPr lang="en-US" altLang="zh-CN" sz="2000" dirty="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zh-CN" altLang="en-US" sz="2000" dirty="0">
                <a:ea typeface="宋体" pitchFamily="2" charset="-122"/>
              </a:rPr>
              <a:t>循环有区别，例如下面的两个程序：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 err="1">
                <a:ea typeface="宋体" pitchFamily="2" charset="-122"/>
              </a:rPr>
              <a:t>int</a:t>
            </a:r>
            <a:r>
              <a:rPr lang="en-US" altLang="zh-CN" sz="2200" dirty="0">
                <a:ea typeface="宋体" pitchFamily="2" charset="-122"/>
              </a:rPr>
              <a:t>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=1;s=0;			</a:t>
            </a:r>
            <a:r>
              <a:rPr lang="en-US" altLang="zh-CN" sz="2200" dirty="0" err="1">
                <a:ea typeface="宋体" pitchFamily="2" charset="-122"/>
              </a:rPr>
              <a:t>int</a:t>
            </a:r>
            <a:r>
              <a:rPr lang="en-US" altLang="zh-CN" sz="2200" dirty="0">
                <a:ea typeface="宋体" pitchFamily="2" charset="-122"/>
              </a:rPr>
              <a:t>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=1,s=0;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while</a:t>
            </a:r>
            <a:r>
              <a:rPr lang="zh-CN" altLang="en-US" sz="2200" dirty="0">
                <a:ea typeface="宋体" pitchFamily="2" charset="-122"/>
              </a:rPr>
              <a:t>（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&lt;1</a:t>
            </a:r>
            <a:r>
              <a:rPr lang="zh-CN" altLang="en-US" sz="2200" dirty="0">
                <a:ea typeface="宋体" pitchFamily="2" charset="-122"/>
              </a:rPr>
              <a:t>）			</a:t>
            </a:r>
            <a:r>
              <a:rPr lang="en-US" altLang="zh-CN" sz="2200" dirty="0">
                <a:ea typeface="宋体" pitchFamily="2" charset="-122"/>
              </a:rPr>
              <a:t>do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{ 					</a:t>
            </a:r>
            <a:r>
              <a:rPr lang="en-US" altLang="zh-CN" sz="2200" dirty="0" smtClean="0">
                <a:ea typeface="宋体" pitchFamily="2" charset="-122"/>
              </a:rPr>
              <a:t>	{</a:t>
            </a:r>
            <a:endParaRPr lang="en-US" altLang="zh-CN" sz="2200" dirty="0">
              <a:ea typeface="宋体" pitchFamily="2" charset="-122"/>
            </a:endParaRP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s=</a:t>
            </a:r>
            <a:r>
              <a:rPr lang="en-US" altLang="zh-CN" sz="2200" dirty="0" err="1">
                <a:ea typeface="宋体" pitchFamily="2" charset="-122"/>
              </a:rPr>
              <a:t>s+i</a:t>
            </a:r>
            <a:r>
              <a:rPr lang="en-US" altLang="zh-CN" sz="2200" dirty="0">
                <a:ea typeface="宋体" pitchFamily="2" charset="-122"/>
              </a:rPr>
              <a:t>;	   		  	   s=</a:t>
            </a:r>
            <a:r>
              <a:rPr lang="en-US" altLang="zh-CN" sz="2200" dirty="0" err="1">
                <a:ea typeface="宋体" pitchFamily="2" charset="-122"/>
              </a:rPr>
              <a:t>s+i</a:t>
            </a:r>
            <a:r>
              <a:rPr lang="en-US" altLang="zh-CN" sz="2200" dirty="0">
                <a:ea typeface="宋体" pitchFamily="2" charset="-122"/>
              </a:rPr>
              <a:t>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=i+1;	  		  	  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=i+1;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}					</a:t>
            </a:r>
            <a:r>
              <a:rPr lang="en-US" altLang="zh-CN" sz="2200" dirty="0" smtClean="0">
                <a:ea typeface="宋体" pitchFamily="2" charset="-122"/>
              </a:rPr>
              <a:t>	} </a:t>
            </a:r>
            <a:r>
              <a:rPr lang="en-US" altLang="zh-CN" sz="2200" dirty="0">
                <a:ea typeface="宋体" pitchFamily="2" charset="-122"/>
              </a:rPr>
              <a:t>while(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&lt;1);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zh-CN" altLang="en-US" sz="2200" dirty="0">
                <a:ea typeface="宋体" pitchFamily="2" charset="-122"/>
              </a:rPr>
              <a:t>（</a:t>
            </a:r>
            <a:r>
              <a:rPr lang="en-US" altLang="zh-CN" sz="2200" dirty="0">
                <a:ea typeface="宋体" pitchFamily="2" charset="-122"/>
              </a:rPr>
              <a:t>"s=%d\</a:t>
            </a:r>
            <a:r>
              <a:rPr lang="en-US" altLang="zh-CN" sz="2200" dirty="0" err="1">
                <a:ea typeface="宋体" pitchFamily="2" charset="-122"/>
              </a:rPr>
              <a:t>n",s</a:t>
            </a:r>
            <a:r>
              <a:rPr lang="zh-CN" altLang="en-US" sz="2200" dirty="0">
                <a:ea typeface="宋体" pitchFamily="2" charset="-122"/>
              </a:rPr>
              <a:t>）</a:t>
            </a:r>
            <a:r>
              <a:rPr lang="en-US" altLang="zh-CN" sz="2200" dirty="0">
                <a:ea typeface="宋体" pitchFamily="2" charset="-122"/>
              </a:rPr>
              <a:t>;		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("s=%d\</a:t>
            </a:r>
            <a:r>
              <a:rPr lang="en-US" altLang="zh-CN" sz="2200" dirty="0" err="1">
                <a:ea typeface="宋体" pitchFamily="2" charset="-122"/>
              </a:rPr>
              <a:t>n",s</a:t>
            </a:r>
            <a:r>
              <a:rPr lang="en-US" altLang="zh-CN" sz="2200" dirty="0"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ea typeface="宋体" pitchFamily="2" charset="-122"/>
              </a:rPr>
              <a:t>左边的程序运行结果为</a:t>
            </a:r>
            <a:r>
              <a:rPr lang="en-US" altLang="zh-CN" sz="2000" dirty="0">
                <a:ea typeface="宋体" pitchFamily="2" charset="-122"/>
              </a:rPr>
              <a:t>:s=0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ea typeface="宋体" pitchFamily="2" charset="-122"/>
              </a:rPr>
              <a:t>右边的程序运行结果为</a:t>
            </a:r>
            <a:r>
              <a:rPr lang="en-US" altLang="zh-CN" sz="2000" dirty="0">
                <a:ea typeface="宋体" pitchFamily="2" charset="-122"/>
              </a:rPr>
              <a:t>:s=1</a:t>
            </a:r>
            <a:r>
              <a:rPr lang="zh-CN" altLang="en-US" sz="2000" dirty="0"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5.4  for</a:t>
            </a:r>
            <a:r>
              <a:rPr lang="zh-CN" altLang="en-US"/>
              <a:t>循环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910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循环是循环的一种标准形式，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通过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语句实现，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其语法如下：</a:t>
            </a:r>
          </a:p>
          <a:p>
            <a:pPr lvl="1">
              <a:lnSpc>
                <a:spcPct val="90000"/>
              </a:lnSpc>
            </a:pP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（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①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②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③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） 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④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①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表达式，通常用于循环的初始化。包括循环变量的赋初值、其他变量的准备等；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②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表达式，循环的条件判断式，如果为空则相当于真值；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③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表达式，通常设计为循环的调整部分，主要是循环变量的变化部分；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④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循环体，由一条或多条语句构成，多条语句需要用一对花括号括起来。</a:t>
            </a:r>
            <a:endParaRPr lang="zh-CN" altLang="en-US" sz="240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5.4  for</a:t>
            </a:r>
            <a:r>
              <a:rPr lang="zh-CN" altLang="en-US"/>
              <a:t>循环</a:t>
            </a:r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09800"/>
            <a:ext cx="57816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447800"/>
            <a:ext cx="1676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例</a:t>
            </a:r>
            <a:r>
              <a:rPr lang="en-US" altLang="zh-CN" sz="2800"/>
              <a:t>5-4】</a:t>
            </a:r>
            <a:r>
              <a:rPr lang="zh-CN" altLang="en-US" sz="2800"/>
              <a:t>计算</a:t>
            </a:r>
            <a:r>
              <a:rPr lang="en-US" altLang="zh-CN" sz="2800"/>
              <a:t>s=1+2+3+…+100</a:t>
            </a:r>
            <a:r>
              <a:rPr lang="zh-CN" altLang="en-US" sz="2800"/>
              <a:t>。 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85800" y="1600200"/>
            <a:ext cx="6172200" cy="3933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   </a:t>
            </a:r>
            <a:r>
              <a:rPr lang="en-US" altLang="zh-CN" dirty="0" err="1">
                <a:latin typeface="+mn-lt"/>
                <a:ea typeface="宋体" pitchFamily="2" charset="-122"/>
              </a:rPr>
              <a:t>int</a:t>
            </a:r>
            <a:r>
              <a:rPr lang="en-US" altLang="zh-CN" dirty="0">
                <a:latin typeface="+mn-lt"/>
                <a:ea typeface="宋体" pitchFamily="2" charset="-122"/>
              </a:rPr>
              <a:t> </a:t>
            </a:r>
            <a:r>
              <a:rPr lang="en-US" altLang="zh-CN" dirty="0" err="1">
                <a:latin typeface="+mn-lt"/>
                <a:ea typeface="宋体" pitchFamily="2" charset="-122"/>
              </a:rPr>
              <a:t>i,s</a:t>
            </a:r>
            <a:r>
              <a:rPr lang="en-US" altLang="zh-CN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   for(</a:t>
            </a:r>
            <a:r>
              <a:rPr lang="en-US" altLang="zh-CN" dirty="0" err="1">
                <a:latin typeface="+mn-lt"/>
                <a:ea typeface="宋体" pitchFamily="2" charset="-122"/>
              </a:rPr>
              <a:t>i</a:t>
            </a:r>
            <a:r>
              <a:rPr lang="en-US" altLang="zh-CN" dirty="0">
                <a:latin typeface="+mn-lt"/>
                <a:ea typeface="宋体" pitchFamily="2" charset="-122"/>
              </a:rPr>
              <a:t>=1,s=0;i&lt;=100;i++)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      s = s + </a:t>
            </a:r>
            <a:r>
              <a:rPr lang="en-US" altLang="zh-CN" dirty="0" err="1">
                <a:latin typeface="+mn-lt"/>
                <a:ea typeface="宋体" pitchFamily="2" charset="-122"/>
              </a:rPr>
              <a:t>i</a:t>
            </a:r>
            <a:r>
              <a:rPr lang="en-US" altLang="zh-CN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   </a:t>
            </a:r>
            <a:r>
              <a:rPr lang="en-US" altLang="zh-CN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dirty="0">
                <a:latin typeface="+mn-lt"/>
                <a:ea typeface="宋体" pitchFamily="2" charset="-122"/>
              </a:rPr>
              <a:t>("s=%d\</a:t>
            </a:r>
            <a:r>
              <a:rPr lang="en-US" altLang="zh-CN" dirty="0" err="1">
                <a:latin typeface="+mn-lt"/>
                <a:ea typeface="宋体" pitchFamily="2" charset="-122"/>
              </a:rPr>
              <a:t>n",s</a:t>
            </a:r>
            <a:r>
              <a:rPr lang="en-US" altLang="zh-CN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latin typeface="+mn-lt"/>
                <a:ea typeface="宋体" pitchFamily="2" charset="-122"/>
              </a:rPr>
              <a:t>}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掌握循环结构的基本特点</a:t>
            </a:r>
          </a:p>
          <a:p>
            <a:r>
              <a:rPr lang="zh-CN" altLang="en-US">
                <a:ea typeface="宋体" pitchFamily="2" charset="-122"/>
              </a:rPr>
              <a:t>掌握</a:t>
            </a:r>
            <a:r>
              <a:rPr lang="en-US" altLang="zh-CN">
                <a:ea typeface="宋体" pitchFamily="2" charset="-122"/>
              </a:rPr>
              <a:t>3</a:t>
            </a:r>
            <a:r>
              <a:rPr lang="zh-CN" altLang="en-US">
                <a:ea typeface="宋体" pitchFamily="2" charset="-122"/>
              </a:rPr>
              <a:t>种循环语句：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zh-CN" altLang="en-US">
                <a:ea typeface="宋体" pitchFamily="2" charset="-122"/>
              </a:rPr>
              <a:t>语句、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zh-CN" altLang="en-US">
                <a:ea typeface="宋体" pitchFamily="2" charset="-122"/>
              </a:rPr>
              <a:t>语句和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lang="zh-CN" altLang="en-US">
                <a:ea typeface="宋体" pitchFamily="2" charset="-122"/>
              </a:rPr>
              <a:t>语句</a:t>
            </a:r>
          </a:p>
          <a:p>
            <a:r>
              <a:rPr lang="zh-CN" altLang="en-US">
                <a:ea typeface="宋体" pitchFamily="2" charset="-122"/>
              </a:rPr>
              <a:t>学会利用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zh-CN" altLang="en-US">
                <a:ea typeface="宋体" pitchFamily="2" charset="-122"/>
              </a:rPr>
              <a:t>语句、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zh-CN" altLang="en-US">
                <a:ea typeface="宋体" pitchFamily="2" charset="-122"/>
              </a:rPr>
              <a:t>语句和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do-while</a:t>
            </a:r>
            <a:r>
              <a:rPr lang="zh-CN" altLang="en-US">
                <a:ea typeface="宋体" pitchFamily="2" charset="-122"/>
              </a:rPr>
              <a:t>语句设计简单的循环程序</a:t>
            </a:r>
          </a:p>
          <a:p>
            <a:r>
              <a:rPr lang="zh-CN" altLang="en-US">
                <a:ea typeface="宋体" pitchFamily="2" charset="-122"/>
              </a:rPr>
              <a:t>了解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goto</a:t>
            </a:r>
            <a:r>
              <a:rPr lang="zh-CN" altLang="en-US">
                <a:ea typeface="宋体" pitchFamily="2" charset="-122"/>
              </a:rPr>
              <a:t>语句构成的循环 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  <a:noFill/>
          <a:ln/>
        </p:spPr>
        <p:txBody>
          <a:bodyPr/>
          <a:lstStyle/>
          <a:p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循环可以用以下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循环代替：</a:t>
            </a:r>
          </a:p>
          <a:p>
            <a:pPr lvl="1">
              <a:buFontTx/>
              <a:buNone/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 ①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</a:t>
            </a:r>
          </a:p>
          <a:p>
            <a:pPr lvl="1">
              <a:buFontTx/>
              <a:buNone/>
            </a:pP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 while (②) { ④; ③;}</a:t>
            </a:r>
          </a:p>
          <a:p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表达式①可以是多个表达式构成的逗号表达式，例如	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i=1,s=0;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。</a:t>
            </a:r>
          </a:p>
          <a:p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①、②、③构成循环的控制部分，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3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个表达式之间用分号分隔。</a:t>
            </a:r>
          </a:p>
          <a:p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表达式①可以放在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循环的前面，但后面的分号不能少，例如：</a:t>
            </a:r>
          </a:p>
          <a:p>
            <a:pPr lvl="1"/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①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（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;②; ③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）④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表达式②也可以省略，相当于②始终为真值，从而构成无条件循环，循环将不能终止，需要采取其他措施。</a:t>
            </a:r>
          </a:p>
          <a:p>
            <a:r>
              <a:rPr lang="zh-CN" altLang="en-US" sz="2400">
                <a:ea typeface="宋体" pitchFamily="2" charset="-122"/>
              </a:rPr>
              <a:t>表达式③也可以省略，但作为循环变量的调整功能不能缺少，可以在循环体中完成，例如下面的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zh-CN" altLang="en-US" sz="2400">
                <a:ea typeface="宋体" pitchFamily="2" charset="-122"/>
              </a:rPr>
              <a:t>循环。</a:t>
            </a:r>
          </a:p>
          <a:p>
            <a:pPr lvl="1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2400">
                <a:ea typeface="宋体" pitchFamily="2" charset="-122"/>
              </a:rPr>
              <a:t> (i=1,s=0;i&lt;=100;)   s = s + i++;</a:t>
            </a:r>
          </a:p>
          <a:p>
            <a:r>
              <a:rPr lang="zh-CN" altLang="en-US" sz="2400">
                <a:ea typeface="宋体" pitchFamily="2" charset="-122"/>
              </a:rPr>
              <a:t>如果表达式①和③都省略的话，相当于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zh-CN" altLang="en-US" sz="2400">
                <a:ea typeface="宋体" pitchFamily="2" charset="-122"/>
              </a:rPr>
              <a:t>循环，例如下面的程序形式：</a:t>
            </a:r>
          </a:p>
          <a:p>
            <a:pPr lvl="2">
              <a:buFontTx/>
              <a:buNone/>
            </a:pPr>
            <a:r>
              <a:rPr lang="en-US" altLang="zh-CN" sz="2400">
                <a:ea typeface="宋体" pitchFamily="2" charset="-122"/>
              </a:rPr>
              <a:t>i=1,s=0;</a:t>
            </a:r>
          </a:p>
          <a:p>
            <a:pPr lvl="2"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2400">
                <a:ea typeface="宋体" pitchFamily="2" charset="-122"/>
              </a:rPr>
              <a:t> (;i&lt;=100;)  /*</a:t>
            </a:r>
            <a:r>
              <a:rPr lang="zh-CN" altLang="en-US" sz="2400">
                <a:ea typeface="宋体" pitchFamily="2" charset="-122"/>
              </a:rPr>
              <a:t>相当于 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while(i</a:t>
            </a:r>
            <a:r>
              <a:rPr lang="en-US" altLang="zh-CN" sz="2400">
                <a:ea typeface="宋体" pitchFamily="2" charset="-122"/>
              </a:rPr>
              <a:t>&lt;=100)*/</a:t>
            </a:r>
          </a:p>
          <a:p>
            <a:pPr lvl="2">
              <a:buFontTx/>
              <a:buNone/>
            </a:pPr>
            <a:r>
              <a:rPr lang="en-US" altLang="zh-CN" sz="2400">
                <a:ea typeface="宋体" pitchFamily="2" charset="-122"/>
              </a:rPr>
              <a:t>   s = s + i++;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044950"/>
          </a:xfrm>
        </p:spPr>
        <p:txBody>
          <a:bodyPr/>
          <a:lstStyle/>
          <a:p>
            <a:pPr lvl="1"/>
            <a:r>
              <a:rPr lang="en-US" altLang="zh-CN" sz="2400">
                <a:ea typeface="宋体" pitchFamily="2" charset="-122"/>
              </a:rPr>
              <a:t>①</a:t>
            </a:r>
            <a:r>
              <a:rPr lang="zh-CN" altLang="en-US" sz="2400">
                <a:ea typeface="宋体" pitchFamily="2" charset="-122"/>
              </a:rPr>
              <a:t>、②、③均省略，即：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2400">
                <a:ea typeface="宋体" pitchFamily="2" charset="-122"/>
              </a:rPr>
              <a:t> (;;) ④;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相当于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en-US" altLang="zh-CN" sz="2400">
                <a:ea typeface="宋体" pitchFamily="2" charset="-122"/>
              </a:rPr>
              <a:t> (1) ④;</a:t>
            </a:r>
            <a:r>
              <a:rPr lang="zh-CN" altLang="en-US" sz="2400">
                <a:ea typeface="宋体" pitchFamily="2" charset="-122"/>
              </a:rPr>
              <a:t>。循环的所有控制和计算功能都必须在循环体④中完成，这样的循环适合于随机退出循环程序的情况。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表达式④也可以省略，但必须至少保留一个分号，即：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2400">
                <a:ea typeface="宋体" pitchFamily="2" charset="-122"/>
              </a:rPr>
              <a:t> (①;②;③) ;     </a:t>
            </a:r>
            <a:r>
              <a:rPr lang="zh-CN" altLang="en-US" sz="2400">
                <a:ea typeface="宋体" pitchFamily="2" charset="-122"/>
              </a:rPr>
              <a:t>一个分号即是一条空语句。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如果①、②、③、④均省略，即如以下形式：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2400">
                <a:ea typeface="宋体" pitchFamily="2" charset="-122"/>
              </a:rPr>
              <a:t> (;;);                 </a:t>
            </a:r>
            <a:r>
              <a:rPr lang="zh-CN" altLang="en-US" sz="2400">
                <a:ea typeface="宋体" pitchFamily="2" charset="-122"/>
              </a:rPr>
              <a:t>这将构成一个死循环。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5.5  </a:t>
            </a:r>
            <a:r>
              <a:rPr lang="zh-CN" altLang="en-US"/>
              <a:t>案例：倒数的求和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2057400"/>
            <a:ext cx="7848600" cy="3810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4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	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400" dirty="0">
                <a:latin typeface="+mn-lt"/>
                <a:ea typeface="宋体" pitchFamily="2" charset="-122"/>
              </a:rPr>
              <a:t> 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	double s=0;   	</a:t>
            </a:r>
            <a:r>
              <a:rPr lang="en-US" altLang="zh-CN" sz="2400" dirty="0" smtClean="0">
                <a:latin typeface="+mn-lt"/>
                <a:ea typeface="宋体" pitchFamily="2" charset="-122"/>
              </a:rPr>
              <a:t>/*</a:t>
            </a:r>
            <a:r>
              <a:rPr lang="en-US" altLang="zh-CN" sz="2400" dirty="0">
                <a:latin typeface="+mn-lt"/>
                <a:ea typeface="宋体" pitchFamily="2" charset="-122"/>
              </a:rPr>
              <a:t>s</a:t>
            </a:r>
            <a:r>
              <a:rPr lang="zh-CN" altLang="en-US" sz="2400" dirty="0">
                <a:latin typeface="+mn-lt"/>
                <a:ea typeface="宋体" pitchFamily="2" charset="-122"/>
              </a:rPr>
              <a:t>需要定义为</a:t>
            </a:r>
            <a:r>
              <a:rPr lang="en-US" altLang="zh-CN" sz="2400" dirty="0">
                <a:latin typeface="+mn-lt"/>
                <a:ea typeface="宋体" pitchFamily="2" charset="-122"/>
              </a:rPr>
              <a:t>double</a:t>
            </a:r>
            <a:r>
              <a:rPr lang="zh-CN" altLang="en-US" sz="2400" dirty="0">
                <a:latin typeface="+mn-lt"/>
                <a:ea typeface="宋体" pitchFamily="2" charset="-122"/>
              </a:rPr>
              <a:t>型 *</a:t>
            </a:r>
            <a:r>
              <a:rPr lang="en-US" altLang="zh-CN" sz="24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	for(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=1;i&lt;=99;i=i+2)	/* </a:t>
            </a:r>
            <a:r>
              <a:rPr lang="zh-CN" altLang="en-US" sz="2400" dirty="0">
                <a:latin typeface="+mn-lt"/>
                <a:ea typeface="宋体" pitchFamily="2" charset="-122"/>
              </a:rPr>
              <a:t>先计算</a:t>
            </a:r>
            <a:r>
              <a:rPr lang="en-US" altLang="zh-CN" sz="2400" dirty="0">
                <a:latin typeface="+mn-lt"/>
                <a:ea typeface="宋体" pitchFamily="2" charset="-122"/>
              </a:rPr>
              <a:t>: 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   s = s + 1.0/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;	</a:t>
            </a:r>
            <a:r>
              <a:rPr lang="en-US" altLang="zh-CN" sz="2400" dirty="0" smtClean="0">
                <a:latin typeface="+mn-lt"/>
                <a:ea typeface="宋体" pitchFamily="2" charset="-122"/>
              </a:rPr>
              <a:t>/* </a:t>
            </a:r>
            <a:r>
              <a:rPr lang="en-US" altLang="zh-CN" sz="2400" dirty="0">
                <a:latin typeface="+mn-lt"/>
                <a:ea typeface="宋体" pitchFamily="2" charset="-122"/>
              </a:rPr>
              <a:t>1.0/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zh-CN" altLang="en-US" sz="2400" dirty="0">
                <a:latin typeface="+mn-lt"/>
                <a:ea typeface="宋体" pitchFamily="2" charset="-122"/>
              </a:rPr>
              <a:t>不能写成</a:t>
            </a:r>
            <a:r>
              <a:rPr lang="en-US" altLang="zh-CN" sz="2400" dirty="0">
                <a:latin typeface="+mn-lt"/>
                <a:ea typeface="宋体" pitchFamily="2" charset="-122"/>
              </a:rPr>
              <a:t>1/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	for(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=2;i&lt;=100;i=i+2)	/* </a:t>
            </a:r>
            <a:r>
              <a:rPr lang="zh-CN" altLang="en-US" sz="2400" dirty="0">
                <a:latin typeface="+mn-lt"/>
                <a:ea typeface="宋体" pitchFamily="2" charset="-122"/>
              </a:rPr>
              <a:t>再计算</a:t>
            </a:r>
            <a:r>
              <a:rPr lang="en-US" altLang="zh-CN" sz="2400" dirty="0">
                <a:latin typeface="+mn-lt"/>
                <a:ea typeface="宋体" pitchFamily="2" charset="-122"/>
              </a:rPr>
              <a:t>: 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   s = s – 1.0/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4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   	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400" dirty="0">
                <a:latin typeface="+mn-lt"/>
                <a:ea typeface="宋体" pitchFamily="2" charset="-122"/>
              </a:rPr>
              <a:t>("s=%f\</a:t>
            </a:r>
            <a:r>
              <a:rPr lang="en-US" altLang="zh-CN" sz="24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4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>
                <a:latin typeface="+mn-lt"/>
                <a:ea typeface="宋体" pitchFamily="2" charset="-122"/>
              </a:rPr>
              <a:t>} 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1371600" y="1371600"/>
          <a:ext cx="3429000" cy="676275"/>
        </p:xfrm>
        <a:graphic>
          <a:graphicData uri="http://schemas.openxmlformats.org/presentationml/2006/ole">
            <p:oleObj spid="_x0000_s28679" name="公式" r:id="rId3" imgW="1993900" imgH="393700" progId="Equation.3">
              <p:embed/>
            </p:oleObj>
          </a:graphicData>
        </a:graphic>
      </p:graphicFrame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5702300"/>
            <a:ext cx="27432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1371600" y="1676400"/>
            <a:ext cx="631454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#include &lt;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stdio.h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&gt;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void main()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{ 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int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;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double s=0;  		/*s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需要定义为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double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型 *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/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for(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=1;i&lt;=100;i++)	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{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	if(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%2 == 1)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   		s = s + 1.0/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;	/*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是奇数时加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1.0/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*/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	else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		s = s -1.0/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;	/*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是偶数时减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1.0/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*/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}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printf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("s=%lf\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n",s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);</a:t>
            </a:r>
          </a:p>
          <a:p>
            <a:pPr indent="171450"/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}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838200" y="1439436"/>
            <a:ext cx="782955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#include &lt;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stdio.h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&gt;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void main()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{ 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int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;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double s;   		/*s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需要定义为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double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型 *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/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double flag=1; /*double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型的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flag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用于处理符号问题 *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/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for(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=1,s=0;i&lt;=100;i++)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{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 s =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s+flag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*1.0/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i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;	/*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用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flag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处理符号问题*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/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  flag = - flag;/*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下一次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flag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由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1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变成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-1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，或者由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-1</a:t>
            </a:r>
            <a:r>
              <a:rPr lang="zh-CN" altLang="en-US" sz="2000" dirty="0">
                <a:solidFill>
                  <a:srgbClr val="5F5F5F"/>
                </a:solidFill>
                <a:latin typeface="+mn-lt"/>
              </a:rPr>
              <a:t>变成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1*/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}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  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printf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("s=%lf\</a:t>
            </a:r>
            <a:r>
              <a:rPr lang="en-US" altLang="zh-CN" sz="2000" dirty="0" err="1">
                <a:solidFill>
                  <a:srgbClr val="5F5F5F"/>
                </a:solidFill>
                <a:latin typeface="+mn-lt"/>
              </a:rPr>
              <a:t>n",s</a:t>
            </a:r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);</a:t>
            </a:r>
          </a:p>
          <a:p>
            <a:r>
              <a:rPr lang="en-US" altLang="zh-CN" sz="2000" dirty="0">
                <a:solidFill>
                  <a:srgbClr val="5F5F5F"/>
                </a:solidFill>
                <a:latin typeface="+mn-lt"/>
              </a:rPr>
              <a:t>} </a:t>
            </a:r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5.6  </a:t>
            </a:r>
            <a:r>
              <a:rPr lang="zh-CN" altLang="en-US"/>
              <a:t>循环嵌套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1600200"/>
            <a:ext cx="2370138" cy="41798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1600" dirty="0">
                <a:ea typeface="宋体" pitchFamily="2" charset="-122"/>
              </a:rPr>
              <a:t>（</a:t>
            </a:r>
            <a:r>
              <a:rPr lang="en-US" altLang="zh-CN" sz="1600" dirty="0">
                <a:ea typeface="宋体" pitchFamily="2" charset="-122"/>
              </a:rPr>
              <a:t>1</a:t>
            </a:r>
            <a:r>
              <a:rPr lang="zh-CN" altLang="en-US" sz="1600" dirty="0">
                <a:ea typeface="宋体" pitchFamily="2" charset="-122"/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en-US" altLang="zh-CN" sz="1600" dirty="0">
                <a:ea typeface="宋体" pitchFamily="2" charset="-122"/>
              </a:rPr>
              <a:t> ()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{…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 </a:t>
            </a:r>
            <a:r>
              <a:rPr lang="en-US" altLang="zh-CN" sz="1600" dirty="0">
                <a:solidFill>
                  <a:srgbClr val="0066FF"/>
                </a:solidFill>
                <a:ea typeface="宋体" pitchFamily="2" charset="-122"/>
              </a:rPr>
              <a:t>while</a:t>
            </a:r>
            <a:r>
              <a:rPr lang="en-US" altLang="zh-CN" sz="1600" dirty="0">
                <a:ea typeface="宋体" pitchFamily="2" charset="-122"/>
              </a:rPr>
              <a:t> ()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600" dirty="0">
                <a:ea typeface="宋体" pitchFamily="2" charset="-122"/>
              </a:rPr>
              <a:t>（</a:t>
            </a:r>
            <a:r>
              <a:rPr lang="en-US" altLang="zh-CN" sz="1600" dirty="0">
                <a:ea typeface="宋体" pitchFamily="2" charset="-122"/>
              </a:rPr>
              <a:t>2</a:t>
            </a:r>
            <a:r>
              <a:rPr lang="zh-CN" altLang="en-US" sz="1600" dirty="0">
                <a:ea typeface="宋体" pitchFamily="2" charset="-122"/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en-US" altLang="zh-CN" sz="1600" dirty="0">
                <a:ea typeface="宋体" pitchFamily="2" charset="-122"/>
              </a:rPr>
              <a:t> (;;)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{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 </a:t>
            </a:r>
            <a:r>
              <a:rPr lang="en-US" altLang="zh-CN" sz="1600" dirty="0">
                <a:solidFill>
                  <a:srgbClr val="0066FF"/>
                </a:solidFill>
                <a:ea typeface="宋体" pitchFamily="2" charset="-122"/>
              </a:rPr>
              <a:t>for</a:t>
            </a:r>
            <a:r>
              <a:rPr lang="en-US" altLang="zh-CN" sz="1600" dirty="0">
                <a:ea typeface="宋体" pitchFamily="2" charset="-122"/>
              </a:rPr>
              <a:t> (;;)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600" dirty="0">
                <a:ea typeface="宋体" pitchFamily="2" charset="-122"/>
              </a:rPr>
              <a:t>（</a:t>
            </a:r>
            <a:r>
              <a:rPr lang="en-US" altLang="zh-CN" sz="1600" dirty="0">
                <a:ea typeface="宋体" pitchFamily="2" charset="-122"/>
              </a:rPr>
              <a:t>3</a:t>
            </a:r>
            <a:r>
              <a:rPr lang="zh-CN" altLang="en-US" sz="1600" dirty="0">
                <a:ea typeface="宋体" pitchFamily="2" charset="-122"/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  <a:ea typeface="宋体" pitchFamily="2" charset="-122"/>
              </a:rPr>
              <a:t>do</a:t>
            </a:r>
            <a:r>
              <a:rPr lang="en-US" altLang="zh-CN" sz="1600" dirty="0">
                <a:ea typeface="宋体" pitchFamily="2" charset="-122"/>
              </a:rPr>
              <a:t>{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</a:t>
            </a:r>
            <a:r>
              <a:rPr lang="en-US" altLang="zh-CN" sz="1600" dirty="0">
                <a:solidFill>
                  <a:srgbClr val="0066FF"/>
                </a:solidFill>
                <a:ea typeface="宋体" pitchFamily="2" charset="-122"/>
              </a:rPr>
              <a:t>do</a:t>
            </a:r>
            <a:r>
              <a:rPr lang="en-US" altLang="zh-CN" sz="1600" dirty="0">
                <a:ea typeface="宋体" pitchFamily="2" charset="-122"/>
              </a:rPr>
              <a:t>{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}</a:t>
            </a:r>
            <a:r>
              <a:rPr lang="en-US" altLang="zh-CN" sz="1600" dirty="0">
                <a:solidFill>
                  <a:srgbClr val="0066FF"/>
                </a:solidFill>
                <a:ea typeface="宋体" pitchFamily="2" charset="-122"/>
              </a:rPr>
              <a:t>while</a:t>
            </a:r>
            <a:r>
              <a:rPr lang="en-US" altLang="zh-CN" sz="1600" dirty="0">
                <a:ea typeface="宋体" pitchFamily="2" charset="-122"/>
              </a:rPr>
              <a:t> ();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1600" dirty="0">
                <a:ea typeface="宋体" pitchFamily="2" charset="-122"/>
              </a:rPr>
              <a:t> }</a:t>
            </a:r>
            <a:r>
              <a:rPr lang="en-US" altLang="zh-CN" sz="1600" dirty="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lang="en-US" altLang="zh-CN" sz="1600" dirty="0">
                <a:ea typeface="宋体" pitchFamily="2" charset="-122"/>
              </a:rPr>
              <a:t> ();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5181600" y="1447800"/>
            <a:ext cx="358140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（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4</a:t>
            </a:r>
            <a:r>
              <a:rPr lang="zh-CN" altLang="en-US" sz="1600" b="1" dirty="0">
                <a:solidFill>
                  <a:srgbClr val="5F5F5F"/>
                </a:solidFill>
                <a:latin typeface="Franklin Gothic Book" pitchFamily="34" charset="0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Franklin Gothic Book" pitchFamily="34" charset="0"/>
              </a:rPr>
              <a:t>while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()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{…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 </a:t>
            </a:r>
            <a:r>
              <a:rPr lang="en-US" altLang="zh-CN" sz="1600" b="1" dirty="0">
                <a:solidFill>
                  <a:srgbClr val="0066FF"/>
                </a:solidFill>
                <a:latin typeface="Franklin Gothic Book" pitchFamily="34" charset="0"/>
              </a:rPr>
              <a:t>for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(;;)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 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}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1600" b="1" dirty="0">
                <a:solidFill>
                  <a:srgbClr val="5F5F5F"/>
                </a:solidFill>
                <a:latin typeface="Franklin Gothic Book" pitchFamily="34" charset="0"/>
              </a:rPr>
              <a:t>（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5</a:t>
            </a:r>
            <a:r>
              <a:rPr lang="zh-CN" altLang="en-US" sz="1600" b="1" dirty="0">
                <a:solidFill>
                  <a:srgbClr val="5F5F5F"/>
                </a:solidFill>
                <a:latin typeface="Franklin Gothic Book" pitchFamily="34" charset="0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Franklin Gothic Book" pitchFamily="34" charset="0"/>
              </a:rPr>
              <a:t>for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(;;)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{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 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 </a:t>
            </a:r>
            <a:r>
              <a:rPr lang="en-US" altLang="zh-CN" sz="1600" b="1" dirty="0">
                <a:solidFill>
                  <a:srgbClr val="0066FF"/>
                </a:solidFill>
                <a:latin typeface="Franklin Gothic Book" pitchFamily="34" charset="0"/>
              </a:rPr>
              <a:t>while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(;;)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 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}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1600" b="1" dirty="0">
                <a:solidFill>
                  <a:srgbClr val="5F5F5F"/>
                </a:solidFill>
                <a:latin typeface="Franklin Gothic Book" pitchFamily="34" charset="0"/>
              </a:rPr>
              <a:t>（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6</a:t>
            </a:r>
            <a:r>
              <a:rPr lang="zh-CN" altLang="en-US" sz="1600" b="1" dirty="0">
                <a:solidFill>
                  <a:srgbClr val="5F5F5F"/>
                </a:solidFill>
                <a:latin typeface="Franklin Gothic Book" pitchFamily="34" charset="0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Franklin Gothic Book" pitchFamily="34" charset="0"/>
              </a:rPr>
              <a:t>do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{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</a:t>
            </a:r>
            <a:r>
              <a:rPr lang="en-US" altLang="zh-CN" sz="1600" b="1" dirty="0">
                <a:solidFill>
                  <a:srgbClr val="0066FF"/>
                </a:solidFill>
                <a:latin typeface="Franklin Gothic Book" pitchFamily="34" charset="0"/>
              </a:rPr>
              <a:t>for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(;;);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…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 }</a:t>
            </a:r>
            <a:r>
              <a:rPr lang="en-US" altLang="zh-CN" sz="1600" b="1" dirty="0">
                <a:solidFill>
                  <a:srgbClr val="FF0000"/>
                </a:solidFill>
                <a:latin typeface="Franklin Gothic Book" pitchFamily="34" charset="0"/>
              </a:rPr>
              <a:t>while</a:t>
            </a:r>
            <a:r>
              <a:rPr lang="en-US" altLang="zh-CN" sz="1600" b="1" dirty="0">
                <a:solidFill>
                  <a:srgbClr val="5F5F5F"/>
                </a:solidFill>
                <a:latin typeface="Franklin Gothic Book" pitchFamily="34" charset="0"/>
              </a:rPr>
              <a:t> ();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【</a:t>
            </a:r>
            <a:r>
              <a:rPr lang="zh-CN" altLang="en-US" sz="3000"/>
              <a:t>例</a:t>
            </a:r>
            <a:r>
              <a:rPr lang="en-US" altLang="zh-CN" sz="3000"/>
              <a:t>5-6】</a:t>
            </a:r>
            <a:r>
              <a:rPr lang="zh-CN" altLang="en-US" sz="3000"/>
              <a:t>计算</a:t>
            </a:r>
            <a:r>
              <a:rPr lang="en-US" altLang="zh-CN" sz="2000"/>
              <a:t>s=1+(1+2)+(1+2+3)+ (1+2+3+4) + (1+2+3+4+5)</a:t>
            </a:r>
            <a:r>
              <a:rPr lang="en-US" altLang="zh-CN" sz="280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62000" y="1371600"/>
            <a:ext cx="6019800" cy="40449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2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   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200" dirty="0">
                <a:latin typeface="+mn-lt"/>
                <a:ea typeface="宋体" pitchFamily="2" charset="-122"/>
              </a:rPr>
              <a:t> 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i,j,s</a:t>
            </a:r>
            <a:r>
              <a:rPr lang="en-US" altLang="zh-CN" sz="22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   for(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200" dirty="0">
                <a:latin typeface="+mn-lt"/>
                <a:ea typeface="宋体" pitchFamily="2" charset="-122"/>
              </a:rPr>
              <a:t>=1,s=0;i&lt;=5;i++)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     for(j=1;j&lt;=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i;j</a:t>
            </a:r>
            <a:r>
              <a:rPr lang="en-US" altLang="zh-CN" sz="2200" dirty="0">
                <a:latin typeface="+mn-lt"/>
                <a:ea typeface="宋体" pitchFamily="2" charset="-122"/>
              </a:rPr>
              <a:t>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    {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	</a:t>
            </a:r>
            <a:r>
              <a:rPr lang="en-US" altLang="zh-CN" sz="22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printf</a:t>
            </a:r>
            <a:r>
              <a:rPr lang="en-US" altLang="zh-CN" sz="2200" dirty="0" smtClean="0">
                <a:solidFill>
                  <a:srgbClr val="FF0000"/>
                </a:solidFill>
                <a:latin typeface="+mn-lt"/>
              </a:rPr>
              <a:t>(" </a:t>
            </a:r>
            <a:r>
              <a:rPr lang="en-US" altLang="zh-CN" sz="2200" dirty="0" err="1" smtClean="0">
                <a:solidFill>
                  <a:srgbClr val="FF0000"/>
                </a:solidFill>
                <a:latin typeface="+mn-lt"/>
              </a:rPr>
              <a:t>i</a:t>
            </a:r>
            <a:r>
              <a:rPr lang="en-US" altLang="zh-CN" sz="22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=%</a:t>
            </a:r>
            <a:r>
              <a:rPr lang="en-US" altLang="zh-CN" sz="22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d,j</a:t>
            </a:r>
            <a:r>
              <a:rPr lang="en-US" altLang="zh-CN" sz="22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=%</a:t>
            </a:r>
            <a:r>
              <a:rPr lang="en-US" altLang="zh-CN" sz="22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d,s</a:t>
            </a:r>
            <a:r>
              <a:rPr lang="en-US" altLang="zh-CN" sz="22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=%</a:t>
            </a:r>
            <a:r>
              <a:rPr lang="en-US" altLang="zh-CN" sz="2200" dirty="0" smtClean="0">
                <a:solidFill>
                  <a:srgbClr val="FF0000"/>
                </a:solidFill>
                <a:latin typeface="+mn-lt"/>
              </a:rPr>
              <a:t>d\n ",</a:t>
            </a:r>
            <a:r>
              <a:rPr lang="en-US" altLang="zh-CN" sz="2200" dirty="0" err="1" smtClean="0">
                <a:solidFill>
                  <a:srgbClr val="FF0000"/>
                </a:solidFill>
                <a:latin typeface="+mn-lt"/>
              </a:rPr>
              <a:t>i,j,s</a:t>
            </a:r>
            <a:r>
              <a:rPr lang="en-US" altLang="zh-CN" sz="22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	s=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s+j</a:t>
            </a:r>
            <a:r>
              <a:rPr lang="en-US" altLang="zh-CN" sz="22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   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200" dirty="0">
                <a:latin typeface="+mn-lt"/>
                <a:ea typeface="宋体" pitchFamily="2" charset="-122"/>
              </a:rPr>
              <a:t>("s=%d\</a:t>
            </a:r>
            <a:r>
              <a:rPr lang="en-US" altLang="zh-CN" sz="22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2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0"/>
            <a:ext cx="31003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3733800" y="5562600"/>
            <a:ext cx="1600200" cy="533400"/>
          </a:xfrm>
          <a:prstGeom prst="wedgeRoundRectCallout">
            <a:avLst>
              <a:gd name="adj1" fmla="val -41569"/>
              <a:gd name="adj2" fmla="val -317264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可以删除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536" name="Picture 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95425"/>
            <a:ext cx="8239125" cy="42957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</p:spPr>
      </p:pic>
      <p:sp>
        <p:nvSpPr>
          <p:cNvPr id="97537" name="Rectangle 257"/>
          <p:cNvSpPr>
            <a:spLocks noChangeArrowheads="1"/>
          </p:cNvSpPr>
          <p:nvPr/>
        </p:nvSpPr>
        <p:spPr bwMode="auto">
          <a:xfrm>
            <a:off x="457200" y="533400"/>
            <a:ext cx="8001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【</a:t>
            </a:r>
            <a:r>
              <a:rPr lang="zh-CN" altLang="en-US" sz="30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5-6】</a:t>
            </a:r>
            <a:r>
              <a:rPr lang="zh-CN" altLang="en-US" sz="30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计算</a:t>
            </a:r>
            <a:r>
              <a:rPr lang="en-US" altLang="zh-CN" sz="20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s=1+(1+2)+(1+2+3)+ (1+2+3+4) + (1+2+3+4+5)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5.7  break</a:t>
            </a:r>
            <a:r>
              <a:rPr lang="zh-CN" altLang="en-US"/>
              <a:t>语句、</a:t>
            </a:r>
            <a:r>
              <a:rPr lang="en-US" altLang="zh-CN"/>
              <a:t>continue</a:t>
            </a:r>
            <a:r>
              <a:rPr lang="zh-CN" altLang="en-US"/>
              <a:t>语句和</a:t>
            </a:r>
            <a:r>
              <a:rPr lang="en-US" altLang="zh-CN"/>
              <a:t>goto</a:t>
            </a:r>
            <a:r>
              <a:rPr lang="zh-CN" altLang="en-US"/>
              <a:t>语句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0" dirty="0">
                <a:ea typeface="宋体" pitchFamily="2" charset="-122"/>
              </a:rPr>
              <a:t>5.7.1  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break</a:t>
            </a:r>
            <a:r>
              <a:rPr lang="zh-CN" altLang="en-US" sz="2800" b="0" dirty="0">
                <a:ea typeface="宋体" pitchFamily="2" charset="-122"/>
              </a:rPr>
              <a:t>语句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switch</a:t>
            </a:r>
            <a:r>
              <a:rPr lang="zh-CN" altLang="en-US" sz="2400" dirty="0">
                <a:ea typeface="宋体" pitchFamily="2" charset="-122"/>
              </a:rPr>
              <a:t>结构中可以用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break</a:t>
            </a:r>
            <a:r>
              <a:rPr lang="zh-CN" altLang="en-US" sz="2400" dirty="0">
                <a:ea typeface="宋体" pitchFamily="2" charset="-122"/>
              </a:rPr>
              <a:t>语句跳出结构去执行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switch</a:t>
            </a:r>
            <a:r>
              <a:rPr lang="zh-CN" altLang="en-US" sz="2400" dirty="0">
                <a:ea typeface="宋体" pitchFamily="2" charset="-122"/>
              </a:rPr>
              <a:t>语句的下一条语句。实际上，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break</a:t>
            </a:r>
            <a:r>
              <a:rPr lang="zh-CN" altLang="en-US" sz="2400" dirty="0">
                <a:ea typeface="宋体" pitchFamily="2" charset="-122"/>
              </a:rPr>
              <a:t>语句也可以用来从循环体中跳出，常常和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if</a:t>
            </a:r>
            <a:r>
              <a:rPr lang="zh-CN" altLang="en-US" sz="2400" dirty="0">
                <a:ea typeface="宋体" pitchFamily="2" charset="-122"/>
              </a:rPr>
              <a:t>语句配合使用。例如：</a:t>
            </a:r>
          </a:p>
          <a:p>
            <a:pPr lvl="2">
              <a:lnSpc>
                <a:spcPct val="80000"/>
              </a:lnSpc>
            </a:pP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for</a:t>
            </a:r>
            <a:r>
              <a:rPr lang="zh-CN" altLang="en-US" sz="2400" dirty="0">
                <a:ea typeface="宋体" pitchFamily="2" charset="-122"/>
              </a:rPr>
              <a:t>（</a:t>
            </a:r>
            <a:r>
              <a:rPr lang="en-US" altLang="zh-CN" sz="2400" dirty="0" err="1">
                <a:ea typeface="宋体" pitchFamily="2" charset="-122"/>
              </a:rPr>
              <a:t>i</a:t>
            </a:r>
            <a:r>
              <a:rPr lang="en-US" altLang="zh-CN" sz="2400" dirty="0">
                <a:ea typeface="宋体" pitchFamily="2" charset="-122"/>
              </a:rPr>
              <a:t>=1;i&lt;100;i++</a:t>
            </a:r>
            <a:r>
              <a:rPr lang="zh-CN" altLang="en-US" sz="2400" dirty="0">
                <a:ea typeface="宋体" pitchFamily="2" charset="-122"/>
              </a:rPr>
              <a:t>）</a:t>
            </a:r>
          </a:p>
          <a:p>
            <a:pPr lvl="2"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  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if</a:t>
            </a:r>
            <a:r>
              <a:rPr lang="zh-CN" altLang="en-US" sz="2400" dirty="0">
                <a:ea typeface="宋体" pitchFamily="2" charset="-122"/>
              </a:rPr>
              <a:t>（</a:t>
            </a:r>
            <a:r>
              <a:rPr lang="en-US" altLang="zh-CN" sz="2400" dirty="0" err="1">
                <a:ea typeface="宋体" pitchFamily="2" charset="-122"/>
              </a:rPr>
              <a:t>i</a:t>
            </a:r>
            <a:r>
              <a:rPr lang="en-US" altLang="zh-CN" sz="2400" dirty="0">
                <a:ea typeface="宋体" pitchFamily="2" charset="-122"/>
              </a:rPr>
              <a:t>&gt;100</a:t>
            </a:r>
            <a:r>
              <a:rPr lang="zh-CN" altLang="en-US" sz="2400" dirty="0">
                <a:ea typeface="宋体" pitchFamily="2" charset="-122"/>
              </a:rPr>
              <a:t>）</a:t>
            </a:r>
            <a:r>
              <a:rPr lang="en-US" altLang="zh-CN" sz="2400" dirty="0">
                <a:ea typeface="宋体" pitchFamily="2" charset="-122"/>
              </a:rPr>
              <a:t>break;</a:t>
            </a:r>
          </a:p>
          <a:p>
            <a:pPr lvl="2"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当变量</a:t>
            </a:r>
            <a:r>
              <a:rPr lang="en-US" altLang="zh-CN" sz="2400" dirty="0" err="1">
                <a:ea typeface="宋体" pitchFamily="2" charset="-122"/>
              </a:rPr>
              <a:t>i</a:t>
            </a:r>
            <a:r>
              <a:rPr lang="en-US" altLang="zh-CN" sz="2400" dirty="0">
                <a:ea typeface="宋体" pitchFamily="2" charset="-122"/>
              </a:rPr>
              <a:t>&gt;100</a:t>
            </a:r>
            <a:r>
              <a:rPr lang="zh-CN" altLang="en-US" sz="2400" dirty="0">
                <a:ea typeface="宋体" pitchFamily="2" charset="-122"/>
              </a:rPr>
              <a:t>时退出循环。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break</a:t>
            </a:r>
            <a:r>
              <a:rPr lang="zh-CN" altLang="en-US" sz="2400" dirty="0">
                <a:ea typeface="宋体" pitchFamily="2" charset="-122"/>
              </a:rPr>
              <a:t>语句不能用于循环语句和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switch</a:t>
            </a:r>
            <a:r>
              <a:rPr lang="zh-CN" altLang="en-US" sz="2400" dirty="0">
                <a:ea typeface="宋体" pitchFamily="2" charset="-122"/>
              </a:rPr>
              <a:t>语句之外的任何其他语句中。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  </a:t>
            </a:r>
            <a:r>
              <a:rPr lang="zh-CN" altLang="en-US"/>
              <a:t>案例：一次有趣的投币游戏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557213"/>
          </a:xfrm>
          <a:noFill/>
          <a:ln/>
        </p:spPr>
        <p:txBody>
          <a:bodyPr/>
          <a:lstStyle/>
          <a:p>
            <a:pPr algn="just">
              <a:spcBef>
                <a:spcPct val="0"/>
              </a:spcBef>
              <a:buFontTx/>
              <a:buNone/>
            </a:pPr>
            <a:r>
              <a:rPr kumimoji="1" lang="en-US" altLang="zh-CN">
                <a:ea typeface="宋体" pitchFamily="2" charset="-122"/>
              </a:rPr>
              <a:t>5.1.1  </a:t>
            </a:r>
            <a:r>
              <a:rPr kumimoji="1" lang="zh-CN" altLang="en-US">
                <a:ea typeface="宋体" pitchFamily="2" charset="-122"/>
              </a:rPr>
              <a:t>游戏规则</a:t>
            </a:r>
            <a:r>
              <a:rPr lang="zh-CN" altLang="en-US" sz="2700">
                <a:ea typeface="宋体" pitchFamily="2" charset="-122"/>
              </a:rPr>
              <a:t>		 </a:t>
            </a: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0"/>
            <a:ext cx="838200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5.6  break</a:t>
            </a:r>
            <a:r>
              <a:rPr lang="zh-CN" altLang="en-US"/>
              <a:t>语句、</a:t>
            </a:r>
            <a:r>
              <a:rPr lang="en-US" altLang="zh-CN"/>
              <a:t>continue</a:t>
            </a:r>
            <a:r>
              <a:rPr lang="zh-CN" altLang="en-US"/>
              <a:t>语句和</a:t>
            </a:r>
            <a:r>
              <a:rPr lang="en-US" altLang="zh-CN"/>
              <a:t>goto</a:t>
            </a:r>
            <a:r>
              <a:rPr lang="zh-CN" altLang="en-US"/>
              <a:t>语句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218488" cy="4343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0" dirty="0">
                <a:ea typeface="宋体" pitchFamily="2" charset="-122"/>
              </a:rPr>
              <a:t>5.7.2  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continue</a:t>
            </a:r>
            <a:r>
              <a:rPr lang="zh-CN" altLang="en-US" sz="2800" dirty="0">
                <a:ea typeface="宋体" pitchFamily="2" charset="-122"/>
              </a:rPr>
              <a:t>语句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与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break</a:t>
            </a:r>
            <a:r>
              <a:rPr lang="zh-CN" altLang="en-US" sz="2400" dirty="0">
                <a:ea typeface="宋体" pitchFamily="2" charset="-122"/>
              </a:rPr>
              <a:t>语句退出循环不同的是，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continue</a:t>
            </a:r>
            <a:r>
              <a:rPr lang="zh-CN" altLang="en-US" sz="2400" dirty="0">
                <a:ea typeface="宋体" pitchFamily="2" charset="-122"/>
              </a:rPr>
              <a:t>语句只结束本次循环，接着进行下一次循环的判断，如果满足循环条件，继续循环，否则退出循环。 </a:t>
            </a:r>
          </a:p>
          <a:p>
            <a:pPr>
              <a:lnSpc>
                <a:spcPct val="80000"/>
              </a:lnSpc>
            </a:pPr>
            <a:r>
              <a:rPr lang="en-US" altLang="zh-CN" sz="2800" b="0" dirty="0">
                <a:ea typeface="宋体" pitchFamily="2" charset="-122"/>
              </a:rPr>
              <a:t>5.7.3  </a:t>
            </a:r>
            <a:r>
              <a:rPr lang="en-US" altLang="zh-CN" sz="2800" dirty="0" err="1">
                <a:solidFill>
                  <a:srgbClr val="FF0000"/>
                </a:solidFill>
                <a:ea typeface="宋体" pitchFamily="2" charset="-122"/>
              </a:rPr>
              <a:t>goto</a:t>
            </a:r>
            <a:r>
              <a:rPr lang="zh-CN" altLang="en-US" sz="2800" dirty="0">
                <a:ea typeface="宋体" pitchFamily="2" charset="-122"/>
              </a:rPr>
              <a:t>语句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goto</a:t>
            </a:r>
            <a:r>
              <a:rPr lang="zh-CN" altLang="en-US" sz="2400" dirty="0">
                <a:ea typeface="宋体" pitchFamily="2" charset="-122"/>
              </a:rPr>
              <a:t>语句为无条件转向语句，形式为：</a:t>
            </a:r>
          </a:p>
          <a:p>
            <a:pPr lvl="2">
              <a:lnSpc>
                <a:spcPct val="80000"/>
              </a:lnSpc>
            </a:pP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goto</a:t>
            </a:r>
            <a:r>
              <a:rPr lang="en-US" altLang="zh-CN" sz="2400" dirty="0">
                <a:ea typeface="宋体" pitchFamily="2" charset="-122"/>
              </a:rPr>
              <a:t> </a:t>
            </a:r>
            <a:r>
              <a:rPr lang="zh-CN" altLang="en-US" sz="2400" dirty="0">
                <a:ea typeface="宋体" pitchFamily="2" charset="-122"/>
              </a:rPr>
              <a:t>语句标号</a:t>
            </a:r>
          </a:p>
          <a:p>
            <a:pPr lvl="2"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语句标号用标识符表示，命名规则同变量名。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500"/>
              <a:t>【</a:t>
            </a:r>
            <a:r>
              <a:rPr lang="zh-CN" altLang="en-US" sz="2500"/>
              <a:t>例</a:t>
            </a:r>
            <a:r>
              <a:rPr lang="en-US" altLang="zh-CN" sz="2500"/>
              <a:t>5.7】</a:t>
            </a:r>
            <a:r>
              <a:rPr lang="zh-CN" altLang="en-US" sz="2500"/>
              <a:t>阅读下面程序，写出运行结果。</a:t>
            </a:r>
            <a:r>
              <a:rPr lang="zh-CN" altLang="en-US"/>
              <a:t> </a:t>
            </a: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2" cstate="print"/>
          <a:srcRect l="62500" t="4666" b="9785"/>
          <a:stretch>
            <a:fillRect/>
          </a:stretch>
        </p:blipFill>
        <p:spPr bwMode="auto">
          <a:xfrm>
            <a:off x="4800600" y="1524000"/>
            <a:ext cx="2514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 cstate="print"/>
          <a:srcRect t="3564" r="42046"/>
          <a:stretch>
            <a:fillRect/>
          </a:stretch>
        </p:blipFill>
        <p:spPr bwMode="auto">
          <a:xfrm>
            <a:off x="457200" y="1447800"/>
            <a:ext cx="3886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5715000"/>
            <a:ext cx="24384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5.8  </a:t>
            </a:r>
            <a:r>
              <a:rPr lang="zh-CN" altLang="en-US"/>
              <a:t>案例：阶乘的计算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>
                <a:ea typeface="宋体" pitchFamily="2" charset="-122"/>
              </a:rPr>
              <a:t>【</a:t>
            </a:r>
            <a:r>
              <a:rPr lang="zh-CN" altLang="en-US">
                <a:ea typeface="宋体" pitchFamily="2" charset="-122"/>
              </a:rPr>
              <a:t>例</a:t>
            </a:r>
            <a:r>
              <a:rPr lang="en-US" altLang="zh-CN">
                <a:ea typeface="宋体" pitchFamily="2" charset="-122"/>
              </a:rPr>
              <a:t>5-8】</a:t>
            </a:r>
            <a:r>
              <a:rPr lang="zh-CN" altLang="en-US">
                <a:ea typeface="宋体" pitchFamily="2" charset="-122"/>
              </a:rPr>
              <a:t>计算</a:t>
            </a:r>
            <a:r>
              <a:rPr lang="en-US" altLang="zh-CN">
                <a:ea typeface="宋体" pitchFamily="2" charset="-122"/>
              </a:rPr>
              <a:t>s=1×2×3×4×…×8</a:t>
            </a:r>
            <a:r>
              <a:rPr lang="zh-CN" altLang="en-US">
                <a:ea typeface="宋体" pitchFamily="2" charset="-122"/>
              </a:rPr>
              <a:t>。 </a:t>
            </a:r>
            <a:endParaRPr lang="zh-CN" altLang="en-US" sz="2400">
              <a:ea typeface="宋体" pitchFamily="2" charset="-122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#include &lt;stdio.h&gt;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{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	int i;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	long s;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	for(i=1,s=1;i&lt;=8;i++)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		s = s * i;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	printf("s=%ld\n",s);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>
                <a:ea typeface="宋体" pitchFamily="2" charset="-122"/>
              </a:rPr>
              <a:t>} </a:t>
            </a:r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4953000"/>
            <a:ext cx="2133600" cy="2667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计算阶乘的方法与求和差不多，但需要注意以下几点：</a:t>
            </a:r>
          </a:p>
          <a:p>
            <a:r>
              <a:rPr lang="zh-CN" altLang="en-US">
                <a:ea typeface="宋体" pitchFamily="2" charset="-122"/>
              </a:rPr>
              <a:t>求和时累加器</a:t>
            </a:r>
            <a:r>
              <a:rPr lang="en-US" altLang="zh-CN">
                <a:ea typeface="宋体" pitchFamily="2" charset="-122"/>
              </a:rPr>
              <a:t>s</a:t>
            </a:r>
            <a:r>
              <a:rPr lang="zh-CN" altLang="en-US">
                <a:ea typeface="宋体" pitchFamily="2" charset="-122"/>
              </a:rPr>
              <a:t>初始化为</a:t>
            </a:r>
            <a:r>
              <a:rPr lang="en-US" altLang="zh-CN">
                <a:ea typeface="宋体" pitchFamily="2" charset="-122"/>
              </a:rPr>
              <a:t>0</a:t>
            </a:r>
            <a:r>
              <a:rPr lang="zh-CN" altLang="en-US">
                <a:ea typeface="宋体" pitchFamily="2" charset="-122"/>
              </a:rPr>
              <a:t>，求阶乘时累乘器初始化为</a:t>
            </a:r>
            <a:r>
              <a:rPr lang="en-US" altLang="zh-CN">
                <a:ea typeface="宋体" pitchFamily="2" charset="-122"/>
              </a:rPr>
              <a:t>1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r>
              <a:rPr lang="zh-CN" altLang="en-US">
                <a:ea typeface="宋体" pitchFamily="2" charset="-122"/>
              </a:rPr>
              <a:t>求和时用</a:t>
            </a:r>
            <a:r>
              <a:rPr lang="en-US" altLang="zh-CN">
                <a:ea typeface="宋体" pitchFamily="2" charset="-122"/>
              </a:rPr>
              <a:t>s=s+i,</a:t>
            </a:r>
            <a:r>
              <a:rPr lang="zh-CN" altLang="en-US">
                <a:ea typeface="宋体" pitchFamily="2" charset="-122"/>
              </a:rPr>
              <a:t>求阶乘时用</a:t>
            </a:r>
            <a:r>
              <a:rPr lang="en-US" altLang="zh-CN">
                <a:ea typeface="宋体" pitchFamily="2" charset="-122"/>
              </a:rPr>
              <a:t>s=s*i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r>
              <a:rPr lang="zh-CN" altLang="en-US">
                <a:ea typeface="宋体" pitchFamily="2" charset="-122"/>
              </a:rPr>
              <a:t>由于阶乘的值很容易放大，所以数据类型定义为</a:t>
            </a:r>
            <a:r>
              <a:rPr lang="en-US" altLang="zh-CN">
                <a:ea typeface="宋体" pitchFamily="2" charset="-122"/>
              </a:rPr>
              <a:t>long</a:t>
            </a:r>
            <a:r>
              <a:rPr lang="zh-CN" altLang="en-US">
                <a:ea typeface="宋体" pitchFamily="2" charset="-122"/>
              </a:rPr>
              <a:t>型，输出的时候用</a:t>
            </a:r>
            <a:r>
              <a:rPr lang="en-US" altLang="zh-CN">
                <a:ea typeface="宋体" pitchFamily="2" charset="-122"/>
              </a:rPr>
              <a:t>%ld</a:t>
            </a:r>
            <a:r>
              <a:rPr lang="zh-CN" altLang="en-US"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5.9  </a:t>
            </a:r>
            <a:r>
              <a:rPr lang="zh-CN" altLang="en-US"/>
              <a:t>案例：输出星号组成的图形</a:t>
            </a:r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3048000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438400"/>
            <a:ext cx="20574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514600"/>
            <a:ext cx="18288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US" altLang="zh-CN" dirty="0"/>
              <a:t>5.9  </a:t>
            </a:r>
            <a:r>
              <a:rPr lang="zh-CN" altLang="en-US" dirty="0"/>
              <a:t>案例：输出星号组成的图形</a:t>
            </a:r>
            <a:endParaRPr lang="zh-CN" altLang="en-US" sz="28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371600"/>
            <a:ext cx="7772400" cy="144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>
                <a:ea typeface="宋体" pitchFamily="2" charset="-122"/>
              </a:rPr>
              <a:t>回顾：循环变量的功能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ea typeface="宋体" pitchFamily="2" charset="-122"/>
              </a:rPr>
              <a:t>控制循环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ea typeface="宋体" pitchFamily="2" charset="-122"/>
              </a:rPr>
              <a:t>作为循环体中算法的引用变量</a:t>
            </a: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1447800" y="2743200"/>
            <a:ext cx="2362200" cy="711200"/>
          </a:xfrm>
          <a:prstGeom prst="rect">
            <a:avLst/>
          </a:prstGeom>
          <a:solidFill>
            <a:srgbClr val="FFFFCC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for(i=0;i&lt;100;i++)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s=s+i;</a:t>
            </a: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1447800" y="5105400"/>
            <a:ext cx="2362200" cy="711200"/>
          </a:xfrm>
          <a:prstGeom prst="rect">
            <a:avLst/>
          </a:prstGeom>
          <a:solidFill>
            <a:srgbClr val="FFFFCC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for(i=1;i&lt;=100;i++)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s=s+i;</a:t>
            </a:r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4953000" y="2667000"/>
            <a:ext cx="3200400" cy="1625600"/>
          </a:xfrm>
          <a:prstGeom prst="rect">
            <a:avLst/>
          </a:prstGeom>
          <a:solidFill>
            <a:srgbClr val="FFCCCC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for(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i=1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,</a:t>
            </a:r>
            <a:r>
              <a:rPr kumimoji="1" lang="en-US" altLang="zh-CN" sz="2000" b="1">
                <a:solidFill>
                  <a:srgbClr val="0033CC"/>
                </a:solidFill>
                <a:latin typeface="Arial" charset="0"/>
                <a:cs typeface="Times New Roman" pitchFamily="18" charset="0"/>
              </a:rPr>
              <a:t>j=1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i&lt;=100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i++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)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{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  s=s+</a:t>
            </a:r>
            <a:r>
              <a:rPr kumimoji="1" lang="en-US" altLang="zh-CN" sz="2000" b="1">
                <a:solidFill>
                  <a:srgbClr val="0033CC"/>
                </a:solidFill>
                <a:latin typeface="Arial" charset="0"/>
              </a:rPr>
              <a:t>j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;</a:t>
            </a:r>
          </a:p>
          <a:p>
            <a:r>
              <a:rPr kumimoji="1" lang="en-US" altLang="zh-CN" sz="2000" b="1">
                <a:solidFill>
                  <a:srgbClr val="0033CC"/>
                </a:solidFill>
                <a:latin typeface="Arial" charset="0"/>
              </a:rPr>
              <a:t>  j=j+1;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 }</a:t>
            </a: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1447800" y="3937000"/>
            <a:ext cx="2362200" cy="711200"/>
          </a:xfrm>
          <a:prstGeom prst="rect">
            <a:avLst/>
          </a:prstGeom>
          <a:solidFill>
            <a:srgbClr val="FFFFCC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for(i=0;i&lt;100;i++)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s=s+i+1;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066800" y="38100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200" b="1">
              <a:solidFill>
                <a:srgbClr val="FF66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1447800" y="34290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0+1+2+</a:t>
            </a:r>
            <a:r>
              <a:rPr kumimoji="1" lang="en-US" altLang="zh-CN" sz="2800" b="1">
                <a:solidFill>
                  <a:srgbClr val="FF6600"/>
                </a:solidFill>
                <a:latin typeface="Times New Roman"/>
                <a:ea typeface="黑体" pitchFamily="2" charset="-122"/>
              </a:rPr>
              <a:t>…</a:t>
            </a: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+99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1371600" y="46482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1+2+3+</a:t>
            </a:r>
            <a:r>
              <a:rPr kumimoji="1" lang="en-US" altLang="zh-CN" sz="2800" b="1">
                <a:solidFill>
                  <a:srgbClr val="FF6600"/>
                </a:solidFill>
                <a:latin typeface="Times New Roman"/>
                <a:ea typeface="黑体" pitchFamily="2" charset="-122"/>
              </a:rPr>
              <a:t>…</a:t>
            </a: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+100</a:t>
            </a: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1371600" y="5957888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1+2+3+</a:t>
            </a:r>
            <a:r>
              <a:rPr kumimoji="1" lang="en-US" altLang="zh-CN" sz="2800" b="1">
                <a:solidFill>
                  <a:srgbClr val="FF6600"/>
                </a:solidFill>
                <a:latin typeface="Times New Roman"/>
                <a:ea typeface="黑体" pitchFamily="2" charset="-122"/>
              </a:rPr>
              <a:t>…</a:t>
            </a: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+100</a:t>
            </a:r>
          </a:p>
        </p:txBody>
      </p:sp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4876800" y="5957888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1+2+3+</a:t>
            </a:r>
            <a:r>
              <a:rPr kumimoji="1" lang="en-US" altLang="zh-CN" sz="2800" b="1">
                <a:solidFill>
                  <a:srgbClr val="FF6600"/>
                </a:solidFill>
                <a:latin typeface="Times New Roman"/>
                <a:ea typeface="黑体" pitchFamily="2" charset="-122"/>
              </a:rPr>
              <a:t>…</a:t>
            </a:r>
            <a:r>
              <a:rPr kumimoji="1" lang="en-US" altLang="zh-CN" sz="2800" b="1">
                <a:solidFill>
                  <a:srgbClr val="FF6600"/>
                </a:solidFill>
                <a:latin typeface="黑体" pitchFamily="2" charset="-122"/>
                <a:ea typeface="黑体" pitchFamily="2" charset="-122"/>
              </a:rPr>
              <a:t>+100</a:t>
            </a:r>
          </a:p>
        </p:txBody>
      </p:sp>
      <p:sp>
        <p:nvSpPr>
          <p:cNvPr id="79885" name="Rectangle 13"/>
          <p:cNvSpPr>
            <a:spLocks noChangeArrowheads="1"/>
          </p:cNvSpPr>
          <p:nvPr/>
        </p:nvSpPr>
        <p:spPr bwMode="auto">
          <a:xfrm>
            <a:off x="4953000" y="4343400"/>
            <a:ext cx="3200400" cy="1625600"/>
          </a:xfrm>
          <a:prstGeom prst="rect">
            <a:avLst/>
          </a:prstGeom>
          <a:solidFill>
            <a:srgbClr val="FFCCCC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for(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i=2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,</a:t>
            </a:r>
            <a:r>
              <a:rPr kumimoji="1" lang="en-US" altLang="zh-CN" sz="2000" b="1">
                <a:solidFill>
                  <a:srgbClr val="0033CC"/>
                </a:solidFill>
                <a:latin typeface="Arial" charset="0"/>
                <a:cs typeface="Times New Roman" pitchFamily="18" charset="0"/>
              </a:rPr>
              <a:t>j=1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i&lt;=200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</a:t>
            </a:r>
            <a:r>
              <a:rPr kumimoji="1" lang="en-US" altLang="zh-CN" sz="20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i=i+2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)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{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  s=s+</a:t>
            </a:r>
            <a:r>
              <a:rPr kumimoji="1" lang="en-US" altLang="zh-CN" sz="2000" b="1">
                <a:solidFill>
                  <a:srgbClr val="0033CC"/>
                </a:solidFill>
                <a:latin typeface="Arial" charset="0"/>
              </a:rPr>
              <a:t>j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;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  </a:t>
            </a:r>
            <a:r>
              <a:rPr kumimoji="1" lang="en-US" altLang="zh-CN" sz="2000" b="1">
                <a:solidFill>
                  <a:srgbClr val="0033CC"/>
                </a:solidFill>
                <a:latin typeface="Arial" charset="0"/>
              </a:rPr>
              <a:t>j=j+1</a:t>
            </a:r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;</a:t>
            </a:r>
          </a:p>
          <a:p>
            <a:r>
              <a:rPr kumimoji="1" lang="en-US" altLang="zh-CN" sz="2000" b="1">
                <a:solidFill>
                  <a:srgbClr val="000000"/>
                </a:solidFill>
                <a:latin typeface="Arial" charset="0"/>
              </a:rPr>
              <a:t> }</a:t>
            </a: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8229600" y="3733800"/>
            <a:ext cx="619125" cy="1076325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/>
              <a:t>控制</a:t>
            </a:r>
          </a:p>
        </p:txBody>
      </p:sp>
      <p:sp>
        <p:nvSpPr>
          <p:cNvPr id="79887" name="Rectangle 15"/>
          <p:cNvSpPr>
            <a:spLocks noChangeArrowheads="1"/>
          </p:cNvSpPr>
          <p:nvPr/>
        </p:nvSpPr>
        <p:spPr bwMode="auto">
          <a:xfrm>
            <a:off x="533400" y="3200400"/>
            <a:ext cx="609600" cy="2538413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/>
              <a:t>控制</a:t>
            </a:r>
          </a:p>
          <a:p>
            <a:pPr algn="ctr"/>
            <a:r>
              <a:rPr kumimoji="1" lang="en-US" altLang="zh-CN" sz="3200" b="1"/>
              <a:t>+</a:t>
            </a:r>
          </a:p>
          <a:p>
            <a:r>
              <a:rPr kumimoji="1" lang="zh-CN" altLang="en-US" sz="3200" b="1"/>
              <a:t>引用</a:t>
            </a:r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5.9  </a:t>
            </a:r>
            <a:r>
              <a:rPr lang="zh-CN" altLang="en-US"/>
              <a:t>案例：输出星号组成的图形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05800" cy="4605337"/>
          </a:xfrm>
        </p:spPr>
        <p:txBody>
          <a:bodyPr/>
          <a:lstStyle/>
          <a:p>
            <a:r>
              <a:rPr lang="zh-CN" altLang="zh-CN">
                <a:ea typeface="宋体" pitchFamily="2" charset="-122"/>
              </a:rPr>
              <a:t>分析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286000" y="2590800"/>
            <a:ext cx="456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1800">
              <a:latin typeface="Arial" charset="0"/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print"/>
          <a:srcRect l="2469" t="28922" r="50600" b="30565"/>
          <a:stretch>
            <a:fillRect/>
          </a:stretch>
        </p:blipFill>
        <p:spPr bwMode="auto">
          <a:xfrm>
            <a:off x="2590800" y="1600200"/>
            <a:ext cx="2438400" cy="9747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667000"/>
            <a:ext cx="76771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762000" y="4568825"/>
            <a:ext cx="7696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b="1">
                <a:latin typeface="Arial" charset="0"/>
              </a:rPr>
              <a:t>for(i=1;i&lt;=4;i++) 			/*</a:t>
            </a:r>
            <a:r>
              <a:rPr lang="zh-CN" altLang="en-US" b="1">
                <a:latin typeface="Arial" charset="0"/>
              </a:rPr>
              <a:t>控制输出</a:t>
            </a:r>
            <a:r>
              <a:rPr lang="en-US" altLang="zh-CN" b="1">
                <a:latin typeface="Arial" charset="0"/>
              </a:rPr>
              <a:t>4</a:t>
            </a:r>
            <a:r>
              <a:rPr lang="zh-CN" altLang="en-US" b="1">
                <a:latin typeface="Arial" charset="0"/>
              </a:rPr>
              <a:t>行*</a:t>
            </a:r>
            <a:r>
              <a:rPr lang="en-US" altLang="zh-CN" b="1">
                <a:latin typeface="Arial" charset="0"/>
              </a:rPr>
              <a:t>/</a:t>
            </a:r>
          </a:p>
          <a:p>
            <a:r>
              <a:rPr lang="en-US" altLang="zh-CN" b="1">
                <a:latin typeface="Arial" charset="0"/>
              </a:rPr>
              <a:t>{  for(j=1;j&lt;=i-1;j++) printf("□");</a:t>
            </a:r>
            <a:r>
              <a:rPr lang="en-US" altLang="zh-CN" sz="1800" b="1">
                <a:latin typeface="Arial" charset="0"/>
              </a:rPr>
              <a:t>	</a:t>
            </a:r>
            <a:r>
              <a:rPr lang="en-US" altLang="zh-CN" b="1">
                <a:latin typeface="Arial" charset="0"/>
              </a:rPr>
              <a:t>/*</a:t>
            </a:r>
            <a:r>
              <a:rPr lang="zh-CN" altLang="en-US" b="1">
                <a:latin typeface="Arial" charset="0"/>
              </a:rPr>
              <a:t>输出</a:t>
            </a:r>
            <a:r>
              <a:rPr lang="en-US" altLang="zh-CN" b="1">
                <a:latin typeface="Arial" charset="0"/>
              </a:rPr>
              <a:t>i-1</a:t>
            </a:r>
            <a:r>
              <a:rPr lang="zh-CN" altLang="en-US" b="1">
                <a:latin typeface="Arial" charset="0"/>
              </a:rPr>
              <a:t>个空格*</a:t>
            </a:r>
            <a:r>
              <a:rPr lang="en-US" altLang="zh-CN" b="1">
                <a:latin typeface="Arial" charset="0"/>
              </a:rPr>
              <a:t>/</a:t>
            </a:r>
          </a:p>
          <a:p>
            <a:r>
              <a:rPr lang="en-US" altLang="zh-CN" b="1">
                <a:latin typeface="Arial" charset="0"/>
              </a:rPr>
              <a:t>   for(j=1;j&lt;=2*i-1;j++) printf("*");/*</a:t>
            </a:r>
            <a:r>
              <a:rPr lang="zh-CN" altLang="en-US" b="1">
                <a:latin typeface="Arial" charset="0"/>
              </a:rPr>
              <a:t>输出</a:t>
            </a:r>
            <a:r>
              <a:rPr lang="en-US" altLang="zh-CN" b="1">
                <a:latin typeface="Arial" charset="0"/>
              </a:rPr>
              <a:t>2*i-1</a:t>
            </a:r>
            <a:r>
              <a:rPr lang="zh-CN" altLang="en-US" b="1">
                <a:latin typeface="Arial" charset="0"/>
              </a:rPr>
              <a:t>个星号*</a:t>
            </a:r>
            <a:r>
              <a:rPr lang="en-US" altLang="zh-CN" b="1">
                <a:latin typeface="Arial" charset="0"/>
              </a:rPr>
              <a:t>/</a:t>
            </a:r>
          </a:p>
          <a:p>
            <a:r>
              <a:rPr lang="en-US" altLang="zh-CN" b="1">
                <a:latin typeface="Arial" charset="0"/>
              </a:rPr>
              <a:t>   printf("\n"); 			/*</a:t>
            </a:r>
            <a:r>
              <a:rPr lang="zh-CN" altLang="en-US" b="1">
                <a:latin typeface="Arial" charset="0"/>
              </a:rPr>
              <a:t>输出一行后换行*</a:t>
            </a:r>
            <a:r>
              <a:rPr lang="en-US" altLang="zh-CN" b="1">
                <a:latin typeface="Arial" charset="0"/>
              </a:rPr>
              <a:t>/</a:t>
            </a:r>
          </a:p>
          <a:p>
            <a:r>
              <a:rPr lang="en-US" altLang="zh-CN" b="1">
                <a:latin typeface="Arial" charset="0"/>
              </a:rPr>
              <a:t>}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5.9  </a:t>
            </a:r>
            <a:r>
              <a:rPr lang="zh-CN" altLang="en-US"/>
              <a:t>案例：输出星号组成的图形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1800" dirty="0">
                <a:ea typeface="宋体" pitchFamily="2" charset="-122"/>
              </a:rPr>
              <a:t>完整的程序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#include &lt;</a:t>
            </a:r>
            <a:r>
              <a:rPr lang="en-US" altLang="zh-CN" sz="1800" dirty="0" err="1">
                <a:ea typeface="宋体" pitchFamily="2" charset="-122"/>
              </a:rPr>
              <a:t>stdio.h</a:t>
            </a:r>
            <a:r>
              <a:rPr lang="en-US" altLang="zh-CN" sz="18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int</a:t>
            </a:r>
            <a:r>
              <a:rPr lang="en-US" altLang="zh-CN" sz="1800" dirty="0">
                <a:ea typeface="宋体" pitchFamily="2" charset="-122"/>
              </a:rPr>
              <a:t> </a:t>
            </a:r>
            <a:r>
              <a:rPr lang="en-US" altLang="zh-CN" sz="1800" dirty="0" err="1">
                <a:ea typeface="宋体" pitchFamily="2" charset="-122"/>
              </a:rPr>
              <a:t>i,j</a:t>
            </a:r>
            <a:r>
              <a:rPr lang="en-US" altLang="zh-CN" sz="1800" dirty="0">
                <a:ea typeface="宋体" pitchFamily="2" charset="-122"/>
              </a:rPr>
              <a:t>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/*</a:t>
            </a:r>
            <a:r>
              <a:rPr lang="zh-CN" altLang="en-US" sz="1800" dirty="0">
                <a:ea typeface="宋体" pitchFamily="2" charset="-122"/>
              </a:rPr>
              <a:t>行数从</a:t>
            </a:r>
            <a:r>
              <a:rPr lang="en-US" altLang="zh-CN" sz="1800" dirty="0">
                <a:ea typeface="宋体" pitchFamily="2" charset="-122"/>
              </a:rPr>
              <a:t>1</a:t>
            </a:r>
            <a:r>
              <a:rPr lang="zh-CN" altLang="en-US" sz="1800" dirty="0">
                <a:ea typeface="宋体" pitchFamily="2" charset="-122"/>
              </a:rPr>
              <a:t>到</a:t>
            </a:r>
            <a:r>
              <a:rPr lang="en-US" altLang="zh-CN" sz="1800" dirty="0">
                <a:ea typeface="宋体" pitchFamily="2" charset="-122"/>
              </a:rPr>
              <a:t>5*/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for (</a:t>
            </a:r>
            <a:r>
              <a:rPr lang="en-US" altLang="zh-CN" sz="1800" dirty="0" err="1">
                <a:ea typeface="宋体" pitchFamily="2" charset="-122"/>
              </a:rPr>
              <a:t>i</a:t>
            </a:r>
            <a:r>
              <a:rPr lang="en-US" altLang="zh-CN" sz="1800" dirty="0">
                <a:ea typeface="宋体" pitchFamily="2" charset="-122"/>
              </a:rPr>
              <a:t>=1;i&lt;=5;i++)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	for (j=1;j&lt;=i-1;j++)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	      </a:t>
            </a:r>
            <a:r>
              <a:rPr lang="en-US" altLang="zh-CN" sz="1800" dirty="0" err="1">
                <a:ea typeface="宋体" pitchFamily="2" charset="-122"/>
              </a:rPr>
              <a:t>printf</a:t>
            </a:r>
            <a:r>
              <a:rPr lang="en-US" altLang="zh-CN" sz="1800" dirty="0">
                <a:ea typeface="宋体" pitchFamily="2" charset="-122"/>
              </a:rPr>
              <a:t>("□");	/*□</a:t>
            </a:r>
            <a:r>
              <a:rPr lang="zh-CN" altLang="en-US" sz="1800" dirty="0">
                <a:ea typeface="宋体" pitchFamily="2" charset="-122"/>
              </a:rPr>
              <a:t>代表空格*</a:t>
            </a:r>
            <a:r>
              <a:rPr lang="en-US" altLang="zh-CN" sz="1800" dirty="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	for (j=1;j&lt;=</a:t>
            </a:r>
            <a:r>
              <a:rPr lang="en-US" altLang="zh-CN" sz="1800" dirty="0" err="1">
                <a:ea typeface="宋体" pitchFamily="2" charset="-122"/>
              </a:rPr>
              <a:t>i;j</a:t>
            </a:r>
            <a:r>
              <a:rPr lang="en-US" altLang="zh-CN" sz="1800" dirty="0">
                <a:ea typeface="宋体" pitchFamily="2" charset="-122"/>
              </a:rPr>
              <a:t>++)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	      </a:t>
            </a:r>
            <a:r>
              <a:rPr lang="en-US" altLang="zh-CN" sz="1800" dirty="0" err="1">
                <a:ea typeface="宋体" pitchFamily="2" charset="-122"/>
              </a:rPr>
              <a:t>printf</a:t>
            </a:r>
            <a:r>
              <a:rPr lang="en-US" altLang="zh-CN" sz="1800" dirty="0">
                <a:ea typeface="宋体" pitchFamily="2" charset="-122"/>
              </a:rPr>
              <a:t>("*");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  </a:t>
            </a:r>
            <a:r>
              <a:rPr lang="en-US" altLang="zh-CN" sz="1800" dirty="0" err="1">
                <a:ea typeface="宋体" pitchFamily="2" charset="-122"/>
              </a:rPr>
              <a:t>printf</a:t>
            </a:r>
            <a:r>
              <a:rPr lang="en-US" altLang="zh-CN" sz="1800" dirty="0">
                <a:ea typeface="宋体" pitchFamily="2" charset="-122"/>
              </a:rPr>
              <a:t>("\n");    /* </a:t>
            </a:r>
            <a:r>
              <a:rPr lang="zh-CN" altLang="en-US" sz="1800" dirty="0">
                <a:ea typeface="宋体" pitchFamily="2" charset="-122"/>
              </a:rPr>
              <a:t>每输出一行需要换行 *</a:t>
            </a:r>
            <a:r>
              <a:rPr lang="en-US" altLang="zh-CN" sz="1800" dirty="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}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} </a:t>
            </a:r>
          </a:p>
        </p:txBody>
      </p:sp>
      <p:sp>
        <p:nvSpPr>
          <p:cNvPr id="100356" name="AutoShape 4"/>
          <p:cNvSpPr>
            <a:spLocks noChangeArrowheads="1"/>
          </p:cNvSpPr>
          <p:nvPr/>
        </p:nvSpPr>
        <p:spPr bwMode="auto">
          <a:xfrm>
            <a:off x="5105400" y="2286000"/>
            <a:ext cx="2590800" cy="1295400"/>
          </a:xfrm>
          <a:prstGeom prst="wedgeRoundRectCallout">
            <a:avLst>
              <a:gd name="adj1" fmla="val -113907"/>
              <a:gd name="adj2" fmla="val 76472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rIns="0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b="1">
                <a:solidFill>
                  <a:srgbClr val="5F5F5F"/>
                </a:solidFill>
              </a:rPr>
              <a:t>j</a:t>
            </a:r>
            <a:r>
              <a:rPr lang="zh-CN" altLang="en-US" b="1">
                <a:solidFill>
                  <a:srgbClr val="5F5F5F"/>
                </a:solidFill>
              </a:rPr>
              <a:t>循环从</a:t>
            </a:r>
            <a:r>
              <a:rPr lang="en-US" altLang="zh-CN" b="1">
                <a:solidFill>
                  <a:srgbClr val="5F5F5F"/>
                </a:solidFill>
              </a:rPr>
              <a:t>1</a:t>
            </a:r>
            <a:r>
              <a:rPr lang="zh-CN" altLang="en-US" b="1">
                <a:solidFill>
                  <a:srgbClr val="5F5F5F"/>
                </a:solidFill>
              </a:rPr>
              <a:t>到</a:t>
            </a:r>
            <a:r>
              <a:rPr lang="en-US" altLang="zh-CN" b="1">
                <a:solidFill>
                  <a:srgbClr val="5F5F5F"/>
                </a:solidFill>
              </a:rPr>
              <a:t>i-1</a:t>
            </a:r>
            <a:r>
              <a:rPr lang="zh-CN" altLang="en-US" b="1">
                <a:solidFill>
                  <a:srgbClr val="5F5F5F"/>
                </a:solidFill>
              </a:rPr>
              <a:t>，共</a:t>
            </a:r>
            <a:r>
              <a:rPr lang="en-US" altLang="zh-CN" b="1">
                <a:solidFill>
                  <a:srgbClr val="5F5F5F"/>
                </a:solidFill>
              </a:rPr>
              <a:t>i-1</a:t>
            </a:r>
            <a:r>
              <a:rPr lang="zh-CN" altLang="en-US" b="1">
                <a:solidFill>
                  <a:srgbClr val="5F5F5F"/>
                </a:solidFill>
              </a:rPr>
              <a:t>次循环</a:t>
            </a:r>
            <a:r>
              <a:rPr lang="en-US" altLang="zh-CN" b="1">
                <a:solidFill>
                  <a:srgbClr val="5F5F5F"/>
                </a:solidFill>
              </a:rPr>
              <a:t>,</a:t>
            </a:r>
            <a:r>
              <a:rPr lang="zh-CN" altLang="en-US" b="1">
                <a:solidFill>
                  <a:srgbClr val="5F5F5F"/>
                </a:solidFill>
              </a:rPr>
              <a:t>每次打印</a:t>
            </a:r>
            <a:r>
              <a:rPr lang="en-US" altLang="zh-CN" b="1">
                <a:solidFill>
                  <a:srgbClr val="5F5F5F"/>
                </a:solidFill>
              </a:rPr>
              <a:t>1</a:t>
            </a:r>
            <a:r>
              <a:rPr lang="zh-CN" altLang="en-US" b="1">
                <a:solidFill>
                  <a:srgbClr val="5F5F5F"/>
                </a:solidFill>
              </a:rPr>
              <a:t>个空格</a:t>
            </a:r>
            <a:r>
              <a:rPr lang="en-US" altLang="zh-CN" b="1">
                <a:solidFill>
                  <a:srgbClr val="5F5F5F"/>
                </a:solidFill>
              </a:rPr>
              <a:t>,</a:t>
            </a:r>
            <a:r>
              <a:rPr lang="zh-CN" altLang="en-US" b="1">
                <a:solidFill>
                  <a:srgbClr val="5F5F5F"/>
                </a:solidFill>
              </a:rPr>
              <a:t>共输出</a:t>
            </a:r>
            <a:r>
              <a:rPr lang="en-US" altLang="zh-CN" b="1">
                <a:solidFill>
                  <a:srgbClr val="5F5F5F"/>
                </a:solidFill>
              </a:rPr>
              <a:t>i-1</a:t>
            </a:r>
            <a:r>
              <a:rPr lang="zh-CN" altLang="en-US" b="1">
                <a:solidFill>
                  <a:srgbClr val="5F5F5F"/>
                </a:solidFill>
              </a:rPr>
              <a:t>个空格</a:t>
            </a:r>
            <a:endParaRPr lang="zh-CN" altLang="en-US"/>
          </a:p>
        </p:txBody>
      </p:sp>
      <p:sp>
        <p:nvSpPr>
          <p:cNvPr id="100357" name="AutoShape 5"/>
          <p:cNvSpPr>
            <a:spLocks noChangeArrowheads="1"/>
          </p:cNvSpPr>
          <p:nvPr/>
        </p:nvSpPr>
        <p:spPr bwMode="auto">
          <a:xfrm>
            <a:off x="6324600" y="4495800"/>
            <a:ext cx="2590800" cy="1295400"/>
          </a:xfrm>
          <a:prstGeom prst="wedgeRoundRectCallout">
            <a:avLst>
              <a:gd name="adj1" fmla="val -156861"/>
              <a:gd name="adj2" fmla="val -47551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rIns="0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b="1">
                <a:solidFill>
                  <a:srgbClr val="5F5F5F"/>
                </a:solidFill>
              </a:rPr>
              <a:t>j</a:t>
            </a:r>
            <a:r>
              <a:rPr lang="zh-CN" altLang="en-US" b="1">
                <a:solidFill>
                  <a:srgbClr val="5F5F5F"/>
                </a:solidFill>
              </a:rPr>
              <a:t>循环从</a:t>
            </a:r>
            <a:r>
              <a:rPr lang="en-US" altLang="zh-CN" b="1">
                <a:solidFill>
                  <a:srgbClr val="5F5F5F"/>
                </a:solidFill>
              </a:rPr>
              <a:t>1</a:t>
            </a:r>
            <a:r>
              <a:rPr lang="zh-CN" altLang="en-US" b="1">
                <a:solidFill>
                  <a:srgbClr val="5F5F5F"/>
                </a:solidFill>
              </a:rPr>
              <a:t>到</a:t>
            </a:r>
            <a:r>
              <a:rPr lang="en-US" altLang="zh-CN" b="1">
                <a:solidFill>
                  <a:srgbClr val="5F5F5F"/>
                </a:solidFill>
              </a:rPr>
              <a:t>i</a:t>
            </a:r>
            <a:r>
              <a:rPr lang="zh-CN" altLang="en-US" b="1">
                <a:solidFill>
                  <a:srgbClr val="5F5F5F"/>
                </a:solidFill>
              </a:rPr>
              <a:t>，共</a:t>
            </a:r>
            <a:r>
              <a:rPr lang="en-US" altLang="zh-CN" b="1">
                <a:solidFill>
                  <a:srgbClr val="5F5F5F"/>
                </a:solidFill>
              </a:rPr>
              <a:t>i</a:t>
            </a:r>
            <a:r>
              <a:rPr lang="zh-CN" altLang="en-US" b="1">
                <a:solidFill>
                  <a:srgbClr val="5F5F5F"/>
                </a:solidFill>
              </a:rPr>
              <a:t>次循环</a:t>
            </a:r>
            <a:r>
              <a:rPr lang="en-US" altLang="zh-CN" b="1">
                <a:solidFill>
                  <a:srgbClr val="5F5F5F"/>
                </a:solidFill>
              </a:rPr>
              <a:t>,</a:t>
            </a:r>
            <a:r>
              <a:rPr lang="zh-CN" altLang="en-US" b="1">
                <a:solidFill>
                  <a:srgbClr val="5F5F5F"/>
                </a:solidFill>
              </a:rPr>
              <a:t>每次打印</a:t>
            </a:r>
            <a:r>
              <a:rPr lang="en-US" altLang="zh-CN" b="1">
                <a:solidFill>
                  <a:srgbClr val="5F5F5F"/>
                </a:solidFill>
              </a:rPr>
              <a:t>1</a:t>
            </a:r>
            <a:r>
              <a:rPr lang="zh-CN" altLang="en-US" b="1">
                <a:solidFill>
                  <a:srgbClr val="5F5F5F"/>
                </a:solidFill>
              </a:rPr>
              <a:t>个星号</a:t>
            </a:r>
            <a:r>
              <a:rPr lang="en-US" altLang="zh-CN" b="1">
                <a:solidFill>
                  <a:srgbClr val="5F5F5F"/>
                </a:solidFill>
              </a:rPr>
              <a:t>,</a:t>
            </a:r>
            <a:r>
              <a:rPr lang="zh-CN" altLang="en-US" b="1">
                <a:solidFill>
                  <a:srgbClr val="5F5F5F"/>
                </a:solidFill>
              </a:rPr>
              <a:t>共输出</a:t>
            </a:r>
            <a:r>
              <a:rPr lang="en-US" altLang="zh-CN" b="1">
                <a:solidFill>
                  <a:srgbClr val="5F5F5F"/>
                </a:solidFill>
              </a:rPr>
              <a:t>i</a:t>
            </a:r>
            <a:r>
              <a:rPr lang="zh-CN" altLang="en-US" b="1">
                <a:solidFill>
                  <a:srgbClr val="5F5F5F"/>
                </a:solidFill>
              </a:rPr>
              <a:t>个星号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5.10  </a:t>
            </a:r>
            <a:r>
              <a:rPr lang="zh-CN" altLang="en-US"/>
              <a:t>案例：计算</a:t>
            </a:r>
            <a:r>
              <a:rPr lang="en-US" altLang="zh-CN"/>
              <a:t>100</a:t>
            </a:r>
            <a:r>
              <a:rPr lang="zh-CN" altLang="en-US"/>
              <a:t>以内的素数之和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dirty="0">
                <a:ea typeface="宋体" pitchFamily="2" charset="-122"/>
              </a:rPr>
              <a:t>【</a:t>
            </a:r>
            <a:r>
              <a:rPr lang="zh-CN" altLang="en-US" sz="2800" dirty="0">
                <a:ea typeface="宋体" pitchFamily="2" charset="-122"/>
              </a:rPr>
              <a:t>分析</a:t>
            </a:r>
            <a:r>
              <a:rPr lang="en-US" altLang="zh-CN" sz="2800" dirty="0">
                <a:ea typeface="宋体" pitchFamily="2" charset="-122"/>
              </a:rPr>
              <a:t>】</a:t>
            </a:r>
          </a:p>
          <a:p>
            <a:pPr lvl="1">
              <a:lnSpc>
                <a:spcPct val="80000"/>
              </a:lnSpc>
            </a:pPr>
            <a:r>
              <a:rPr lang="zh-CN" altLang="en-US" sz="2800" dirty="0">
                <a:ea typeface="宋体" pitchFamily="2" charset="-122"/>
              </a:rPr>
              <a:t>从定义来判断，除了</a:t>
            </a:r>
            <a:r>
              <a:rPr lang="en-US" altLang="zh-CN" sz="2800" dirty="0">
                <a:ea typeface="宋体" pitchFamily="2" charset="-122"/>
              </a:rPr>
              <a:t>1</a:t>
            </a:r>
            <a:r>
              <a:rPr lang="zh-CN" altLang="en-US" sz="2800" dirty="0">
                <a:ea typeface="宋体" pitchFamily="2" charset="-122"/>
              </a:rPr>
              <a:t>和本身之外，没有其他因子，所以程序的任务是依次判断</a:t>
            </a:r>
            <a:r>
              <a:rPr lang="en-US" altLang="zh-CN" sz="2800" dirty="0">
                <a:ea typeface="宋体" pitchFamily="2" charset="-122"/>
              </a:rPr>
              <a:t>1</a:t>
            </a:r>
            <a:r>
              <a:rPr lang="zh-CN" altLang="en-US" sz="2800" dirty="0">
                <a:ea typeface="宋体" pitchFamily="2" charset="-122"/>
              </a:rPr>
              <a:t>到</a:t>
            </a:r>
            <a:r>
              <a:rPr lang="en-US" altLang="zh-CN" sz="2800" dirty="0">
                <a:ea typeface="宋体" pitchFamily="2" charset="-122"/>
              </a:rPr>
              <a:t>100</a:t>
            </a:r>
            <a:r>
              <a:rPr lang="zh-CN" altLang="en-US" sz="2800" dirty="0">
                <a:ea typeface="宋体" pitchFamily="2" charset="-122"/>
              </a:rPr>
              <a:t>之间所有的数是否为素数，如果是，将其累加。最后输出累加的和。</a:t>
            </a:r>
          </a:p>
          <a:p>
            <a:pPr lvl="1">
              <a:lnSpc>
                <a:spcPct val="80000"/>
              </a:lnSpc>
            </a:pPr>
            <a:r>
              <a:rPr lang="zh-CN" altLang="en-US" sz="2800" dirty="0">
                <a:ea typeface="宋体" pitchFamily="2" charset="-122"/>
              </a:rPr>
              <a:t>需要嵌套的循环，外循环控制产生</a:t>
            </a:r>
            <a:r>
              <a:rPr lang="en-US" altLang="zh-CN" sz="2800" dirty="0">
                <a:ea typeface="宋体" pitchFamily="2" charset="-122"/>
              </a:rPr>
              <a:t>1</a:t>
            </a:r>
            <a:r>
              <a:rPr lang="zh-CN" altLang="en-US" sz="2800" dirty="0">
                <a:ea typeface="宋体" pitchFamily="2" charset="-122"/>
              </a:rPr>
              <a:t>到</a:t>
            </a:r>
            <a:r>
              <a:rPr lang="en-US" altLang="zh-CN" sz="2800" dirty="0">
                <a:ea typeface="宋体" pitchFamily="2" charset="-122"/>
              </a:rPr>
              <a:t>100</a:t>
            </a:r>
            <a:r>
              <a:rPr lang="zh-CN" altLang="en-US" sz="2800" dirty="0">
                <a:ea typeface="宋体" pitchFamily="2" charset="-122"/>
              </a:rPr>
              <a:t>的数的循环，循环变量的值也正是内循环需要判断的对象；内循环首先判断当前的循环变量的值是否为素数，是则累加。循环结束后输出累加的和。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5.10  </a:t>
            </a:r>
            <a:r>
              <a:rPr lang="zh-CN" altLang="en-US"/>
              <a:t>案例：计算</a:t>
            </a:r>
            <a:r>
              <a:rPr lang="en-US" altLang="zh-CN"/>
              <a:t>100</a:t>
            </a:r>
            <a:r>
              <a:rPr lang="zh-CN" altLang="en-US"/>
              <a:t>以内的素数之和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295400"/>
            <a:ext cx="8534400" cy="42465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i,j,s</a:t>
            </a:r>
            <a:r>
              <a:rPr lang="en-US" altLang="zh-CN" sz="2000" dirty="0">
                <a:latin typeface="+mn-lt"/>
                <a:ea typeface="宋体" pitchFamily="2" charset="-122"/>
              </a:rPr>
              <a:t>=0;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for(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=2;i&lt;=100;i++)    /* </a:t>
            </a:r>
            <a:r>
              <a:rPr lang="zh-CN" altLang="en-US" sz="2000" dirty="0">
                <a:latin typeface="+mn-lt"/>
                <a:ea typeface="宋体" pitchFamily="2" charset="-122"/>
              </a:rPr>
              <a:t>设置循环产生</a:t>
            </a:r>
            <a:r>
              <a:rPr lang="en-US" altLang="zh-CN" sz="2000" dirty="0">
                <a:latin typeface="+mn-lt"/>
                <a:ea typeface="宋体" pitchFamily="2" charset="-122"/>
              </a:rPr>
              <a:t>2</a:t>
            </a:r>
            <a:r>
              <a:rPr lang="zh-CN" altLang="en-US" sz="2000" dirty="0">
                <a:latin typeface="+mn-lt"/>
                <a:ea typeface="宋体" pitchFamily="2" charset="-122"/>
              </a:rPr>
              <a:t>～</a:t>
            </a:r>
            <a:r>
              <a:rPr lang="en-US" altLang="zh-CN" sz="2000" dirty="0">
                <a:latin typeface="+mn-lt"/>
                <a:ea typeface="宋体" pitchFamily="2" charset="-122"/>
              </a:rPr>
              <a:t>100</a:t>
            </a:r>
            <a:r>
              <a:rPr lang="zh-CN" altLang="en-US" sz="2000" dirty="0">
                <a:latin typeface="+mn-lt"/>
                <a:ea typeface="宋体" pitchFamily="2" charset="-122"/>
              </a:rPr>
              <a:t>之间的数 *</a:t>
            </a:r>
            <a:r>
              <a:rPr lang="en-US" altLang="zh-CN" sz="2000" dirty="0">
                <a:latin typeface="+mn-lt"/>
                <a:ea typeface="宋体" pitchFamily="2" charset="-122"/>
              </a:rPr>
              <a:t>/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    for(j=2;j</a:t>
            </a:r>
            <a:r>
              <a:rPr lang="en-US" altLang="zh-CN" sz="2000" dirty="0">
                <a:latin typeface="+mn-lt"/>
                <a:ea typeface="宋体" pitchFamily="2" charset="-122"/>
              </a:rPr>
              <a:t>&lt;=i-1;j++) 	/* </a:t>
            </a:r>
            <a:r>
              <a:rPr lang="zh-CN" altLang="en-US" sz="2000" dirty="0">
                <a:latin typeface="+mn-lt"/>
                <a:ea typeface="宋体" pitchFamily="2" charset="-122"/>
              </a:rPr>
              <a:t>用</a:t>
            </a:r>
            <a:r>
              <a:rPr lang="en-US" altLang="zh-CN" sz="2000" dirty="0">
                <a:latin typeface="+mn-lt"/>
                <a:ea typeface="宋体" pitchFamily="2" charset="-122"/>
              </a:rPr>
              <a:t>2 </a:t>
            </a:r>
            <a:r>
              <a:rPr lang="zh-CN" altLang="en-US" sz="2000" dirty="0">
                <a:latin typeface="+mn-lt"/>
                <a:ea typeface="宋体" pitchFamily="2" charset="-122"/>
              </a:rPr>
              <a:t>～ </a:t>
            </a:r>
            <a:r>
              <a:rPr lang="en-US" altLang="zh-CN" sz="2000" dirty="0">
                <a:latin typeface="+mn-lt"/>
                <a:ea typeface="宋体" pitchFamily="2" charset="-122"/>
              </a:rPr>
              <a:t>i-1</a:t>
            </a:r>
            <a:r>
              <a:rPr lang="zh-CN" altLang="en-US" sz="2000" dirty="0">
                <a:latin typeface="+mn-lt"/>
                <a:ea typeface="宋体" pitchFamily="2" charset="-122"/>
              </a:rPr>
              <a:t>的数去除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 */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if(</a:t>
            </a:r>
            <a:r>
              <a:rPr lang="en-US" altLang="zh-CN" sz="2000" dirty="0" err="1" smtClean="0">
                <a:latin typeface="+mn-lt"/>
                <a:ea typeface="宋体" pitchFamily="2" charset="-122"/>
              </a:rPr>
              <a:t>i%j</a:t>
            </a:r>
            <a:r>
              <a:rPr lang="en-US" altLang="zh-CN" sz="2000" dirty="0">
                <a:latin typeface="+mn-lt"/>
                <a:ea typeface="宋体" pitchFamily="2" charset="-122"/>
              </a:rPr>
              <a:t>==0)  break; 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/* </a:t>
            </a:r>
            <a:r>
              <a:rPr lang="zh-CN" altLang="en-US" sz="2000" dirty="0">
                <a:latin typeface="+mn-lt"/>
                <a:ea typeface="宋体" pitchFamily="2" charset="-122"/>
              </a:rPr>
              <a:t>有能整除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zh-CN" altLang="en-US" sz="2000" dirty="0">
                <a:latin typeface="+mn-lt"/>
                <a:ea typeface="宋体" pitchFamily="2" charset="-122"/>
              </a:rPr>
              <a:t>的</a:t>
            </a:r>
            <a:r>
              <a:rPr lang="en-US" altLang="zh-CN" sz="2000" dirty="0">
                <a:latin typeface="+mn-lt"/>
                <a:ea typeface="宋体" pitchFamily="2" charset="-122"/>
              </a:rPr>
              <a:t>j</a:t>
            </a:r>
            <a:r>
              <a:rPr lang="zh-CN" altLang="en-US" sz="2000" dirty="0">
                <a:latin typeface="+mn-lt"/>
                <a:ea typeface="宋体" pitchFamily="2" charset="-122"/>
              </a:rPr>
              <a:t>，说明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zh-CN" altLang="en-US" sz="2000" dirty="0">
                <a:latin typeface="+mn-lt"/>
                <a:ea typeface="宋体" pitchFamily="2" charset="-122"/>
              </a:rPr>
              <a:t>不是素数，退出 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if(j&gt;i-1) 	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/*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zh-CN" altLang="en-US" sz="2000" dirty="0">
                <a:latin typeface="+mn-lt"/>
                <a:ea typeface="宋体" pitchFamily="2" charset="-122"/>
              </a:rPr>
              <a:t>是素数，因为</a:t>
            </a:r>
            <a:r>
              <a:rPr lang="en-US" altLang="zh-CN" sz="2000" dirty="0">
                <a:latin typeface="+mn-lt"/>
                <a:ea typeface="宋体" pitchFamily="2" charset="-122"/>
              </a:rPr>
              <a:t>2 </a:t>
            </a:r>
            <a:r>
              <a:rPr lang="zh-CN" altLang="en-US" sz="2000" dirty="0">
                <a:latin typeface="+mn-lt"/>
                <a:ea typeface="宋体" pitchFamily="2" charset="-122"/>
              </a:rPr>
              <a:t>～ </a:t>
            </a:r>
            <a:r>
              <a:rPr lang="en-US" altLang="zh-CN" sz="2000" dirty="0">
                <a:latin typeface="+mn-lt"/>
                <a:ea typeface="宋体" pitchFamily="2" charset="-122"/>
              </a:rPr>
              <a:t>i-1</a:t>
            </a:r>
            <a:r>
              <a:rPr lang="zh-CN" altLang="en-US" sz="2000" dirty="0">
                <a:latin typeface="+mn-lt"/>
                <a:ea typeface="宋体" pitchFamily="2" charset="-122"/>
              </a:rPr>
              <a:t>没有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zh-CN" altLang="en-US" sz="2000" dirty="0">
                <a:latin typeface="+mn-lt"/>
                <a:ea typeface="宋体" pitchFamily="2" charset="-122"/>
              </a:rPr>
              <a:t>的因子 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   s=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s+i</a:t>
            </a:r>
            <a:r>
              <a:rPr lang="en-US" altLang="zh-CN" sz="20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("%d\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}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300" dirty="0">
                <a:ea typeface="宋体" pitchFamily="2" charset="-122"/>
              </a:rPr>
              <a:t>以上程序中</a:t>
            </a:r>
            <a:r>
              <a:rPr lang="en-US" altLang="zh-CN" sz="2300" dirty="0">
                <a:ea typeface="宋体" pitchFamily="2" charset="-122"/>
              </a:rPr>
              <a:t>j&lt;=i-1</a:t>
            </a:r>
            <a:r>
              <a:rPr lang="zh-CN" altLang="en-US" sz="2300" dirty="0">
                <a:ea typeface="宋体" pitchFamily="2" charset="-122"/>
              </a:rPr>
              <a:t>也可以改成</a:t>
            </a:r>
            <a:r>
              <a:rPr lang="en-US" altLang="zh-CN" sz="2300" dirty="0">
                <a:ea typeface="宋体" pitchFamily="2" charset="-122"/>
              </a:rPr>
              <a:t>j&lt;=</a:t>
            </a:r>
            <a:r>
              <a:rPr lang="en-US" altLang="zh-CN" sz="2300" dirty="0" err="1">
                <a:ea typeface="宋体" pitchFamily="2" charset="-122"/>
              </a:rPr>
              <a:t>i</a:t>
            </a:r>
            <a:r>
              <a:rPr lang="en-US" altLang="zh-CN" sz="2300" dirty="0">
                <a:ea typeface="宋体" pitchFamily="2" charset="-122"/>
              </a:rPr>
              <a:t>/2</a:t>
            </a:r>
            <a:r>
              <a:rPr lang="zh-CN" altLang="en-US" sz="2300" dirty="0">
                <a:ea typeface="宋体" pitchFamily="2" charset="-122"/>
              </a:rPr>
              <a:t>或</a:t>
            </a:r>
            <a:r>
              <a:rPr lang="en-US" altLang="zh-CN" sz="2300" dirty="0">
                <a:ea typeface="宋体" pitchFamily="2" charset="-122"/>
              </a:rPr>
              <a:t>j&lt;=</a:t>
            </a:r>
            <a:r>
              <a:rPr lang="en-US" altLang="zh-CN" sz="2300" dirty="0" err="1">
                <a:ea typeface="宋体" pitchFamily="2" charset="-122"/>
              </a:rPr>
              <a:t>sqrt</a:t>
            </a:r>
            <a:r>
              <a:rPr lang="en-US" altLang="zh-CN" sz="2300" dirty="0">
                <a:ea typeface="宋体" pitchFamily="2" charset="-122"/>
              </a:rPr>
              <a:t>(</a:t>
            </a:r>
            <a:r>
              <a:rPr lang="en-US" altLang="zh-CN" sz="2300" dirty="0" err="1">
                <a:ea typeface="宋体" pitchFamily="2" charset="-122"/>
              </a:rPr>
              <a:t>i</a:t>
            </a:r>
            <a:r>
              <a:rPr lang="en-US" altLang="zh-CN" sz="2300" dirty="0">
                <a:ea typeface="宋体" pitchFamily="2" charset="-122"/>
              </a:rPr>
              <a:t>)</a:t>
            </a:r>
            <a:r>
              <a:rPr lang="zh-CN" altLang="en-US" sz="2300" dirty="0">
                <a:ea typeface="宋体" pitchFamily="2" charset="-122"/>
              </a:rPr>
              <a:t>。</a:t>
            </a:r>
            <a:r>
              <a:rPr lang="zh-CN" altLang="en-US" sz="2000" dirty="0">
                <a:ea typeface="宋体" pitchFamily="2" charset="-122"/>
              </a:rPr>
              <a:t> </a:t>
            </a:r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5087937"/>
            <a:ext cx="2286000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/>
              <a:t>5.1.2  </a:t>
            </a:r>
            <a:r>
              <a:rPr lang="zh-CN" altLang="en-US" b="0"/>
              <a:t>问题的解决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524000"/>
            <a:ext cx="7543800" cy="41116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kumimoji="1" lang="en-US" altLang="zh-CN" sz="2000">
                <a:ea typeface="宋体" pitchFamily="2" charset="-122"/>
              </a:rPr>
              <a:t>①	</a:t>
            </a:r>
            <a:r>
              <a:rPr kumimoji="1" lang="zh-CN" altLang="en-US" sz="2000">
                <a:ea typeface="宋体" pitchFamily="2" charset="-122"/>
              </a:rPr>
              <a:t>游戏的开始	首先游戏中的投币数和投币箱我们分别用变量</a:t>
            </a:r>
            <a:r>
              <a:rPr kumimoji="1" lang="en-US" altLang="zh-CN" sz="2000">
                <a:ea typeface="宋体" pitchFamily="2" charset="-122"/>
              </a:rPr>
              <a:t>i</a:t>
            </a:r>
            <a:r>
              <a:rPr kumimoji="1" lang="zh-CN" altLang="en-US" sz="2000">
                <a:ea typeface="宋体" pitchFamily="2" charset="-122"/>
              </a:rPr>
              <a:t>和</a:t>
            </a:r>
            <a:r>
              <a:rPr kumimoji="1" lang="en-US" altLang="zh-CN" sz="2000">
                <a:ea typeface="宋体" pitchFamily="2" charset="-122"/>
              </a:rPr>
              <a:t>s</a:t>
            </a:r>
            <a:r>
              <a:rPr kumimoji="1" lang="zh-CN" altLang="en-US" sz="2000">
                <a:ea typeface="宋体" pitchFamily="2" charset="-122"/>
              </a:rPr>
              <a:t>来存储。游戏之前，执行以下两条语句：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sz="2000">
                <a:ea typeface="宋体" pitchFamily="2" charset="-122"/>
              </a:rPr>
              <a:t>		</a:t>
            </a:r>
            <a:r>
              <a:rPr kumimoji="1" lang="en-US" altLang="zh-CN" sz="2000">
                <a:ea typeface="宋体" pitchFamily="2" charset="-122"/>
              </a:rPr>
              <a:t>s = 0;			/*</a:t>
            </a:r>
            <a:r>
              <a:rPr kumimoji="1" lang="zh-CN" altLang="en-US" sz="2000">
                <a:ea typeface="宋体" pitchFamily="2" charset="-122"/>
              </a:rPr>
              <a:t>投币箱开始必须是空的*</a:t>
            </a:r>
            <a:r>
              <a:rPr kumimoji="1"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en-US" altLang="zh-CN" sz="2000">
                <a:ea typeface="宋体" pitchFamily="2" charset="-122"/>
              </a:rPr>
              <a:t>		i = 1;			/*</a:t>
            </a:r>
            <a:r>
              <a:rPr kumimoji="1" lang="zh-CN" altLang="en-US" sz="2000">
                <a:ea typeface="宋体" pitchFamily="2" charset="-122"/>
              </a:rPr>
              <a:t>投币数开始是</a:t>
            </a:r>
            <a:r>
              <a:rPr kumimoji="1" lang="en-US" altLang="zh-CN" sz="2000">
                <a:ea typeface="宋体" pitchFamily="2" charset="-122"/>
              </a:rPr>
              <a:t>1*/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en-US" altLang="zh-CN" sz="2000">
                <a:ea typeface="宋体" pitchFamily="2" charset="-122"/>
              </a:rPr>
              <a:t>②	</a:t>
            </a:r>
            <a:r>
              <a:rPr kumimoji="1" lang="zh-CN" altLang="en-US" sz="2000">
                <a:ea typeface="宋体" pitchFamily="2" charset="-122"/>
              </a:rPr>
              <a:t>游戏的进行	每次的投币操作都可以看成以下两条语句的执行：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sz="2000">
                <a:ea typeface="宋体" pitchFamily="2" charset="-122"/>
              </a:rPr>
              <a:t>		</a:t>
            </a:r>
            <a:r>
              <a:rPr kumimoji="1" lang="en-US" altLang="zh-CN" sz="2000">
                <a:ea typeface="宋体" pitchFamily="2" charset="-122"/>
              </a:rPr>
              <a:t>s = s + i;   		/*</a:t>
            </a:r>
            <a:r>
              <a:rPr kumimoji="1" lang="zh-CN" altLang="en-US" sz="2000">
                <a:ea typeface="宋体" pitchFamily="2" charset="-122"/>
              </a:rPr>
              <a:t>第</a:t>
            </a:r>
            <a:r>
              <a:rPr kumimoji="1" lang="en-US" altLang="zh-CN" sz="2000">
                <a:ea typeface="宋体" pitchFamily="2" charset="-122"/>
              </a:rPr>
              <a:t>i</a:t>
            </a:r>
            <a:r>
              <a:rPr kumimoji="1" lang="zh-CN" altLang="en-US" sz="2000">
                <a:ea typeface="宋体" pitchFamily="2" charset="-122"/>
              </a:rPr>
              <a:t>个人投币</a:t>
            </a:r>
            <a:r>
              <a:rPr kumimoji="1" lang="en-US" altLang="zh-CN" sz="2000">
                <a:ea typeface="宋体" pitchFamily="2" charset="-122"/>
              </a:rPr>
              <a:t>i </a:t>
            </a:r>
            <a:r>
              <a:rPr kumimoji="1" lang="zh-CN" altLang="en-US" sz="2000">
                <a:ea typeface="宋体" pitchFamily="2" charset="-122"/>
              </a:rPr>
              <a:t>枚*</a:t>
            </a:r>
            <a:r>
              <a:rPr kumimoji="1"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en-US" altLang="zh-CN" sz="2000">
                <a:ea typeface="宋体" pitchFamily="2" charset="-122"/>
              </a:rPr>
              <a:t>		i = i + 1;   		/*</a:t>
            </a:r>
            <a:r>
              <a:rPr kumimoji="1" lang="zh-CN" altLang="en-US" sz="2000">
                <a:ea typeface="宋体" pitchFamily="2" charset="-122"/>
              </a:rPr>
              <a:t>第</a:t>
            </a:r>
            <a:r>
              <a:rPr kumimoji="1" lang="en-US" altLang="zh-CN" sz="2000">
                <a:ea typeface="宋体" pitchFamily="2" charset="-122"/>
              </a:rPr>
              <a:t>i+1</a:t>
            </a:r>
            <a:r>
              <a:rPr kumimoji="1" lang="zh-CN" altLang="en-US" sz="2000">
                <a:ea typeface="宋体" pitchFamily="2" charset="-122"/>
              </a:rPr>
              <a:t>个人准备投币*</a:t>
            </a:r>
            <a:r>
              <a:rPr kumimoji="1"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sz="2000">
                <a:ea typeface="宋体" pitchFamily="2" charset="-122"/>
              </a:rPr>
              <a:t>将以上两条语句运行</a:t>
            </a:r>
            <a:r>
              <a:rPr kumimoji="1" lang="en-US" altLang="zh-CN" sz="2000">
                <a:ea typeface="宋体" pitchFamily="2" charset="-122"/>
              </a:rPr>
              <a:t>100</a:t>
            </a:r>
            <a:r>
              <a:rPr kumimoji="1" lang="zh-CN" altLang="en-US" sz="2000">
                <a:ea typeface="宋体" pitchFamily="2" charset="-122"/>
              </a:rPr>
              <a:t>次就完成了任务，就相当于投币</a:t>
            </a:r>
            <a:r>
              <a:rPr kumimoji="1" lang="en-US" altLang="zh-CN" sz="2000">
                <a:ea typeface="宋体" pitchFamily="2" charset="-122"/>
              </a:rPr>
              <a:t>100</a:t>
            </a:r>
            <a:r>
              <a:rPr kumimoji="1" lang="zh-CN" altLang="en-US" sz="2000">
                <a:ea typeface="宋体" pitchFamily="2" charset="-122"/>
              </a:rPr>
              <a:t>次。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sz="2000">
                <a:ea typeface="宋体" pitchFamily="2" charset="-122"/>
              </a:rPr>
              <a:t>③	游戏的结束 还有个重要的问题就是，游戏什么时候结束？很显然，当第</a:t>
            </a:r>
            <a:r>
              <a:rPr kumimoji="1" lang="en-US" altLang="zh-CN" sz="2000">
                <a:ea typeface="宋体" pitchFamily="2" charset="-122"/>
              </a:rPr>
              <a:t>100</a:t>
            </a:r>
            <a:r>
              <a:rPr kumimoji="1" lang="zh-CN" altLang="en-US" sz="2000">
                <a:ea typeface="宋体" pitchFamily="2" charset="-122"/>
              </a:rPr>
              <a:t>个人投币结束，游戏结束，即只要</a:t>
            </a:r>
            <a:r>
              <a:rPr kumimoji="1" lang="en-US" altLang="zh-CN" sz="2000">
                <a:ea typeface="宋体" pitchFamily="2" charset="-122"/>
              </a:rPr>
              <a:t>i&lt;=100</a:t>
            </a:r>
            <a:r>
              <a:rPr kumimoji="1" lang="zh-CN" altLang="en-US" sz="2000">
                <a:ea typeface="宋体" pitchFamily="2" charset="-122"/>
              </a:rPr>
              <a:t>，游戏继续进行，否则结束。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6400800" y="609600"/>
          <a:ext cx="1905000" cy="649288"/>
        </p:xfrm>
        <a:graphic>
          <a:graphicData uri="http://schemas.openxmlformats.org/presentationml/2006/ole">
            <p:oleObj spid="_x0000_s8197" name="公式" r:id="rId3" imgW="1143000" imgH="393700" progId="Equation.3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0" name="Rectangle 20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001000" cy="762000"/>
          </a:xfrm>
        </p:spPr>
        <p:txBody>
          <a:bodyPr/>
          <a:lstStyle/>
          <a:p>
            <a:r>
              <a:rPr lang="zh-CN" altLang="en-US" dirty="0"/>
              <a:t>判断方法与实现</a:t>
            </a:r>
          </a:p>
        </p:txBody>
      </p:sp>
      <p:graphicFrame>
        <p:nvGraphicFramePr>
          <p:cNvPr id="82132" name="Group 212"/>
          <p:cNvGraphicFramePr>
            <a:graphicFrameLocks noGrp="1"/>
          </p:cNvGraphicFramePr>
          <p:nvPr>
            <p:ph type="tbl" idx="1"/>
          </p:nvPr>
        </p:nvGraphicFramePr>
        <p:xfrm>
          <a:off x="381000" y="1371600"/>
          <a:ext cx="8534400" cy="4343404"/>
        </p:xfrm>
        <a:graphic>
          <a:graphicData uri="http://schemas.openxmlformats.org/drawingml/2006/table">
            <a:tbl>
              <a:tblPr/>
              <a:tblGrid>
                <a:gridCol w="1309688"/>
                <a:gridCol w="222250"/>
                <a:gridCol w="2598737"/>
                <a:gridCol w="2187575"/>
                <a:gridCol w="2216150"/>
              </a:tblGrid>
              <a:tr h="395288"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</a:t>
                      </a:r>
                      <a:endParaRPr kumimoji="0" lang="en-US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j = 2 ~ 6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j = 2 ~ 24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7%2==0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7 % j == 0 ?</a:t>
                      </a:r>
                      <a:endParaRPr kumimoji="0" lang="en-US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25%2==0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25 % j == 0 ?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7%3==0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25%3==0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7%4==0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25%4==0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7%5==0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25%5==0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？是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87400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7%6==0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？否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结论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是素数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不是素数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5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区别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除了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和自身以外没有其他因子；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除了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和自身以外还有因子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</a:t>
                      </a:r>
                      <a:endParaRPr kumimoji="0" lang="en-US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5.11  </a:t>
            </a:r>
            <a:r>
              <a:rPr lang="zh-CN" altLang="en-US"/>
              <a:t>案例：计算</a:t>
            </a:r>
            <a:r>
              <a:rPr lang="en-US" altLang="zh-CN" i="1"/>
              <a:t>Fibonacci</a:t>
            </a:r>
            <a:r>
              <a:rPr lang="zh-CN" altLang="en-US"/>
              <a:t>数列前</a:t>
            </a:r>
            <a:r>
              <a:rPr lang="en-US" altLang="zh-CN"/>
              <a:t>20</a:t>
            </a:r>
            <a:r>
              <a:rPr lang="zh-CN" altLang="en-US"/>
              <a:t>项的和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i="1">
                <a:ea typeface="宋体" pitchFamily="2" charset="-122"/>
              </a:rPr>
              <a:t>Fibonacci</a:t>
            </a:r>
            <a:r>
              <a:rPr lang="zh-CN" altLang="en-US">
                <a:ea typeface="宋体" pitchFamily="2" charset="-122"/>
              </a:rPr>
              <a:t>数列的特点是：前两个数为</a:t>
            </a:r>
            <a:r>
              <a:rPr lang="en-US" altLang="zh-CN">
                <a:ea typeface="宋体" pitchFamily="2" charset="-122"/>
              </a:rPr>
              <a:t>1</a:t>
            </a:r>
            <a:r>
              <a:rPr lang="zh-CN" altLang="en-US">
                <a:ea typeface="宋体" pitchFamily="2" charset="-122"/>
              </a:rPr>
              <a:t>和</a:t>
            </a:r>
            <a:r>
              <a:rPr lang="en-US" altLang="zh-CN">
                <a:ea typeface="宋体" pitchFamily="2" charset="-122"/>
              </a:rPr>
              <a:t>1</a:t>
            </a:r>
            <a:r>
              <a:rPr lang="zh-CN" altLang="en-US">
                <a:ea typeface="宋体" pitchFamily="2" charset="-122"/>
              </a:rPr>
              <a:t>，从第</a:t>
            </a:r>
            <a:r>
              <a:rPr lang="en-US" altLang="zh-CN">
                <a:ea typeface="宋体" pitchFamily="2" charset="-122"/>
              </a:rPr>
              <a:t>3</a:t>
            </a:r>
            <a:r>
              <a:rPr lang="zh-CN" altLang="en-US">
                <a:ea typeface="宋体" pitchFamily="2" charset="-122"/>
              </a:rPr>
              <a:t>个数开始，每个数都是前面两个数的和，即：</a:t>
            </a:r>
          </a:p>
          <a:p>
            <a:pPr lvl="1"/>
            <a:r>
              <a:rPr lang="en-US" altLang="zh-CN" i="1">
                <a:ea typeface="宋体" pitchFamily="2" charset="-122"/>
              </a:rPr>
              <a:t>F</a:t>
            </a:r>
            <a:r>
              <a:rPr lang="en-US" altLang="zh-CN" i="1" baseline="-25000">
                <a:ea typeface="宋体" pitchFamily="2" charset="-122"/>
              </a:rPr>
              <a:t>1</a:t>
            </a:r>
            <a:r>
              <a:rPr lang="en-US" altLang="zh-CN" i="1">
                <a:ea typeface="宋体" pitchFamily="2" charset="-122"/>
              </a:rPr>
              <a:t>=1,F</a:t>
            </a:r>
            <a:r>
              <a:rPr lang="en-US" altLang="zh-CN" i="1" baseline="-25000">
                <a:ea typeface="宋体" pitchFamily="2" charset="-122"/>
              </a:rPr>
              <a:t>2</a:t>
            </a:r>
            <a:r>
              <a:rPr lang="en-US" altLang="zh-CN" i="1">
                <a:ea typeface="宋体" pitchFamily="2" charset="-122"/>
              </a:rPr>
              <a:t>=1</a:t>
            </a:r>
            <a:r>
              <a:rPr lang="en-US" altLang="zh-CN">
                <a:ea typeface="宋体" pitchFamily="2" charset="-122"/>
              </a:rPr>
              <a:t>  </a:t>
            </a:r>
            <a:r>
              <a:rPr lang="zh-CN" altLang="en-US">
                <a:ea typeface="宋体" pitchFamily="2" charset="-122"/>
              </a:rPr>
              <a:t>（</a:t>
            </a:r>
            <a:r>
              <a:rPr lang="en-US" altLang="zh-CN" i="1">
                <a:ea typeface="宋体" pitchFamily="2" charset="-122"/>
              </a:rPr>
              <a:t>n=1</a:t>
            </a:r>
            <a:r>
              <a:rPr lang="zh-CN" altLang="en-US">
                <a:ea typeface="宋体" pitchFamily="2" charset="-122"/>
              </a:rPr>
              <a:t>或</a:t>
            </a:r>
            <a:r>
              <a:rPr lang="en-US" altLang="zh-CN" i="1">
                <a:ea typeface="宋体" pitchFamily="2" charset="-122"/>
              </a:rPr>
              <a:t>2</a:t>
            </a:r>
            <a:r>
              <a:rPr lang="zh-CN" altLang="en-US">
                <a:ea typeface="宋体" pitchFamily="2" charset="-122"/>
              </a:rPr>
              <a:t>）</a:t>
            </a:r>
          </a:p>
          <a:p>
            <a:pPr lvl="1"/>
            <a:r>
              <a:rPr lang="en-US" altLang="zh-CN" i="1">
                <a:ea typeface="宋体" pitchFamily="2" charset="-122"/>
              </a:rPr>
              <a:t>F</a:t>
            </a:r>
            <a:r>
              <a:rPr lang="en-US" altLang="zh-CN" i="1" baseline="-25000">
                <a:ea typeface="宋体" pitchFamily="2" charset="-122"/>
              </a:rPr>
              <a:t>n</a:t>
            </a:r>
            <a:r>
              <a:rPr lang="en-US" altLang="zh-CN" i="1">
                <a:ea typeface="宋体" pitchFamily="2" charset="-122"/>
              </a:rPr>
              <a:t>=F</a:t>
            </a:r>
            <a:r>
              <a:rPr lang="en-US" altLang="zh-CN" i="1" baseline="-25000">
                <a:ea typeface="宋体" pitchFamily="2" charset="-122"/>
              </a:rPr>
              <a:t>n-1</a:t>
            </a:r>
            <a:r>
              <a:rPr lang="en-US" altLang="zh-CN" i="1">
                <a:ea typeface="宋体" pitchFamily="2" charset="-122"/>
              </a:rPr>
              <a:t>+F</a:t>
            </a:r>
            <a:r>
              <a:rPr lang="en-US" altLang="zh-CN" i="1" baseline="-25000">
                <a:ea typeface="宋体" pitchFamily="2" charset="-122"/>
              </a:rPr>
              <a:t>n-2</a:t>
            </a:r>
            <a:r>
              <a:rPr lang="en-US" altLang="zh-CN">
                <a:ea typeface="宋体" pitchFamily="2" charset="-122"/>
              </a:rPr>
              <a:t> </a:t>
            </a:r>
            <a:r>
              <a:rPr lang="zh-CN" altLang="en-US">
                <a:ea typeface="宋体" pitchFamily="2" charset="-122"/>
              </a:rPr>
              <a:t>（</a:t>
            </a:r>
            <a:r>
              <a:rPr lang="en-US" altLang="zh-CN" i="1">
                <a:ea typeface="宋体" pitchFamily="2" charset="-122"/>
              </a:rPr>
              <a:t>n&gt;=3</a:t>
            </a:r>
            <a:r>
              <a:rPr lang="zh-CN" altLang="en-US">
                <a:ea typeface="宋体" pitchFamily="2" charset="-122"/>
              </a:rPr>
              <a:t>）</a:t>
            </a:r>
          </a:p>
          <a:p>
            <a:r>
              <a:rPr lang="zh-CN" altLang="en-US">
                <a:ea typeface="宋体" pitchFamily="2" charset="-122"/>
              </a:rPr>
              <a:t>很显然，</a:t>
            </a:r>
            <a:r>
              <a:rPr lang="en-US" altLang="zh-CN" i="1">
                <a:ea typeface="宋体" pitchFamily="2" charset="-122"/>
              </a:rPr>
              <a:t>Fibonacci</a:t>
            </a:r>
            <a:r>
              <a:rPr lang="zh-CN" altLang="en-US">
                <a:ea typeface="宋体" pitchFamily="2" charset="-122"/>
              </a:rPr>
              <a:t>数列依次为：</a:t>
            </a:r>
            <a:r>
              <a:rPr lang="en-US" altLang="zh-CN">
                <a:ea typeface="宋体" pitchFamily="2" charset="-122"/>
              </a:rPr>
              <a:t>1,1,2,3,5,8,13,21,34…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5.11  </a:t>
            </a:r>
            <a:r>
              <a:rPr lang="zh-CN" altLang="en-US"/>
              <a:t>案例：计算</a:t>
            </a:r>
            <a:r>
              <a:rPr lang="en-US" altLang="zh-CN" i="1"/>
              <a:t>Fibonacci</a:t>
            </a:r>
            <a:r>
              <a:rPr lang="zh-CN" altLang="en-US"/>
              <a:t>数列前</a:t>
            </a:r>
            <a:r>
              <a:rPr lang="en-US" altLang="zh-CN"/>
              <a:t>20</a:t>
            </a:r>
            <a:r>
              <a:rPr lang="zh-CN" altLang="en-US"/>
              <a:t>项的和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3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{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300" dirty="0">
                <a:latin typeface="+mn-lt"/>
                <a:ea typeface="宋体" pitchFamily="2" charset="-122"/>
              </a:rPr>
              <a:t> f1,f2,f;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300" dirty="0">
                <a:latin typeface="+mn-lt"/>
                <a:ea typeface="宋体" pitchFamily="2" charset="-122"/>
              </a:rPr>
              <a:t>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;	long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f1=f2=1;	s=f1+f2;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for(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=1;i&lt;=18;i++)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{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f=f1+f2;   /*</a:t>
            </a:r>
            <a:r>
              <a:rPr lang="zh-CN" altLang="en-US" sz="2300" dirty="0">
                <a:latin typeface="+mn-lt"/>
                <a:ea typeface="宋体" pitchFamily="2" charset="-122"/>
              </a:rPr>
              <a:t>得到一个新数*</a:t>
            </a:r>
            <a:r>
              <a:rPr lang="en-US" altLang="zh-CN" sz="23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s=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s+f</a:t>
            </a:r>
            <a:r>
              <a:rPr lang="en-US" altLang="zh-CN" sz="2300" dirty="0">
                <a:latin typeface="+mn-lt"/>
                <a:ea typeface="宋体" pitchFamily="2" charset="-122"/>
              </a:rPr>
              <a:t>;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f1=f2;    /*</a:t>
            </a:r>
            <a:r>
              <a:rPr lang="zh-CN" altLang="en-US" sz="2300" dirty="0">
                <a:latin typeface="+mn-lt"/>
                <a:ea typeface="宋体" pitchFamily="2" charset="-122"/>
              </a:rPr>
              <a:t>重置两个数*</a:t>
            </a:r>
            <a:r>
              <a:rPr lang="en-US" altLang="zh-CN" sz="23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f2=f;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300" dirty="0">
                <a:latin typeface="+mn-lt"/>
                <a:ea typeface="宋体" pitchFamily="2" charset="-122"/>
              </a:rPr>
              <a:t>("%ld\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3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876800"/>
            <a:ext cx="236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752600"/>
            <a:ext cx="3200400" cy="17430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5.12  </a:t>
            </a:r>
            <a:r>
              <a:rPr lang="zh-CN" altLang="en-US"/>
              <a:t>循环的阅读和技巧 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990600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不管是什么循环语句，①循环的准备②循环条件③循环的调整④循环体这四个部分通常都存在 </a:t>
            </a: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30525"/>
            <a:ext cx="56388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311525"/>
            <a:ext cx="22860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5.12  </a:t>
            </a:r>
            <a:r>
              <a:rPr lang="zh-CN" altLang="en-US"/>
              <a:t>循环的阅读和技巧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85800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变量跟踪 </a:t>
            </a:r>
          </a:p>
        </p:txBody>
      </p:sp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2" cstate="print"/>
          <a:srcRect r="75691" b="36656"/>
          <a:stretch>
            <a:fillRect/>
          </a:stretch>
        </p:blipFill>
        <p:spPr bwMode="auto">
          <a:xfrm>
            <a:off x="5486400" y="1600200"/>
            <a:ext cx="1676400" cy="2057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733800"/>
            <a:ext cx="3286125" cy="20669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4" cstate="print"/>
          <a:srcRect l="49724"/>
          <a:stretch>
            <a:fillRect/>
          </a:stretch>
        </p:blipFill>
        <p:spPr bwMode="auto">
          <a:xfrm>
            <a:off x="914400" y="2590800"/>
            <a:ext cx="3467100" cy="32480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103432" name="AutoShape 8"/>
          <p:cNvSpPr>
            <a:spLocks noChangeArrowheads="1"/>
          </p:cNvSpPr>
          <p:nvPr/>
        </p:nvSpPr>
        <p:spPr bwMode="auto">
          <a:xfrm rot="4899669">
            <a:off x="4143025" y="1605520"/>
            <a:ext cx="685800" cy="1371600"/>
          </a:xfrm>
          <a:prstGeom prst="curvedRightArrow">
            <a:avLst>
              <a:gd name="adj1" fmla="val 40000"/>
              <a:gd name="adj2" fmla="val 80000"/>
              <a:gd name="adj3" fmla="val 410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3" name="AutoShape 9"/>
          <p:cNvSpPr>
            <a:spLocks noChangeArrowheads="1"/>
          </p:cNvSpPr>
          <p:nvPr/>
        </p:nvSpPr>
        <p:spPr bwMode="auto">
          <a:xfrm>
            <a:off x="3733800" y="5791200"/>
            <a:ext cx="1752600" cy="533400"/>
          </a:xfrm>
          <a:prstGeom prst="curvedUpArrow">
            <a:avLst>
              <a:gd name="adj1" fmla="val 65714"/>
              <a:gd name="adj2" fmla="val 13142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5.13  </a:t>
            </a:r>
            <a:r>
              <a:rPr lang="zh-CN" altLang="en-US"/>
              <a:t>案例：日历的打印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【</a:t>
            </a:r>
            <a:r>
              <a:rPr lang="zh-CN" altLang="en-US" sz="2400">
                <a:ea typeface="宋体" pitchFamily="2" charset="-122"/>
              </a:rPr>
              <a:t>例</a:t>
            </a:r>
            <a:r>
              <a:rPr lang="en-US" altLang="zh-CN" sz="2400">
                <a:ea typeface="宋体" pitchFamily="2" charset="-122"/>
              </a:rPr>
              <a:t>5-11】</a:t>
            </a:r>
            <a:r>
              <a:rPr lang="zh-CN" altLang="en-US" sz="2400">
                <a:ea typeface="宋体" pitchFamily="2" charset="-122"/>
              </a:rPr>
              <a:t>输入</a:t>
            </a:r>
            <a:r>
              <a:rPr lang="en-US" altLang="zh-CN" sz="2400">
                <a:ea typeface="宋体" pitchFamily="2" charset="-122"/>
              </a:rPr>
              <a:t>2012</a:t>
            </a:r>
            <a:r>
              <a:rPr lang="zh-CN" altLang="en-US" sz="2400">
                <a:ea typeface="宋体" pitchFamily="2" charset="-122"/>
              </a:rPr>
              <a:t>年的某个月份，打印该月份的日历。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#include&lt;stdio.h&gt;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int i;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 int month;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int first=0;		/*2012</a:t>
            </a:r>
            <a:r>
              <a:rPr lang="zh-CN" altLang="en-US" sz="2400">
                <a:ea typeface="宋体" pitchFamily="2" charset="-122"/>
              </a:rPr>
              <a:t>年的</a:t>
            </a:r>
            <a:r>
              <a:rPr lang="en-US" altLang="zh-CN" sz="2400">
                <a:ea typeface="宋体" pitchFamily="2" charset="-122"/>
              </a:rPr>
              <a:t>1</a:t>
            </a:r>
            <a:r>
              <a:rPr lang="zh-CN" altLang="en-US" sz="2400">
                <a:ea typeface="宋体" pitchFamily="2" charset="-122"/>
              </a:rPr>
              <a:t>月</a:t>
            </a:r>
            <a:r>
              <a:rPr lang="en-US" altLang="zh-CN" sz="2400">
                <a:ea typeface="宋体" pitchFamily="2" charset="-122"/>
              </a:rPr>
              <a:t>1</a:t>
            </a:r>
            <a:r>
              <a:rPr lang="zh-CN" altLang="en-US" sz="2400">
                <a:ea typeface="宋体" pitchFamily="2" charset="-122"/>
              </a:rPr>
              <a:t>日是星期天*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int daysmonth;	/*</a:t>
            </a:r>
            <a:r>
              <a:rPr lang="zh-CN" altLang="en-US" sz="2400">
                <a:ea typeface="宋体" pitchFamily="2" charset="-122"/>
              </a:rPr>
              <a:t>用来记录该月有多少天*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 printf("Year is 2012,Please input the month:");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 scanf("%d",&amp;month);</a:t>
            </a:r>
          </a:p>
        </p:txBody>
      </p:sp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5.13  </a:t>
            </a:r>
            <a:r>
              <a:rPr lang="zh-CN" altLang="en-US"/>
              <a:t>案例：日历的打印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for(i=1;i&lt;=month;i++)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switch(i)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case 2 :daysmonth = 29;break;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case 4: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case 6: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case 9: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case 11:daysmonth = 30;break;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default:daysmonth = 31;break;	/*</a:t>
            </a:r>
            <a:r>
              <a:rPr lang="zh-CN" altLang="en-US" sz="2000">
                <a:ea typeface="宋体" pitchFamily="2" charset="-122"/>
              </a:rPr>
              <a:t>其他月份都是</a:t>
            </a:r>
            <a:r>
              <a:rPr lang="en-US" altLang="zh-CN" sz="2000">
                <a:ea typeface="宋体" pitchFamily="2" charset="-122"/>
              </a:rPr>
              <a:t>31</a:t>
            </a:r>
            <a:r>
              <a:rPr lang="zh-CN" altLang="en-US" sz="2000">
                <a:ea typeface="宋体" pitchFamily="2" charset="-122"/>
              </a:rPr>
              <a:t>天*</a:t>
            </a:r>
            <a:r>
              <a:rPr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if(i&lt;month)	/*</a:t>
            </a:r>
            <a:r>
              <a:rPr lang="zh-CN" altLang="en-US" sz="2000">
                <a:ea typeface="宋体" pitchFamily="2" charset="-122"/>
              </a:rPr>
              <a:t>及时调整该月的</a:t>
            </a:r>
            <a:r>
              <a:rPr lang="en-US" altLang="zh-CN" sz="2000">
                <a:ea typeface="宋体" pitchFamily="2" charset="-122"/>
              </a:rPr>
              <a:t>1</a:t>
            </a:r>
            <a:r>
              <a:rPr lang="zh-CN" altLang="en-US" sz="2000">
                <a:ea typeface="宋体" pitchFamily="2" charset="-122"/>
              </a:rPr>
              <a:t>号对应的星期</a:t>
            </a:r>
            <a:r>
              <a:rPr lang="en-US" altLang="zh-CN" sz="2000">
                <a:ea typeface="宋体" pitchFamily="2" charset="-122"/>
              </a:rPr>
              <a:t>,0</a:t>
            </a:r>
            <a:r>
              <a:rPr lang="zh-CN" altLang="en-US" sz="2000">
                <a:ea typeface="宋体" pitchFamily="2" charset="-122"/>
              </a:rPr>
              <a:t>表示星期天*</a:t>
            </a:r>
            <a:r>
              <a:rPr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	first = (first+daysmonth) % 7;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</a:t>
            </a:r>
          </a:p>
        </p:txBody>
      </p:sp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5.13  </a:t>
            </a:r>
            <a:r>
              <a:rPr lang="zh-CN" altLang="en-US"/>
              <a:t>案例：日历的打印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("Year:2012,Month:%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d,First</a:t>
            </a:r>
            <a:r>
              <a:rPr lang="en-US" altLang="zh-CN" sz="2000" dirty="0">
                <a:latin typeface="+mn-lt"/>
                <a:ea typeface="宋体" pitchFamily="2" charset="-122"/>
              </a:rPr>
              <a:t>:%d\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n",month,first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 SU MO TU WE TH FR SA\n");	/*</a:t>
            </a:r>
            <a:r>
              <a:rPr lang="zh-CN" altLang="en-US" sz="2000" dirty="0">
                <a:latin typeface="+mn-lt"/>
                <a:ea typeface="宋体" pitchFamily="2" charset="-122"/>
              </a:rPr>
              <a:t>每个星期名称占</a:t>
            </a:r>
            <a:r>
              <a:rPr lang="en-US" altLang="zh-CN" sz="2000" dirty="0">
                <a:latin typeface="+mn-lt"/>
                <a:ea typeface="宋体" pitchFamily="2" charset="-122"/>
              </a:rPr>
              <a:t>3</a:t>
            </a:r>
            <a:r>
              <a:rPr lang="zh-CN" altLang="en-US" sz="2000" dirty="0">
                <a:latin typeface="+mn-lt"/>
                <a:ea typeface="宋体" pitchFamily="2" charset="-122"/>
              </a:rPr>
              <a:t>个字符*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for(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=0;i&lt;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first;i</a:t>
            </a:r>
            <a:r>
              <a:rPr lang="en-US" altLang="zh-CN" sz="2000" dirty="0">
                <a:latin typeface="+mn-lt"/>
                <a:ea typeface="宋体" pitchFamily="2" charset="-122"/>
              </a:rPr>
              <a:t>++)		/*</a:t>
            </a:r>
            <a:r>
              <a:rPr lang="zh-CN" altLang="en-US" sz="2000" dirty="0">
                <a:latin typeface="+mn-lt"/>
                <a:ea typeface="宋体" pitchFamily="2" charset="-122"/>
              </a:rPr>
              <a:t>输出</a:t>
            </a:r>
            <a:r>
              <a:rPr lang="en-US" altLang="zh-CN" sz="2000" dirty="0">
                <a:latin typeface="+mn-lt"/>
                <a:ea typeface="宋体" pitchFamily="2" charset="-122"/>
              </a:rPr>
              <a:t>1</a:t>
            </a:r>
            <a:r>
              <a:rPr lang="zh-CN" altLang="en-US" sz="2000" dirty="0">
                <a:latin typeface="+mn-lt"/>
                <a:ea typeface="宋体" pitchFamily="2" charset="-122"/>
              </a:rPr>
              <a:t>号前面的空格*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   ");		/*</a:t>
            </a:r>
            <a:r>
              <a:rPr lang="zh-CN" altLang="en-US" sz="2000" dirty="0">
                <a:latin typeface="+mn-lt"/>
                <a:ea typeface="宋体" pitchFamily="2" charset="-122"/>
              </a:rPr>
              <a:t>每次输出</a:t>
            </a:r>
            <a:r>
              <a:rPr lang="en-US" altLang="zh-CN" sz="2000" dirty="0">
                <a:latin typeface="+mn-lt"/>
                <a:ea typeface="宋体" pitchFamily="2" charset="-122"/>
              </a:rPr>
              <a:t>3</a:t>
            </a:r>
            <a:r>
              <a:rPr lang="zh-CN" altLang="en-US" sz="2000" dirty="0">
                <a:latin typeface="+mn-lt"/>
                <a:ea typeface="宋体" pitchFamily="2" charset="-122"/>
              </a:rPr>
              <a:t>个空格*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for(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=1;i&lt;=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daysmonth;i</a:t>
            </a:r>
            <a:r>
              <a:rPr lang="en-US" altLang="zh-CN" sz="2000" dirty="0">
                <a:latin typeface="+mn-lt"/>
                <a:ea typeface="宋体" pitchFamily="2" charset="-122"/>
              </a:rPr>
              <a:t>++)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("%3d",i);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if( 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i+first</a:t>
            </a:r>
            <a:r>
              <a:rPr lang="en-US" altLang="zh-CN" sz="2000" dirty="0">
                <a:latin typeface="+mn-lt"/>
                <a:ea typeface="宋体" pitchFamily="2" charset="-122"/>
              </a:rPr>
              <a:t>) % 7 == 0) /*</a:t>
            </a:r>
            <a:r>
              <a:rPr lang="zh-CN" altLang="en-US" sz="2000" dirty="0">
                <a:latin typeface="+mn-lt"/>
                <a:ea typeface="宋体" pitchFamily="2" charset="-122"/>
              </a:rPr>
              <a:t>输出每行最后一天后补充输出一个换行符*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("\n");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("\n");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4343400"/>
            <a:ext cx="4038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609600" y="1676400"/>
            <a:ext cx="8153400" cy="464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en-US" altLang="zh-CN" sz="2800" b="1" dirty="0">
                <a:latin typeface="Arial" charset="0"/>
              </a:rPr>
              <a:t>  </a:t>
            </a:r>
            <a:r>
              <a:rPr lang="zh-CN" altLang="en-US" sz="2800" b="1" dirty="0">
                <a:latin typeface="Arial" charset="0"/>
              </a:rPr>
              <a:t>循环结构是面向过程编程中三种结构中最重要的一种结构，学好它是学好这门课程的关键。本章介绍的内容主要包括：</a:t>
            </a:r>
          </a:p>
          <a:p>
            <a:pPr marL="692150" lvl="1" indent="-347663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zh-CN" altLang="en-US" sz="2800" b="1" dirty="0">
                <a:latin typeface="Arial" charset="0"/>
              </a:rPr>
              <a:t>三种循环结构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while</a:t>
            </a:r>
            <a:r>
              <a:rPr lang="zh-CN" altLang="en-US" sz="2800" b="1" dirty="0">
                <a:latin typeface="Arial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do-while</a:t>
            </a:r>
            <a:r>
              <a:rPr lang="zh-CN" altLang="en-US" sz="2800" b="1" dirty="0">
                <a:latin typeface="Arial" charset="0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for</a:t>
            </a:r>
            <a:r>
              <a:rPr lang="zh-CN" altLang="en-US" sz="2800" b="1" dirty="0">
                <a:latin typeface="Arial" charset="0"/>
              </a:rPr>
              <a:t>循环（</a:t>
            </a:r>
            <a:r>
              <a:rPr lang="en-US" altLang="zh-CN" sz="2800" b="1" dirty="0" err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goto</a:t>
            </a:r>
            <a:r>
              <a:rPr lang="zh-CN" altLang="en-US" sz="2800" b="1" dirty="0">
                <a:latin typeface="Arial" charset="0"/>
              </a:rPr>
              <a:t>也可以构成循环，通常不用）</a:t>
            </a:r>
            <a:endParaRPr lang="zh-CN" altLang="en-US" sz="2800" b="1" dirty="0">
              <a:latin typeface="Arial" charset="0"/>
              <a:cs typeface="Times New Roman" pitchFamily="18" charset="0"/>
            </a:endParaRPr>
          </a:p>
          <a:p>
            <a:pPr marL="692150" lvl="1" indent="-347663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zh-CN" altLang="en-US" sz="2800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break</a:t>
            </a:r>
            <a:r>
              <a:rPr lang="zh-CN" altLang="en-US" sz="2800" b="1" dirty="0">
                <a:latin typeface="Arial" charset="0"/>
              </a:rPr>
              <a:t>语句、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continue</a:t>
            </a:r>
            <a:r>
              <a:rPr lang="zh-CN" altLang="en-US" sz="2800" b="1" dirty="0">
                <a:latin typeface="Arial" charset="0"/>
              </a:rPr>
              <a:t>语句和</a:t>
            </a:r>
            <a:r>
              <a:rPr lang="en-US" altLang="zh-CN" sz="2800" b="1" dirty="0" err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goto</a:t>
            </a:r>
            <a:r>
              <a:rPr lang="zh-CN" altLang="en-US" sz="2800" b="1" dirty="0">
                <a:latin typeface="Arial" charset="0"/>
              </a:rPr>
              <a:t>语句</a:t>
            </a:r>
          </a:p>
          <a:p>
            <a:pPr marL="692150" lvl="1" indent="-347663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zh-CN" altLang="en-US" sz="2800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while</a:t>
            </a:r>
            <a:r>
              <a:rPr lang="zh-CN" altLang="en-US" sz="2800" b="1" dirty="0">
                <a:latin typeface="Arial" charset="0"/>
              </a:rPr>
              <a:t>循环和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do-while</a:t>
            </a:r>
            <a:r>
              <a:rPr lang="zh-CN" altLang="en-US" sz="2800" b="1" dirty="0">
                <a:latin typeface="Arial" charset="0"/>
              </a:rPr>
              <a:t>循环的条件判断一个在前，一个在后，为导致循环体执行的次数不同，需要密切注意。</a:t>
            </a:r>
            <a:r>
              <a:rPr lang="zh-CN" altLang="en-US" sz="2800" b="1" dirty="0">
                <a:latin typeface="Arial" charset="0"/>
                <a:cs typeface="Times New Roman" pitchFamily="18" charset="0"/>
              </a:rPr>
              <a:t>  </a:t>
            </a:r>
            <a:endParaRPr lang="zh-CN" altLang="en-US" sz="2800" b="1" dirty="0">
              <a:latin typeface="Arial" charset="0"/>
            </a:endParaRP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762000" y="1639888"/>
            <a:ext cx="7924800" cy="4362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for</a:t>
            </a:r>
            <a:r>
              <a:rPr lang="zh-CN" altLang="en-US" sz="2800" b="1" dirty="0">
                <a:latin typeface="Arial" charset="0"/>
              </a:rPr>
              <a:t>循环为标准的功能很强的循环，通常用于可控制的循环，对于程序的维护和阅读都是最佳选择。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break</a:t>
            </a:r>
            <a:r>
              <a:rPr lang="zh-CN" altLang="en-US" sz="2800" b="1" dirty="0">
                <a:latin typeface="Arial" charset="0"/>
              </a:rPr>
              <a:t>语句和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continue</a:t>
            </a:r>
            <a:r>
              <a:rPr lang="zh-CN" altLang="en-US" sz="2800" b="1" dirty="0">
                <a:latin typeface="Arial" charset="0"/>
              </a:rPr>
              <a:t>语句可以改变循环运行的方向，主要用于特殊情况的处理，但不能控制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if</a:t>
            </a:r>
            <a:r>
              <a:rPr lang="zh-CN" altLang="en-US" sz="2800" b="1" dirty="0">
                <a:latin typeface="Arial" charset="0"/>
              </a:rPr>
              <a:t>和</a:t>
            </a:r>
            <a:r>
              <a:rPr lang="en-US" altLang="zh-CN" sz="2800" b="1" dirty="0" err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goto</a:t>
            </a:r>
            <a:r>
              <a:rPr lang="zh-CN" altLang="en-US" sz="2800" b="1" dirty="0">
                <a:latin typeface="Arial" charset="0"/>
              </a:rPr>
              <a:t>构成的循环。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zh-CN" altLang="en-US" sz="2800" b="1" dirty="0">
                <a:latin typeface="Arial" charset="0"/>
              </a:rPr>
              <a:t>循环结构的实质是重复执行一系列语句，这种重复性是在循环条件的有效控制之下完成的。程序的关键在于如何控制循环的条件，在恰当的时机由“真”变“假”而退出循环。 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/>
              <a:t>5.1.2  </a:t>
            </a:r>
            <a:r>
              <a:rPr lang="zh-CN" altLang="en-US" b="0"/>
              <a:t>问题的解决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24000" y="1603375"/>
            <a:ext cx="7086600" cy="4111625"/>
          </a:xfrm>
        </p:spPr>
        <p:txBody>
          <a:bodyPr/>
          <a:lstStyle/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s=0; 		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/* 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盒子开始为空*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</a:t>
            </a:r>
            <a:endParaRPr kumimoji="1" lang="en-US" altLang="zh-CN">
              <a:solidFill>
                <a:srgbClr val="000000"/>
              </a:solidFill>
              <a:ea typeface="宋体" pitchFamily="2" charset="-122"/>
            </a:endParaRP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i=1; 		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/* 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第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1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次投币*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</a:t>
            </a:r>
            <a:endParaRPr kumimoji="1" lang="en-US" altLang="zh-CN">
              <a:solidFill>
                <a:srgbClr val="000000"/>
              </a:solidFill>
              <a:ea typeface="宋体" pitchFamily="2" charset="-122"/>
            </a:endParaRP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while(i&lt;=100) 		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/* 100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次投币*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</a:t>
            </a:r>
            <a:endParaRPr kumimoji="1" lang="en-US" altLang="zh-CN">
              <a:solidFill>
                <a:srgbClr val="000000"/>
              </a:solidFill>
              <a:ea typeface="宋体" pitchFamily="2" charset="-122"/>
            </a:endParaRP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{</a:t>
            </a: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 	s=s+i; 		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/* 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投入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i 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枚硬币到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s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中*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</a:t>
            </a: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 	i=i+1;  		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/* </a:t>
            </a:r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计算下次投币数 *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/</a:t>
            </a:r>
          </a:p>
          <a:p>
            <a:pPr>
              <a:buFontTx/>
              <a:buNone/>
            </a:pPr>
            <a:r>
              <a:rPr kumimoji="1" lang="en-US" altLang="zh-CN">
                <a:solidFill>
                  <a:srgbClr val="000000"/>
                </a:solidFill>
                <a:ea typeface="宋体" pitchFamily="2" charset="-122"/>
              </a:rPr>
              <a:t> }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94213" name="Object 5"/>
          <p:cNvGraphicFramePr>
            <a:graphicFrameLocks noChangeAspect="1"/>
          </p:cNvGraphicFramePr>
          <p:nvPr/>
        </p:nvGraphicFramePr>
        <p:xfrm>
          <a:off x="6400800" y="609600"/>
          <a:ext cx="1905000" cy="649288"/>
        </p:xfrm>
        <a:graphic>
          <a:graphicData uri="http://schemas.openxmlformats.org/presentationml/2006/ole">
            <p:oleObj spid="_x0000_s94213" name="公式" r:id="rId3" imgW="1143000" imgH="393700" progId="Equation.3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r>
              <a:rPr lang="zh-CN" altLang="en-US" sz="2400" dirty="0">
                <a:ea typeface="宋体" pitchFamily="2" charset="-122"/>
              </a:rPr>
              <a:t>求</a:t>
            </a:r>
            <a:r>
              <a:rPr lang="en-US" altLang="zh-CN" sz="2400" dirty="0">
                <a:ea typeface="宋体" pitchFamily="2" charset="-122"/>
              </a:rPr>
              <a:t>1-2+3-4+5-6+7+…+99-100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r>
              <a:rPr lang="zh-CN" altLang="en-US" sz="2400" dirty="0">
                <a:ea typeface="宋体" pitchFamily="2" charset="-122"/>
              </a:rPr>
              <a:t>输出所有的三位水仙花数。所谓水仙花数是指所有位的数字的立方之和等于该数，例如：</a:t>
            </a:r>
          </a:p>
          <a:p>
            <a:pPr lvl="1"/>
            <a:r>
              <a:rPr lang="en-US" altLang="zh-CN" sz="2400" dirty="0">
                <a:ea typeface="宋体" pitchFamily="2" charset="-122"/>
              </a:rPr>
              <a:t>153=1</a:t>
            </a:r>
            <a:r>
              <a:rPr lang="en-US" altLang="zh-CN" sz="2400" baseline="30000" dirty="0">
                <a:ea typeface="宋体" pitchFamily="2" charset="-122"/>
              </a:rPr>
              <a:t>3</a:t>
            </a:r>
            <a:r>
              <a:rPr lang="en-US" altLang="zh-CN" sz="2400" dirty="0">
                <a:ea typeface="宋体" pitchFamily="2" charset="-122"/>
              </a:rPr>
              <a:t>+5</a:t>
            </a:r>
            <a:r>
              <a:rPr lang="en-US" altLang="zh-CN" sz="2400" baseline="30000" dirty="0">
                <a:ea typeface="宋体" pitchFamily="2" charset="-122"/>
              </a:rPr>
              <a:t>3</a:t>
            </a:r>
            <a:r>
              <a:rPr lang="en-US" altLang="zh-CN" sz="2400" dirty="0">
                <a:ea typeface="宋体" pitchFamily="2" charset="-122"/>
              </a:rPr>
              <a:t>+3</a:t>
            </a:r>
            <a:r>
              <a:rPr lang="en-US" altLang="zh-CN" sz="2400" baseline="30000" dirty="0">
                <a:ea typeface="宋体" pitchFamily="2" charset="-122"/>
              </a:rPr>
              <a:t>3</a:t>
            </a:r>
            <a:r>
              <a:rPr lang="en-US" altLang="zh-CN" sz="2400" dirty="0">
                <a:ea typeface="宋体" pitchFamily="2" charset="-122"/>
              </a:rPr>
              <a:t> </a:t>
            </a:r>
          </a:p>
          <a:p>
            <a:r>
              <a:rPr lang="zh-CN" altLang="en-US" sz="2400" dirty="0">
                <a:ea typeface="宋体" pitchFamily="2" charset="-122"/>
              </a:rPr>
              <a:t>编写程序输出下面的图形。</a:t>
            </a:r>
          </a:p>
          <a:p>
            <a:pPr lvl="2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1</a:t>
            </a:r>
          </a:p>
          <a:p>
            <a:pPr lvl="2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23</a:t>
            </a:r>
          </a:p>
          <a:p>
            <a:pPr lvl="2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456</a:t>
            </a:r>
          </a:p>
          <a:p>
            <a:pPr lvl="2"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7890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循环结构语句</a:t>
            </a:r>
            <a:r>
              <a:rPr lang="zh-CN" altLang="en-US" sz="2700" b="0">
                <a:solidFill>
                  <a:srgbClr val="FF6600"/>
                </a:solidFill>
                <a:latin typeface="黑体" pitchFamily="2" charset="-122"/>
              </a:rPr>
              <a:t>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1457325"/>
          </a:xfrm>
        </p:spPr>
        <p:txBody>
          <a:bodyPr/>
          <a:lstStyle/>
          <a:p>
            <a:pPr lvl="1"/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for </a:t>
            </a:r>
            <a:r>
              <a:rPr kumimoji="1" lang="zh-CN" altLang="en-US">
                <a:solidFill>
                  <a:srgbClr val="FF6600"/>
                </a:solidFill>
                <a:ea typeface="宋体" pitchFamily="2" charset="-122"/>
              </a:rPr>
              <a:t>循环</a:t>
            </a:r>
          </a:p>
          <a:p>
            <a:pPr lvl="1"/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while </a:t>
            </a:r>
            <a:r>
              <a:rPr kumimoji="1" lang="zh-CN" altLang="en-US">
                <a:solidFill>
                  <a:srgbClr val="FF6600"/>
                </a:solidFill>
                <a:ea typeface="宋体" pitchFamily="2" charset="-122"/>
              </a:rPr>
              <a:t>循环</a:t>
            </a:r>
            <a:endParaRPr kumimoji="1" lang="zh-CN" altLang="en-US" b="0">
              <a:ea typeface="宋体" pitchFamily="2" charset="-122"/>
            </a:endParaRPr>
          </a:p>
          <a:p>
            <a:pPr lvl="1"/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do-while </a:t>
            </a:r>
            <a:r>
              <a:rPr kumimoji="1" lang="zh-CN" altLang="en-US">
                <a:solidFill>
                  <a:srgbClr val="FF6600"/>
                </a:solidFill>
                <a:ea typeface="宋体" pitchFamily="2" charset="-122"/>
              </a:rPr>
              <a:t>循环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5.2  while</a:t>
            </a:r>
            <a:r>
              <a:rPr lang="zh-CN" altLang="en-US"/>
              <a:t>循环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循环通过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语句实现。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循环又称为“当型”循环。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一般格式为：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 (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表达式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)  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其中，括号后面的语句可以是一条语句，也可以是复合语句。它们都称为循环体。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语句的执行过程为：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(1) 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计算并判断表达式的值。若值为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0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，则结束循环，退出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while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语句；若值为非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0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，则执行循环体</a:t>
            </a:r>
          </a:p>
          <a:p>
            <a:pPr lvl="1">
              <a:lnSpc>
                <a:spcPct val="90000"/>
              </a:lnSpc>
            </a:pP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(2) </a:t>
            </a:r>
            <a:r>
              <a:rPr kumimoji="1" lang="zh-CN" altLang="en-US" sz="2400">
                <a:solidFill>
                  <a:srgbClr val="000000"/>
                </a:solidFill>
                <a:ea typeface="宋体" pitchFamily="2" charset="-122"/>
              </a:rPr>
              <a:t>转步骤</a:t>
            </a:r>
            <a:r>
              <a:rPr kumimoji="1" lang="en-US" altLang="zh-CN" sz="2400">
                <a:solidFill>
                  <a:srgbClr val="000000"/>
                </a:solidFill>
                <a:ea typeface="宋体" pitchFamily="2" charset="-122"/>
              </a:rPr>
              <a:t>(1)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5.2  while</a:t>
            </a:r>
            <a:r>
              <a:rPr lang="zh-CN" altLang="en-US"/>
              <a:t>循环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784225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流程图</a:t>
            </a:r>
          </a:p>
        </p:txBody>
      </p:sp>
      <p:pic>
        <p:nvPicPr>
          <p:cNvPr id="31785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133600"/>
            <a:ext cx="5257800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5-1】</a:t>
            </a:r>
            <a:r>
              <a:rPr lang="zh-CN" altLang="en-US"/>
              <a:t>计算</a:t>
            </a:r>
            <a:r>
              <a:rPr lang="en-US" altLang="zh-CN"/>
              <a:t>s=1+2+3+…+100</a:t>
            </a:r>
            <a:r>
              <a:rPr lang="zh-CN" altLang="en-US"/>
              <a:t>。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3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{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300" dirty="0">
                <a:latin typeface="+mn-lt"/>
                <a:ea typeface="宋体" pitchFamily="2" charset="-122"/>
              </a:rPr>
              <a:t> 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3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=1;		s=0;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while(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&lt;=100)       /* </a:t>
            </a:r>
            <a:r>
              <a:rPr lang="zh-CN" altLang="en-US" sz="2300" dirty="0">
                <a:latin typeface="+mn-lt"/>
                <a:ea typeface="宋体" pitchFamily="2" charset="-122"/>
              </a:rPr>
              <a:t>循环控制 *</a:t>
            </a:r>
            <a:r>
              <a:rPr lang="en-US" altLang="zh-CN" sz="2300" dirty="0">
                <a:latin typeface="+mn-lt"/>
                <a:ea typeface="宋体" pitchFamily="2" charset="-122"/>
              </a:rPr>
              <a:t>/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{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s=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s+i</a:t>
            </a:r>
            <a:r>
              <a:rPr lang="en-US" altLang="zh-CN" sz="23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300" dirty="0">
                <a:latin typeface="+mn-lt"/>
                <a:ea typeface="宋体" pitchFamily="2" charset="-122"/>
              </a:rPr>
              <a:t>=i+1;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	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300" dirty="0">
                <a:latin typeface="+mn-lt"/>
                <a:ea typeface="宋体" pitchFamily="2" charset="-122"/>
              </a:rPr>
              <a:t>("s=%d\</a:t>
            </a:r>
            <a:r>
              <a:rPr lang="en-US" altLang="zh-CN" sz="2300" dirty="0" err="1">
                <a:latin typeface="+mn-lt"/>
                <a:ea typeface="宋体" pitchFamily="2" charset="-122"/>
              </a:rPr>
              <a:t>n",s</a:t>
            </a:r>
            <a:r>
              <a:rPr lang="en-US" altLang="zh-CN" sz="23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300" dirty="0">
                <a:latin typeface="+mn-lt"/>
                <a:ea typeface="宋体" pitchFamily="2" charset="-122"/>
              </a:rPr>
              <a:t>}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572000"/>
            <a:ext cx="3124200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3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c3</Template>
  <TotalTime>495</TotalTime>
  <Words>2301</Words>
  <Application>Microsoft Office PowerPoint</Application>
  <PresentationFormat>全屏显示(4:3)</PresentationFormat>
  <Paragraphs>435</Paragraphs>
  <Slides>50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c3</vt:lpstr>
      <vt:lpstr>公式</vt:lpstr>
      <vt:lpstr>第5章 循环结构程序设计</vt:lpstr>
      <vt:lpstr>幻灯片 2</vt:lpstr>
      <vt:lpstr>5.1  案例：一次有趣的投币游戏 </vt:lpstr>
      <vt:lpstr>5.1.2  问题的解决</vt:lpstr>
      <vt:lpstr>5.1.2  问题的解决</vt:lpstr>
      <vt:lpstr>循环结构语句 </vt:lpstr>
      <vt:lpstr>5.2  while循环</vt:lpstr>
      <vt:lpstr>5.2  while循环</vt:lpstr>
      <vt:lpstr>【例5-1】计算s=1+2+3+…+100。 </vt:lpstr>
      <vt:lpstr>注意:</vt:lpstr>
      <vt:lpstr>注意:</vt:lpstr>
      <vt:lpstr>【例5-2】计算1到100之间所有3的倍数的和。 </vt:lpstr>
      <vt:lpstr>5.3  do-while循环 </vt:lpstr>
      <vt:lpstr>5.3  do-while循环</vt:lpstr>
      <vt:lpstr>【例5-3】计算s=1+2+3+…+100。 </vt:lpstr>
      <vt:lpstr>幻灯片 16</vt:lpstr>
      <vt:lpstr>5.4  for循环 </vt:lpstr>
      <vt:lpstr>5.4  for循环</vt:lpstr>
      <vt:lpstr>【例5-4】计算s=1+2+3+…+100。 </vt:lpstr>
      <vt:lpstr>幻灯片 20</vt:lpstr>
      <vt:lpstr>幻灯片 21</vt:lpstr>
      <vt:lpstr>幻灯片 22</vt:lpstr>
      <vt:lpstr>5.5  案例：倒数的求和</vt:lpstr>
      <vt:lpstr>幻灯片 24</vt:lpstr>
      <vt:lpstr>幻灯片 25</vt:lpstr>
      <vt:lpstr>5.6  循环嵌套</vt:lpstr>
      <vt:lpstr>【例5-6】计算s=1+(1+2)+(1+2+3)+ (1+2+3+4) + (1+2+3+4+5) </vt:lpstr>
      <vt:lpstr>幻灯片 28</vt:lpstr>
      <vt:lpstr>5.7  break语句、continue语句和goto语句 </vt:lpstr>
      <vt:lpstr>5.6  break语句、continue语句和goto语句</vt:lpstr>
      <vt:lpstr>【例5.7】阅读下面程序，写出运行结果。 </vt:lpstr>
      <vt:lpstr>5.8  案例：阶乘的计算</vt:lpstr>
      <vt:lpstr>幻灯片 33</vt:lpstr>
      <vt:lpstr>5.9  案例：输出星号组成的图形</vt:lpstr>
      <vt:lpstr>5.9  案例：输出星号组成的图形</vt:lpstr>
      <vt:lpstr>5.9  案例：输出星号组成的图形</vt:lpstr>
      <vt:lpstr>5.9  案例：输出星号组成的图形</vt:lpstr>
      <vt:lpstr>5.10  案例：计算100以内的素数之和</vt:lpstr>
      <vt:lpstr>5.10  案例：计算100以内的素数之和</vt:lpstr>
      <vt:lpstr>判断方法与实现</vt:lpstr>
      <vt:lpstr>5.11  案例：计算Fibonacci数列前20项的和</vt:lpstr>
      <vt:lpstr>5.11  案例：计算Fibonacci数列前20项的和</vt:lpstr>
      <vt:lpstr>5.12  循环的阅读和技巧 </vt:lpstr>
      <vt:lpstr>5.12  循环的阅读和技巧</vt:lpstr>
      <vt:lpstr>5.13  案例：日历的打印</vt:lpstr>
      <vt:lpstr>5.13  案例：日历的打印</vt:lpstr>
      <vt:lpstr>5.13  案例：日历的打印</vt:lpstr>
      <vt:lpstr>幻灯片 48</vt:lpstr>
      <vt:lpstr>幻灯片 49</vt:lpstr>
      <vt:lpstr>幻灯片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21世纪高职高专新概念规划教材</dc:title>
  <dc:subject>C语言程序设计(第二版)</dc:subject>
  <dc:creator>丁亚涛</dc:creator>
  <dc:description>配套资源：网站、课件、练习与测试软件、题库等。</dc:description>
  <cp:lastModifiedBy>a</cp:lastModifiedBy>
  <cp:revision>411</cp:revision>
  <cp:lastPrinted>1601-01-01T00:00:00Z</cp:lastPrinted>
  <dcterms:created xsi:type="dcterms:W3CDTF">1601-01-01T00:00:00Z</dcterms:created>
  <dcterms:modified xsi:type="dcterms:W3CDTF">2014-06-03T02:07:29Z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