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sldIdLst>
    <p:sldId id="256" r:id="rId2"/>
    <p:sldId id="257" r:id="rId3"/>
    <p:sldId id="260" r:id="rId4"/>
    <p:sldId id="282" r:id="rId5"/>
    <p:sldId id="261" r:id="rId6"/>
    <p:sldId id="283"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80" r:id="rId22"/>
    <p:sldId id="277" r:id="rId23"/>
    <p:sldId id="278" r:id="rId24"/>
    <p:sldId id="279" r:id="rId25"/>
    <p:sldId id="281" r:id="rId26"/>
    <p:sldId id="284" r:id="rId27"/>
    <p:sldId id="338" r:id="rId28"/>
    <p:sldId id="339" r:id="rId29"/>
    <p:sldId id="340" r:id="rId30"/>
    <p:sldId id="285" r:id="rId31"/>
    <p:sldId id="286" r:id="rId32"/>
    <p:sldId id="287" r:id="rId33"/>
    <p:sldId id="288" r:id="rId34"/>
    <p:sldId id="297" r:id="rId35"/>
    <p:sldId id="306" r:id="rId36"/>
    <p:sldId id="307" r:id="rId37"/>
    <p:sldId id="308" r:id="rId38"/>
    <p:sldId id="309" r:id="rId39"/>
    <p:sldId id="310" r:id="rId40"/>
    <p:sldId id="311"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341" r:id="rId65"/>
    <p:sldId id="342" r:id="rId66"/>
    <p:sldId id="343" r:id="rId67"/>
    <p:sldId id="344" r:id="rId68"/>
    <p:sldId id="345" r:id="rId69"/>
    <p:sldId id="346" r:id="rId70"/>
    <p:sldId id="347" r:id="rId71"/>
    <p:sldId id="348" r:id="rId72"/>
    <p:sldId id="305" r:id="rId73"/>
    <p:sldId id="296" r:id="rId74"/>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CCECFF"/>
    <a:srgbClr val="FF00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163" autoAdjust="0"/>
    <p:restoredTop sz="94660"/>
  </p:normalViewPr>
  <p:slideViewPr>
    <p:cSldViewPr>
      <p:cViewPr>
        <p:scale>
          <a:sx n="66" d="100"/>
          <a:sy n="66" d="100"/>
        </p:scale>
        <p:origin x="-160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3600" b="1">
                <a:solidFill>
                  <a:schemeClr val="accent1"/>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8432EE1B-E161-4B9D-9914-768A8A6300E3}"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79D9524-F9B8-4353-A2F6-1ADF3B3188BA}"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3500D17A-5EA4-4FEA-AFEE-4D746E38FC4B}"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a:latin typeface="黑体" pitchFamily="2" charset="-122"/>
              </a:defRPr>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8432EE1B-E161-4B9D-9914-768A8A6300E3}" type="slidenum">
              <a:rPr lang="en-US" altLang="zh-CN" smtClean="0"/>
              <a:pPr/>
              <a:t>‹#›</a:t>
            </a:fld>
            <a:endParaRPr lang="en-US" altLang="zh-CN"/>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8001000" cy="9144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0" y="6629400"/>
            <a:ext cx="1905000" cy="2286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629400"/>
            <a:ext cx="2895600" cy="2286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239000" y="6629400"/>
            <a:ext cx="1905000" cy="228600"/>
          </a:xfrm>
        </p:spPr>
        <p:txBody>
          <a:bodyPr/>
          <a:lstStyle>
            <a:lvl1pPr>
              <a:defRPr/>
            </a:lvl1pPr>
          </a:lstStyle>
          <a:p>
            <a:fld id="{E62A985B-2572-47CF-832A-F09D55559EC8}" type="slidenum">
              <a:rPr lang="en-US" altLang="zh-CN"/>
              <a:pPr/>
              <a:t>‹#›</a:t>
            </a:fld>
            <a:endParaRPr lang="en-US" altLang="zh-CN"/>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8001000" cy="9144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81000" y="1600200"/>
            <a:ext cx="8534400" cy="4343400"/>
          </a:xfrm>
        </p:spPr>
        <p:txBody>
          <a:bodyPr/>
          <a:lstStyle/>
          <a:p>
            <a:endParaRPr lang="zh-CN" altLang="en-US"/>
          </a:p>
        </p:txBody>
      </p:sp>
      <p:sp>
        <p:nvSpPr>
          <p:cNvPr id="4" name="日期占位符 3"/>
          <p:cNvSpPr>
            <a:spLocks noGrp="1"/>
          </p:cNvSpPr>
          <p:nvPr>
            <p:ph type="dt" sz="half" idx="10"/>
          </p:nvPr>
        </p:nvSpPr>
        <p:spPr>
          <a:xfrm>
            <a:off x="0" y="6629400"/>
            <a:ext cx="1905000" cy="22860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629400"/>
            <a:ext cx="2895600" cy="22860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7239000" y="6629400"/>
            <a:ext cx="1905000" cy="228600"/>
          </a:xfrm>
        </p:spPr>
        <p:txBody>
          <a:bodyPr/>
          <a:lstStyle>
            <a:lvl1pPr>
              <a:defRPr/>
            </a:lvl1pPr>
          </a:lstStyle>
          <a:p>
            <a:fld id="{5F71C93B-7F87-4BF2-BCBB-F33CDAD718AB}" type="slidenum">
              <a:rPr lang="en-US" altLang="zh-CN"/>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accent3">
                    <a:shade val="75000"/>
                  </a:schemeClr>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8" name="内容占位符 7"/>
          <p:cNvSpPr>
            <a:spLocks noGrp="1"/>
          </p:cNvSpPr>
          <p:nvPr>
            <p:ph sz="quarter" idx="1"/>
          </p:nvPr>
        </p:nvSpPr>
        <p:spPr>
          <a:xfrm>
            <a:off x="301752" y="1527048"/>
            <a:ext cx="8503920" cy="4572000"/>
          </a:xfrm>
        </p:spPr>
        <p:txBody>
          <a:bodyPr/>
          <a:lstStyle>
            <a:lvl1pPr>
              <a:defRPr>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24C355A3-B038-4A29-ACC5-407D9D907650}"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D799D739-4C98-4C16-A41B-12EA94E525AD}"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D1208C73-9A78-4D6F-9C24-5879C6097FE0}"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52663224-066B-48C0-B6DE-4612910F2208}"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8C1ABD32-0480-47F8-B4C1-C090603CFB7A}"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FBA47C4F-BA7E-40E8-91B2-04CD3325CAD7}"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0A2BE50F-54C1-45CB-B4E5-0592D0A897A7}"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1DDC7E24-C71C-4A09-B604-8CEE1C028283}"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8432EE1B-E161-4B9D-9914-768A8A6300E3}"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kern="1200">
          <a:solidFill>
            <a:srgbClr val="7B9899"/>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方正舒体"/>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04800" y="2971800"/>
            <a:ext cx="8229600" cy="609600"/>
          </a:xfrm>
        </p:spPr>
        <p:txBody>
          <a:bodyPr/>
          <a:lstStyle/>
          <a:p>
            <a:pPr algn="ctr"/>
            <a:r>
              <a:rPr lang="zh-CN" altLang="en-US" b="1" dirty="0">
                <a:latin typeface="宋体" pitchFamily="2" charset="-122"/>
                <a:ea typeface="宋体" pitchFamily="2" charset="-122"/>
              </a:rPr>
              <a:t>第</a:t>
            </a:r>
            <a:r>
              <a:rPr lang="en-US" altLang="zh-CN" b="1" dirty="0">
                <a:latin typeface="宋体" pitchFamily="2" charset="-122"/>
                <a:ea typeface="宋体" pitchFamily="2" charset="-122"/>
              </a:rPr>
              <a:t>11</a:t>
            </a:r>
            <a:r>
              <a:rPr lang="zh-CN" altLang="en-US" b="1" dirty="0">
                <a:latin typeface="宋体" pitchFamily="2" charset="-122"/>
                <a:ea typeface="宋体" pitchFamily="2" charset="-122"/>
              </a:rPr>
              <a:t>章 文件</a:t>
            </a:r>
            <a:r>
              <a:rPr lang="zh-CN" altLang="en-US" sz="4000" b="1" dirty="0">
                <a:latin typeface="宋体" pitchFamily="2" charset="-122"/>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33400" y="228600"/>
            <a:ext cx="8001000" cy="914400"/>
          </a:xfrm>
        </p:spPr>
        <p:txBody>
          <a:bodyPr/>
          <a:lstStyle/>
          <a:p>
            <a:r>
              <a:rPr lang="en-US" altLang="zh-CN" b="1" dirty="0">
                <a:latin typeface="宋体" pitchFamily="2" charset="-122"/>
                <a:ea typeface="宋体" pitchFamily="2" charset="-122"/>
              </a:rPr>
              <a:t>11.2.2  </a:t>
            </a:r>
            <a:r>
              <a:rPr lang="zh-CN" altLang="en-US" b="1" dirty="0">
                <a:latin typeface="宋体" pitchFamily="2" charset="-122"/>
                <a:ea typeface="宋体" pitchFamily="2" charset="-122"/>
              </a:rPr>
              <a:t>文件的打开操作</a:t>
            </a:r>
          </a:p>
        </p:txBody>
      </p:sp>
      <p:graphicFrame>
        <p:nvGraphicFramePr>
          <p:cNvPr id="14386" name="Group 50"/>
          <p:cNvGraphicFramePr>
            <a:graphicFrameLocks noGrp="1"/>
          </p:cNvGraphicFramePr>
          <p:nvPr>
            <p:ph type="tbl" idx="1"/>
          </p:nvPr>
        </p:nvGraphicFramePr>
        <p:xfrm>
          <a:off x="696913" y="2005013"/>
          <a:ext cx="7743825" cy="3775077"/>
        </p:xfrm>
        <a:graphic>
          <a:graphicData uri="http://schemas.openxmlformats.org/drawingml/2006/table">
            <a:tbl>
              <a:tblPr/>
              <a:tblGrid>
                <a:gridCol w="884237"/>
                <a:gridCol w="1624013"/>
                <a:gridCol w="5235575"/>
              </a:tblGrid>
              <a:tr h="40163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0000"/>
                          </a:solidFill>
                          <a:effectLst/>
                          <a:latin typeface="Arial" charset="0"/>
                          <a:ea typeface="华文细黑" pitchFamily="2" charset="-122"/>
                          <a:cs typeface="Arial" charset="0"/>
                        </a:rPr>
                        <a:t>文件使用方式</a:t>
                      </a:r>
                      <a:endParaRPr kumimoji="0" lang="zh-CN" altLang="en-US" sz="1600" b="1" i="0" u="none" strike="noStrike" cap="none" normalizeH="0" baseline="0" smtClean="0">
                        <a:ln>
                          <a:noFill/>
                        </a:ln>
                        <a:solidFill>
                          <a:srgbClr val="FF0000"/>
                        </a:solidFill>
                        <a:effectLst/>
                        <a:latin typeface="Arial" charset="0"/>
                        <a:ea typeface="华文细黑"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700" b="1" i="0" u="none" strike="noStrike" cap="none" normalizeH="0" baseline="0" smtClean="0">
                          <a:ln>
                            <a:noFill/>
                          </a:ln>
                          <a:solidFill>
                            <a:srgbClr val="FF0000"/>
                          </a:solidFill>
                          <a:effectLst/>
                          <a:latin typeface="Arial" charset="0"/>
                          <a:ea typeface="华文细黑" pitchFamily="2" charset="-122"/>
                          <a:cs typeface="Arial" charset="0"/>
                        </a:rPr>
                        <a:t>含        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读写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文本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以读写方式打开一个已有的文本文件。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读写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文本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以读写方式建立一个新的文本文件。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2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读写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文本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以读写方式打开一个文本文件，在文件末尾添加和修改，如果文件不存在，则建立一个新文件后再添加和修改。</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95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"rb+"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读写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二进制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以读写方式打开一个已有的二进制文件。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43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"wb+"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读写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二进制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以读写方式建立一个新的二进制文件。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7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"ab+"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读写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二进制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以读写方式打开一个二进制文件。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84" name="Rectangle 48"/>
          <p:cNvSpPr>
            <a:spLocks noChangeArrowheads="1"/>
          </p:cNvSpPr>
          <p:nvPr/>
        </p:nvSpPr>
        <p:spPr bwMode="auto">
          <a:xfrm>
            <a:off x="457200" y="1447800"/>
            <a:ext cx="4038600" cy="457200"/>
          </a:xfrm>
          <a:prstGeom prst="rect">
            <a:avLst/>
          </a:prstGeom>
          <a:noFill/>
          <a:ln w="9525">
            <a:noFill/>
            <a:miter lim="800000"/>
            <a:headEnd/>
            <a:tailEnd/>
          </a:ln>
          <a:effectLst/>
        </p:spPr>
        <p:txBody>
          <a:bodyPr/>
          <a:lstStyle/>
          <a:p>
            <a:pPr marL="342900" indent="-342900">
              <a:spcBef>
                <a:spcPct val="20000"/>
              </a:spcBef>
              <a:buFontTx/>
              <a:buChar char="•"/>
            </a:pPr>
            <a:r>
              <a:rPr kumimoji="1" lang="zh-CN" altLang="en-US" sz="2000" b="1" dirty="0">
                <a:solidFill>
                  <a:srgbClr val="000000"/>
                </a:solidFill>
                <a:latin typeface="Arial" charset="0"/>
                <a:ea typeface="华文细黑" pitchFamily="2" charset="-122"/>
              </a:rPr>
              <a:t>打开文件方式</a:t>
            </a:r>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4" name="Rectangle 14"/>
          <p:cNvSpPr>
            <a:spLocks noGrp="1" noChangeArrowheads="1"/>
          </p:cNvSpPr>
          <p:nvPr>
            <p:ph sz="quarter" idx="1"/>
          </p:nvPr>
        </p:nvSpPr>
        <p:spPr/>
        <p:txBody>
          <a:bodyPr/>
          <a:lstStyle/>
          <a:p>
            <a:r>
              <a:rPr kumimoji="1" lang="zh-CN" altLang="en-US">
                <a:solidFill>
                  <a:srgbClr val="000000"/>
                </a:solidFill>
              </a:rPr>
              <a:t>用以上方式可以打开文本文件或二进制文件，这是</a:t>
            </a:r>
            <a:r>
              <a:rPr kumimoji="1" lang="en-US" altLang="zh-CN">
                <a:solidFill>
                  <a:srgbClr val="000000"/>
                </a:solidFill>
              </a:rPr>
              <a:t>ANSI C</a:t>
            </a:r>
            <a:r>
              <a:rPr kumimoji="1" lang="zh-CN" altLang="en-US">
                <a:solidFill>
                  <a:srgbClr val="000000"/>
                </a:solidFill>
              </a:rPr>
              <a:t>的规定，即用同一种缓冲文件系统来处理文本文件和二进制文件。但目前使用的有些</a:t>
            </a:r>
            <a:r>
              <a:rPr kumimoji="1" lang="en-US" altLang="zh-CN">
                <a:solidFill>
                  <a:srgbClr val="000000"/>
                </a:solidFill>
              </a:rPr>
              <a:t>C</a:t>
            </a:r>
            <a:r>
              <a:rPr kumimoji="1" lang="zh-CN" altLang="en-US">
                <a:solidFill>
                  <a:srgbClr val="000000"/>
                </a:solidFill>
              </a:rPr>
              <a:t>编译系统可能不完全提供所有这些功能（例如有的只能用“</a:t>
            </a:r>
            <a:r>
              <a:rPr kumimoji="1" lang="en-US" altLang="zh-CN">
                <a:solidFill>
                  <a:srgbClr val="000000"/>
                </a:solidFill>
              </a:rPr>
              <a:t>r”</a:t>
            </a:r>
            <a:r>
              <a:rPr kumimoji="1" lang="zh-CN" altLang="en-US">
                <a:solidFill>
                  <a:srgbClr val="000000"/>
                </a:solidFill>
              </a:rPr>
              <a:t>、“</a:t>
            </a:r>
            <a:r>
              <a:rPr kumimoji="1" lang="en-US" altLang="zh-CN">
                <a:solidFill>
                  <a:srgbClr val="000000"/>
                </a:solidFill>
              </a:rPr>
              <a:t>w”</a:t>
            </a:r>
            <a:r>
              <a:rPr kumimoji="1" lang="zh-CN" altLang="en-US">
                <a:solidFill>
                  <a:srgbClr val="000000"/>
                </a:solidFill>
              </a:rPr>
              <a:t>、“</a:t>
            </a:r>
            <a:r>
              <a:rPr kumimoji="1" lang="en-US" altLang="zh-CN">
                <a:solidFill>
                  <a:srgbClr val="000000"/>
                </a:solidFill>
              </a:rPr>
              <a:t>a”</a:t>
            </a:r>
            <a:r>
              <a:rPr kumimoji="1" lang="zh-CN" altLang="en-US">
                <a:solidFill>
                  <a:srgbClr val="000000"/>
                </a:solidFill>
              </a:rPr>
              <a:t>方式），有的</a:t>
            </a:r>
            <a:r>
              <a:rPr kumimoji="1" lang="en-US" altLang="zh-CN">
                <a:solidFill>
                  <a:srgbClr val="000000"/>
                </a:solidFill>
              </a:rPr>
              <a:t>C</a:t>
            </a:r>
            <a:r>
              <a:rPr kumimoji="1" lang="zh-CN" altLang="en-US">
                <a:solidFill>
                  <a:srgbClr val="000000"/>
                </a:solidFill>
              </a:rPr>
              <a:t>版本不用“</a:t>
            </a:r>
            <a:r>
              <a:rPr kumimoji="1" lang="en-US" altLang="zh-CN">
                <a:solidFill>
                  <a:srgbClr val="000000"/>
                </a:solidFill>
              </a:rPr>
              <a:t>r+”</a:t>
            </a:r>
            <a:r>
              <a:rPr kumimoji="1" lang="zh-CN" altLang="en-US">
                <a:solidFill>
                  <a:srgbClr val="000000"/>
                </a:solidFill>
              </a:rPr>
              <a:t>、“</a:t>
            </a:r>
            <a:r>
              <a:rPr kumimoji="1" lang="en-US" altLang="zh-CN">
                <a:solidFill>
                  <a:srgbClr val="000000"/>
                </a:solidFill>
              </a:rPr>
              <a:t>w+”</a:t>
            </a:r>
            <a:r>
              <a:rPr kumimoji="1" lang="zh-CN" altLang="en-US">
                <a:solidFill>
                  <a:srgbClr val="000000"/>
                </a:solidFill>
              </a:rPr>
              <a:t>、“</a:t>
            </a:r>
            <a:r>
              <a:rPr kumimoji="1" lang="en-US" altLang="zh-CN">
                <a:solidFill>
                  <a:srgbClr val="000000"/>
                </a:solidFill>
              </a:rPr>
              <a:t>a+”</a:t>
            </a:r>
            <a:r>
              <a:rPr kumimoji="1" lang="zh-CN" altLang="en-US">
                <a:solidFill>
                  <a:srgbClr val="000000"/>
                </a:solidFill>
              </a:rPr>
              <a:t>而用“</a:t>
            </a:r>
            <a:r>
              <a:rPr kumimoji="1" lang="en-US" altLang="zh-CN">
                <a:solidFill>
                  <a:srgbClr val="000000"/>
                </a:solidFill>
              </a:rPr>
              <a:t>rw”</a:t>
            </a:r>
            <a:r>
              <a:rPr kumimoji="1" lang="zh-CN" altLang="en-US">
                <a:solidFill>
                  <a:srgbClr val="000000"/>
                </a:solidFill>
              </a:rPr>
              <a:t>、“</a:t>
            </a:r>
            <a:r>
              <a:rPr kumimoji="1" lang="en-US" altLang="zh-CN">
                <a:solidFill>
                  <a:srgbClr val="000000"/>
                </a:solidFill>
              </a:rPr>
              <a:t>wr”</a:t>
            </a:r>
            <a:r>
              <a:rPr kumimoji="1" lang="zh-CN" altLang="en-US">
                <a:solidFill>
                  <a:srgbClr val="000000"/>
                </a:solidFill>
              </a:rPr>
              <a:t>、“</a:t>
            </a:r>
            <a:r>
              <a:rPr kumimoji="1" lang="en-US" altLang="zh-CN">
                <a:solidFill>
                  <a:srgbClr val="000000"/>
                </a:solidFill>
              </a:rPr>
              <a:t>ar”</a:t>
            </a:r>
            <a:r>
              <a:rPr kumimoji="1" lang="zh-CN" altLang="en-US">
                <a:solidFill>
                  <a:srgbClr val="000000"/>
                </a:solidFill>
              </a:rPr>
              <a:t>等，请读者注意所用系统的规定。</a:t>
            </a:r>
          </a:p>
        </p:txBody>
      </p:sp>
      <p:sp>
        <p:nvSpPr>
          <p:cNvPr id="3" name="Rectangle 2"/>
          <p:cNvSpPr>
            <a:spLocks noGrp="1" noChangeArrowheads="1"/>
          </p:cNvSpPr>
          <p:nvPr>
            <p:ph type="title"/>
          </p:nvPr>
        </p:nvSpPr>
        <p:spPr>
          <a:xfrm>
            <a:off x="533400" y="228600"/>
            <a:ext cx="8001000" cy="914400"/>
          </a:xfrm>
        </p:spPr>
        <p:txBody>
          <a:bodyPr/>
          <a:lstStyle/>
          <a:p>
            <a:r>
              <a:rPr lang="en-US" altLang="zh-CN" b="1" dirty="0">
                <a:latin typeface="宋体" pitchFamily="2" charset="-122"/>
                <a:ea typeface="宋体" pitchFamily="2" charset="-122"/>
              </a:rPr>
              <a:t>11.2.2  </a:t>
            </a:r>
            <a:r>
              <a:rPr lang="zh-CN" altLang="en-US" b="1" dirty="0">
                <a:latin typeface="宋体" pitchFamily="2" charset="-122"/>
                <a:ea typeface="宋体" pitchFamily="2" charset="-122"/>
              </a:rPr>
              <a:t>文件的打开操作</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2" name="Rectangle 8"/>
          <p:cNvSpPr>
            <a:spLocks noGrp="1" noChangeArrowheads="1"/>
          </p:cNvSpPr>
          <p:nvPr>
            <p:ph sz="quarter" idx="1"/>
          </p:nvPr>
        </p:nvSpPr>
        <p:spPr>
          <a:xfrm>
            <a:off x="457200" y="1719263"/>
            <a:ext cx="8305800" cy="4833937"/>
          </a:xfrm>
          <a:noFill/>
          <a:ln/>
        </p:spPr>
        <p:txBody>
          <a:bodyPr/>
          <a:lstStyle/>
          <a:p>
            <a:r>
              <a:rPr kumimoji="1" lang="zh-CN" altLang="en-US" dirty="0">
                <a:solidFill>
                  <a:srgbClr val="000000"/>
                </a:solidFill>
              </a:rPr>
              <a:t>如果不能实现“打开”的任务，</a:t>
            </a:r>
            <a:r>
              <a:rPr kumimoji="1" lang="en-US" altLang="zh-CN" dirty="0" err="1">
                <a:solidFill>
                  <a:srgbClr val="000000"/>
                </a:solidFill>
              </a:rPr>
              <a:t>fopen</a:t>
            </a:r>
            <a:r>
              <a:rPr kumimoji="1" lang="zh-CN" altLang="en-US" dirty="0">
                <a:solidFill>
                  <a:srgbClr val="000000"/>
                </a:solidFill>
              </a:rPr>
              <a:t>函数将会返回一个出错信息。出错的原因可能是：用“</a:t>
            </a:r>
            <a:r>
              <a:rPr kumimoji="1" lang="en-US" altLang="zh-CN" dirty="0">
                <a:solidFill>
                  <a:srgbClr val="000000"/>
                </a:solidFill>
              </a:rPr>
              <a:t>r”</a:t>
            </a:r>
            <a:r>
              <a:rPr kumimoji="1" lang="zh-CN" altLang="en-US" dirty="0">
                <a:solidFill>
                  <a:srgbClr val="000000"/>
                </a:solidFill>
              </a:rPr>
              <a:t>方式打开一个并不存在的文件；磁盘出故障；磁盘已满无法建立新文件等。此时</a:t>
            </a:r>
            <a:r>
              <a:rPr kumimoji="1" lang="en-US" altLang="zh-CN" dirty="0" err="1">
                <a:solidFill>
                  <a:srgbClr val="000000"/>
                </a:solidFill>
              </a:rPr>
              <a:t>fopen</a:t>
            </a:r>
            <a:r>
              <a:rPr kumimoji="1" lang="zh-CN" altLang="en-US" dirty="0">
                <a:solidFill>
                  <a:srgbClr val="000000"/>
                </a:solidFill>
              </a:rPr>
              <a:t>函数将带回一个空指针值</a:t>
            </a:r>
            <a:r>
              <a:rPr kumimoji="1" lang="en-US" altLang="zh-CN" dirty="0">
                <a:solidFill>
                  <a:srgbClr val="000000"/>
                </a:solidFill>
              </a:rPr>
              <a:t>NULL(NULL</a:t>
            </a:r>
            <a:r>
              <a:rPr kumimoji="1" lang="zh-CN" altLang="en-US" dirty="0">
                <a:solidFill>
                  <a:srgbClr val="000000"/>
                </a:solidFill>
              </a:rPr>
              <a:t>在</a:t>
            </a:r>
            <a:r>
              <a:rPr kumimoji="1" lang="en-US" altLang="zh-CN" dirty="0" err="1">
                <a:solidFill>
                  <a:srgbClr val="000000"/>
                </a:solidFill>
              </a:rPr>
              <a:t>stdio.h</a:t>
            </a:r>
            <a:r>
              <a:rPr kumimoji="1" lang="zh-CN" altLang="en-US" dirty="0">
                <a:solidFill>
                  <a:srgbClr val="000000"/>
                </a:solidFill>
              </a:rPr>
              <a:t>文件中已被定义为</a:t>
            </a:r>
            <a:r>
              <a:rPr kumimoji="1" lang="en-US" altLang="zh-CN" dirty="0">
                <a:solidFill>
                  <a:srgbClr val="000000"/>
                </a:solidFill>
              </a:rPr>
              <a:t>0)</a:t>
            </a:r>
            <a:r>
              <a:rPr kumimoji="1" lang="zh-CN" altLang="en-US" dirty="0">
                <a:solidFill>
                  <a:srgbClr val="000000"/>
                </a:solidFill>
              </a:rPr>
              <a:t>。常用下面的方法打开一个文件：</a:t>
            </a:r>
          </a:p>
          <a:p>
            <a:pPr lvl="1"/>
            <a:r>
              <a:rPr kumimoji="1" lang="en-US" altLang="zh-CN" dirty="0">
                <a:solidFill>
                  <a:srgbClr val="000000"/>
                </a:solidFill>
              </a:rPr>
              <a:t>if((</a:t>
            </a:r>
            <a:r>
              <a:rPr kumimoji="1" lang="en-US" altLang="zh-CN" dirty="0" err="1">
                <a:solidFill>
                  <a:srgbClr val="000000"/>
                </a:solidFill>
              </a:rPr>
              <a:t>fp</a:t>
            </a:r>
            <a:r>
              <a:rPr kumimoji="1" lang="en-US" altLang="zh-CN" dirty="0">
                <a:solidFill>
                  <a:srgbClr val="000000"/>
                </a:solidFill>
              </a:rPr>
              <a:t>=</a:t>
            </a:r>
            <a:r>
              <a:rPr kumimoji="1" lang="en-US" altLang="zh-CN" dirty="0" err="1">
                <a:solidFill>
                  <a:srgbClr val="000000"/>
                </a:solidFill>
              </a:rPr>
              <a:t>fopen</a:t>
            </a:r>
            <a:r>
              <a:rPr kumimoji="1" lang="en-US" altLang="zh-CN" dirty="0">
                <a:solidFill>
                  <a:srgbClr val="000000"/>
                </a:solidFill>
              </a:rPr>
              <a:t>("filename</a:t>
            </a:r>
            <a:r>
              <a:rPr kumimoji="1" lang="en-US" altLang="zh-CN" dirty="0" smtClean="0">
                <a:solidFill>
                  <a:srgbClr val="000000"/>
                </a:solidFill>
              </a:rPr>
              <a:t>",</a:t>
            </a:r>
            <a:r>
              <a:rPr kumimoji="1" lang="en-US" altLang="zh-CN" dirty="0" smtClean="0">
                <a:solidFill>
                  <a:srgbClr val="000000"/>
                </a:solidFill>
              </a:rPr>
              <a:t> "</a:t>
            </a:r>
            <a:r>
              <a:rPr kumimoji="1" lang="en-US" altLang="zh-CN" dirty="0" smtClean="0">
                <a:solidFill>
                  <a:srgbClr val="000000"/>
                </a:solidFill>
              </a:rPr>
              <a:t>r</a:t>
            </a:r>
            <a:r>
              <a:rPr kumimoji="1" lang="en-US" altLang="zh-CN" dirty="0" smtClean="0">
                <a:solidFill>
                  <a:srgbClr val="000000"/>
                </a:solidFill>
              </a:rPr>
              <a:t>"))==</a:t>
            </a:r>
            <a:r>
              <a:rPr kumimoji="1" lang="en-US" altLang="zh-CN" dirty="0">
                <a:solidFill>
                  <a:srgbClr val="000000"/>
                </a:solidFill>
              </a:rPr>
              <a:t>NULL)</a:t>
            </a:r>
            <a:br>
              <a:rPr kumimoji="1" lang="en-US" altLang="zh-CN" dirty="0">
                <a:solidFill>
                  <a:srgbClr val="000000"/>
                </a:solidFill>
              </a:rPr>
            </a:br>
            <a:r>
              <a:rPr kumimoji="1" lang="en-US" altLang="zh-CN" dirty="0">
                <a:solidFill>
                  <a:srgbClr val="000000"/>
                </a:solidFill>
              </a:rPr>
              <a:t>{ </a:t>
            </a:r>
            <a:br>
              <a:rPr kumimoji="1" lang="en-US" altLang="zh-CN" dirty="0">
                <a:solidFill>
                  <a:srgbClr val="000000"/>
                </a:solidFill>
              </a:rPr>
            </a:br>
            <a:r>
              <a:rPr kumimoji="1" lang="en-US" altLang="zh-CN" dirty="0">
                <a:solidFill>
                  <a:srgbClr val="000000"/>
                </a:solidFill>
              </a:rPr>
              <a:t>   </a:t>
            </a:r>
            <a:r>
              <a:rPr kumimoji="1" lang="en-US" altLang="zh-CN" dirty="0" err="1">
                <a:solidFill>
                  <a:srgbClr val="000000"/>
                </a:solidFill>
              </a:rPr>
              <a:t>printf</a:t>
            </a:r>
            <a:r>
              <a:rPr kumimoji="1" lang="en-US" altLang="zh-CN" dirty="0">
                <a:solidFill>
                  <a:srgbClr val="000000"/>
                </a:solidFill>
              </a:rPr>
              <a:t>("cannot open this file.\</a:t>
            </a:r>
            <a:r>
              <a:rPr kumimoji="1" lang="en-US" altLang="zh-CN" dirty="0" smtClean="0">
                <a:solidFill>
                  <a:srgbClr val="000000"/>
                </a:solidFill>
              </a:rPr>
              <a:t>n");</a:t>
            </a:r>
            <a:r>
              <a:rPr kumimoji="1" lang="en-US" altLang="zh-CN" dirty="0">
                <a:solidFill>
                  <a:srgbClr val="000000"/>
                </a:solidFill>
              </a:rPr>
              <a:t/>
            </a:r>
            <a:br>
              <a:rPr kumimoji="1" lang="en-US" altLang="zh-CN" dirty="0">
                <a:solidFill>
                  <a:srgbClr val="000000"/>
                </a:solidFill>
              </a:rPr>
            </a:br>
            <a:r>
              <a:rPr kumimoji="1" lang="en-US" altLang="zh-CN" dirty="0">
                <a:solidFill>
                  <a:srgbClr val="000000"/>
                </a:solidFill>
              </a:rPr>
              <a:t>   exit(0); </a:t>
            </a:r>
            <a:br>
              <a:rPr kumimoji="1" lang="en-US" altLang="zh-CN" dirty="0">
                <a:solidFill>
                  <a:srgbClr val="000000"/>
                </a:solidFill>
              </a:rPr>
            </a:br>
            <a:r>
              <a:rPr kumimoji="1" lang="en-US" altLang="zh-CN" dirty="0">
                <a:solidFill>
                  <a:srgbClr val="000000"/>
                </a:solidFill>
              </a:rPr>
              <a:t>}  </a:t>
            </a:r>
          </a:p>
        </p:txBody>
      </p:sp>
      <p:sp>
        <p:nvSpPr>
          <p:cNvPr id="3" name="Rectangle 2"/>
          <p:cNvSpPr>
            <a:spLocks noGrp="1" noChangeArrowheads="1"/>
          </p:cNvSpPr>
          <p:nvPr>
            <p:ph type="title"/>
          </p:nvPr>
        </p:nvSpPr>
        <p:spPr>
          <a:xfrm>
            <a:off x="533400" y="228600"/>
            <a:ext cx="8001000" cy="914400"/>
          </a:xfrm>
        </p:spPr>
        <p:txBody>
          <a:bodyPr/>
          <a:lstStyle/>
          <a:p>
            <a:r>
              <a:rPr lang="en-US" altLang="zh-CN" b="1" dirty="0">
                <a:latin typeface="宋体" pitchFamily="2" charset="-122"/>
                <a:ea typeface="宋体" pitchFamily="2" charset="-122"/>
              </a:rPr>
              <a:t>11.2.2  </a:t>
            </a:r>
            <a:r>
              <a:rPr lang="zh-CN" altLang="en-US" b="1" dirty="0">
                <a:latin typeface="宋体" pitchFamily="2" charset="-122"/>
                <a:ea typeface="宋体" pitchFamily="2" charset="-122"/>
              </a:rPr>
              <a:t>文件的打开操作</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9" name="Rectangle 11"/>
          <p:cNvSpPr>
            <a:spLocks noGrp="1" noChangeArrowheads="1"/>
          </p:cNvSpPr>
          <p:nvPr>
            <p:ph sz="quarter" idx="1"/>
          </p:nvPr>
        </p:nvSpPr>
        <p:spPr/>
        <p:txBody>
          <a:bodyPr/>
          <a:lstStyle/>
          <a:p>
            <a:r>
              <a:rPr kumimoji="1" lang="zh-CN" altLang="en-US">
                <a:solidFill>
                  <a:srgbClr val="000000"/>
                </a:solidFill>
              </a:rPr>
              <a:t>用“</a:t>
            </a:r>
            <a:r>
              <a:rPr kumimoji="1" lang="en-US" altLang="zh-CN">
                <a:solidFill>
                  <a:srgbClr val="000000"/>
                </a:solidFill>
              </a:rPr>
              <a:t>w”</a:t>
            </a:r>
            <a:r>
              <a:rPr kumimoji="1" lang="zh-CN" altLang="en-US">
                <a:solidFill>
                  <a:srgbClr val="000000"/>
                </a:solidFill>
              </a:rPr>
              <a:t>方式打开文件时，只能从内存向该文件输出（写）数据， 而不能从文件向内存输入数据。如果该文件原来不存在，则打开时按指定文件名建立一个新文件。如果原来的文件已经存在，则打开时将文件删空，然后重新建立一个新文件，所以务必小心。</a:t>
            </a:r>
          </a:p>
        </p:txBody>
      </p:sp>
      <p:sp>
        <p:nvSpPr>
          <p:cNvPr id="3" name="Rectangle 2"/>
          <p:cNvSpPr>
            <a:spLocks noGrp="1" noChangeArrowheads="1"/>
          </p:cNvSpPr>
          <p:nvPr>
            <p:ph type="title"/>
          </p:nvPr>
        </p:nvSpPr>
        <p:spPr>
          <a:xfrm>
            <a:off x="533400" y="228600"/>
            <a:ext cx="8001000" cy="914400"/>
          </a:xfrm>
        </p:spPr>
        <p:txBody>
          <a:bodyPr/>
          <a:lstStyle/>
          <a:p>
            <a:r>
              <a:rPr lang="en-US" altLang="zh-CN" b="1" dirty="0">
                <a:latin typeface="宋体" pitchFamily="2" charset="-122"/>
                <a:ea typeface="宋体" pitchFamily="2" charset="-122"/>
              </a:rPr>
              <a:t>11.2.2  </a:t>
            </a:r>
            <a:r>
              <a:rPr lang="zh-CN" altLang="en-US" b="1" dirty="0">
                <a:latin typeface="宋体" pitchFamily="2" charset="-122"/>
                <a:ea typeface="宋体" pitchFamily="2" charset="-122"/>
              </a:rPr>
              <a:t>文件的打开操作</a:t>
            </a:r>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Rectangle 8"/>
          <p:cNvSpPr>
            <a:spLocks noGrp="1" noChangeArrowheads="1"/>
          </p:cNvSpPr>
          <p:nvPr>
            <p:ph sz="quarter" idx="1"/>
          </p:nvPr>
        </p:nvSpPr>
        <p:spPr/>
        <p:txBody>
          <a:bodyPr/>
          <a:lstStyle/>
          <a:p>
            <a:r>
              <a:rPr kumimoji="1" lang="zh-CN" altLang="en-US">
                <a:solidFill>
                  <a:srgbClr val="000000"/>
                </a:solidFill>
              </a:rPr>
              <a:t>用“</a:t>
            </a:r>
            <a:r>
              <a:rPr kumimoji="1" lang="en-US" altLang="zh-CN">
                <a:solidFill>
                  <a:srgbClr val="000000"/>
                </a:solidFill>
              </a:rPr>
              <a:t>a”</a:t>
            </a:r>
            <a:r>
              <a:rPr kumimoji="1" lang="zh-CN" altLang="en-US">
                <a:solidFill>
                  <a:srgbClr val="000000"/>
                </a:solidFill>
              </a:rPr>
              <a:t>方式打开文件时，向文件的尾部添加新数据，文件中原来的数据保留，但要求文件必须存在，否则会返回出错信息。打开文件时，文件的位置指针在文件末尾。</a:t>
            </a:r>
          </a:p>
          <a:p>
            <a:r>
              <a:rPr kumimoji="1" lang="zh-CN" altLang="en-US">
                <a:solidFill>
                  <a:srgbClr val="000000"/>
                </a:solidFill>
              </a:rPr>
              <a:t> 用“</a:t>
            </a:r>
            <a:r>
              <a:rPr kumimoji="1" lang="en-US" altLang="zh-CN">
                <a:solidFill>
                  <a:srgbClr val="000000"/>
                </a:solidFill>
              </a:rPr>
              <a:t>r+”</a:t>
            </a:r>
            <a:r>
              <a:rPr kumimoji="1" lang="zh-CN" altLang="en-US">
                <a:solidFill>
                  <a:srgbClr val="000000"/>
                </a:solidFill>
              </a:rPr>
              <a:t>、 “</a:t>
            </a:r>
            <a:r>
              <a:rPr kumimoji="1" lang="en-US" altLang="zh-CN">
                <a:solidFill>
                  <a:srgbClr val="000000"/>
                </a:solidFill>
              </a:rPr>
              <a:t>w+”</a:t>
            </a:r>
            <a:r>
              <a:rPr kumimoji="1" lang="zh-CN" altLang="en-US">
                <a:solidFill>
                  <a:srgbClr val="000000"/>
                </a:solidFill>
              </a:rPr>
              <a:t>、 “</a:t>
            </a:r>
            <a:r>
              <a:rPr kumimoji="1" lang="en-US" altLang="zh-CN">
                <a:solidFill>
                  <a:srgbClr val="000000"/>
                </a:solidFill>
              </a:rPr>
              <a:t>a+”</a:t>
            </a:r>
            <a:r>
              <a:rPr kumimoji="1" lang="zh-CN" altLang="en-US">
                <a:solidFill>
                  <a:srgbClr val="000000"/>
                </a:solidFill>
              </a:rPr>
              <a:t>方式打开文件时</a:t>
            </a:r>
            <a:r>
              <a:rPr kumimoji="1" lang="en-US" altLang="zh-CN">
                <a:solidFill>
                  <a:srgbClr val="000000"/>
                </a:solidFill>
              </a:rPr>
              <a:t>,</a:t>
            </a:r>
            <a:r>
              <a:rPr kumimoji="1" lang="zh-CN" altLang="en-US">
                <a:solidFill>
                  <a:srgbClr val="000000"/>
                </a:solidFill>
              </a:rPr>
              <a:t>既可以输入也可以输出，不过三种方式是有区别的：“</a:t>
            </a:r>
            <a:r>
              <a:rPr kumimoji="1" lang="en-US" altLang="zh-CN">
                <a:solidFill>
                  <a:srgbClr val="000000"/>
                </a:solidFill>
              </a:rPr>
              <a:t>r+”</a:t>
            </a:r>
            <a:r>
              <a:rPr kumimoji="1" lang="zh-CN" altLang="en-US">
                <a:solidFill>
                  <a:srgbClr val="000000"/>
                </a:solidFill>
              </a:rPr>
              <a:t>方式要求必须文件存在；“</a:t>
            </a:r>
            <a:r>
              <a:rPr kumimoji="1" lang="en-US" altLang="zh-CN">
                <a:solidFill>
                  <a:srgbClr val="000000"/>
                </a:solidFill>
              </a:rPr>
              <a:t>w+”</a:t>
            </a:r>
            <a:r>
              <a:rPr kumimoji="1" lang="zh-CN" altLang="en-US">
                <a:solidFill>
                  <a:srgbClr val="000000"/>
                </a:solidFill>
              </a:rPr>
              <a:t>方式则建立新文件后进行读写；“</a:t>
            </a:r>
            <a:r>
              <a:rPr kumimoji="1" lang="en-US" altLang="zh-CN">
                <a:solidFill>
                  <a:srgbClr val="000000"/>
                </a:solidFill>
              </a:rPr>
              <a:t>a+”</a:t>
            </a:r>
            <a:r>
              <a:rPr kumimoji="1" lang="zh-CN" altLang="en-US">
                <a:solidFill>
                  <a:srgbClr val="000000"/>
                </a:solidFill>
              </a:rPr>
              <a:t>方式则保留文件原有的数据，进行追加或读的操作。</a:t>
            </a: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5" name="Rectangle 9"/>
          <p:cNvSpPr>
            <a:spLocks noGrp="1" noChangeArrowheads="1"/>
          </p:cNvSpPr>
          <p:nvPr>
            <p:ph sz="quarter" idx="1"/>
          </p:nvPr>
        </p:nvSpPr>
        <p:spPr/>
        <p:txBody>
          <a:bodyPr/>
          <a:lstStyle/>
          <a:p>
            <a:r>
              <a:rPr kumimoji="1" lang="zh-CN" altLang="en-US">
                <a:solidFill>
                  <a:srgbClr val="000000"/>
                </a:solidFill>
              </a:rPr>
              <a:t>在用文本文件向计算机输入时，应将回车和换行两个字符转换为一个换行符；在输出时，应将换行符转换为回车和换行两个字符。在用二进制文件时，不需进行这种转换，因为在内存中的数据形式与输出到外部文件中的数据形式完全一致，一一对应。</a:t>
            </a:r>
          </a:p>
        </p:txBody>
      </p:sp>
      <p:sp>
        <p:nvSpPr>
          <p:cNvPr id="3" name="Rectangle 2"/>
          <p:cNvSpPr>
            <a:spLocks noGrp="1" noChangeArrowheads="1"/>
          </p:cNvSpPr>
          <p:nvPr>
            <p:ph type="title"/>
          </p:nvPr>
        </p:nvSpPr>
        <p:spPr>
          <a:xfrm>
            <a:off x="533400" y="228600"/>
            <a:ext cx="8001000" cy="914400"/>
          </a:xfrm>
        </p:spPr>
        <p:txBody>
          <a:bodyPr/>
          <a:lstStyle/>
          <a:p>
            <a:r>
              <a:rPr lang="en-US" altLang="zh-CN" b="1" dirty="0">
                <a:latin typeface="宋体" pitchFamily="2" charset="-122"/>
                <a:ea typeface="宋体" pitchFamily="2" charset="-122"/>
              </a:rPr>
              <a:t>11.2.2  </a:t>
            </a:r>
            <a:r>
              <a:rPr lang="zh-CN" altLang="en-US" b="1" dirty="0">
                <a:latin typeface="宋体" pitchFamily="2" charset="-122"/>
                <a:ea typeface="宋体" pitchFamily="2" charset="-122"/>
              </a:rPr>
              <a:t>文件的打开操作</a:t>
            </a: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01625" y="304800"/>
            <a:ext cx="8534400" cy="758825"/>
          </a:xfrm>
        </p:spPr>
        <p:txBody>
          <a:bodyPr/>
          <a:lstStyle/>
          <a:p>
            <a:r>
              <a:rPr lang="zh-CN" altLang="en-US" dirty="0">
                <a:solidFill>
                  <a:srgbClr val="7B9899"/>
                </a:solidFill>
              </a:rPr>
              <a:t>说  明</a:t>
            </a:r>
          </a:p>
        </p:txBody>
      </p:sp>
      <p:sp>
        <p:nvSpPr>
          <p:cNvPr id="20492" name="Rectangle 12"/>
          <p:cNvSpPr>
            <a:spLocks noGrp="1" noChangeArrowheads="1"/>
          </p:cNvSpPr>
          <p:nvPr>
            <p:ph sz="quarter" idx="1"/>
          </p:nvPr>
        </p:nvSpPr>
        <p:spPr>
          <a:xfrm>
            <a:off x="381000" y="1600200"/>
            <a:ext cx="8534400" cy="4083050"/>
          </a:xfrm>
        </p:spPr>
        <p:txBody>
          <a:bodyPr/>
          <a:lstStyle/>
          <a:p>
            <a:pPr>
              <a:lnSpc>
                <a:spcPct val="90000"/>
              </a:lnSpc>
            </a:pPr>
            <a:r>
              <a:rPr kumimoji="1" lang="zh-CN" altLang="en-US">
                <a:latin typeface="华文细黑" pitchFamily="2" charset="-122"/>
              </a:rPr>
              <a:t>在程序开始运行时，系统自动打开三个标准文件：标准输入、标准输出、标准出错输出。通常这三个文件都与终端相联系。因此以前我们所用到的从终端输入或输出，都不需要打开终端文件。系统自动定义了三个文件指针</a:t>
            </a:r>
            <a:r>
              <a:rPr kumimoji="1" lang="en-US" altLang="zh-CN">
                <a:latin typeface="华文细黑" pitchFamily="2" charset="-122"/>
              </a:rPr>
              <a:t>stdin</a:t>
            </a:r>
            <a:r>
              <a:rPr kumimoji="1" lang="zh-CN" altLang="en-US">
                <a:latin typeface="华文细黑" pitchFamily="2" charset="-122"/>
              </a:rPr>
              <a:t>、</a:t>
            </a:r>
            <a:r>
              <a:rPr kumimoji="1" lang="en-US" altLang="zh-CN">
                <a:latin typeface="华文细黑" pitchFamily="2" charset="-122"/>
              </a:rPr>
              <a:t>stdout</a:t>
            </a:r>
            <a:r>
              <a:rPr kumimoji="1" lang="zh-CN" altLang="en-US">
                <a:latin typeface="华文细黑" pitchFamily="2" charset="-122"/>
              </a:rPr>
              <a:t>和</a:t>
            </a:r>
            <a:r>
              <a:rPr kumimoji="1" lang="en-US" altLang="zh-CN">
                <a:latin typeface="华文细黑" pitchFamily="2" charset="-122"/>
              </a:rPr>
              <a:t>stderr</a:t>
            </a:r>
            <a:r>
              <a:rPr kumimoji="1" lang="zh-CN" altLang="en-US">
                <a:latin typeface="华文细黑" pitchFamily="2" charset="-122"/>
              </a:rPr>
              <a:t>，分别指向终端输入、终端输出和标准出错输出（也从终端输出）。如果程序中指定要从</a:t>
            </a:r>
            <a:r>
              <a:rPr kumimoji="1" lang="en-US" altLang="zh-CN">
                <a:latin typeface="华文细黑" pitchFamily="2" charset="-122"/>
              </a:rPr>
              <a:t>stdin</a:t>
            </a:r>
            <a:r>
              <a:rPr kumimoji="1" lang="zh-CN" altLang="en-US">
                <a:latin typeface="华文细黑" pitchFamily="2" charset="-122"/>
              </a:rPr>
              <a:t>所指的文件输入数据，就是指从终端键盘输入数据。</a:t>
            </a:r>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a:t>11.2.3  </a:t>
            </a:r>
            <a:r>
              <a:rPr lang="zh-CN" altLang="en-US"/>
              <a:t>文件的关闭操作 </a:t>
            </a:r>
          </a:p>
        </p:txBody>
      </p:sp>
      <p:sp>
        <p:nvSpPr>
          <p:cNvPr id="21509" name="Rectangle 5"/>
          <p:cNvSpPr>
            <a:spLocks noGrp="1" noChangeArrowheads="1"/>
          </p:cNvSpPr>
          <p:nvPr>
            <p:ph sz="quarter" idx="1"/>
          </p:nvPr>
        </p:nvSpPr>
        <p:spPr>
          <a:xfrm>
            <a:off x="381000" y="1600200"/>
            <a:ext cx="8534400" cy="4313238"/>
          </a:xfrm>
        </p:spPr>
        <p:txBody>
          <a:bodyPr/>
          <a:lstStyle/>
          <a:p>
            <a:r>
              <a:rPr kumimoji="1" lang="zh-CN" altLang="en-US" sz="2100">
                <a:solidFill>
                  <a:srgbClr val="000000"/>
                </a:solidFill>
              </a:rPr>
              <a:t>文件在使用完后应该及时关闭它，以防止它再被误用。“关闭”就是释放文件指针。释放后的文件指针变量不再指向该文件，为自由的文件指针。这种方式可以避免文件中的数据丢失。释放指针后不能再通过该指针对原对应的文件进行读写操作，除非再次用该指针变量打开该文件。</a:t>
            </a:r>
          </a:p>
          <a:p>
            <a:r>
              <a:rPr kumimoji="1" lang="zh-CN" altLang="en-US" sz="2100">
                <a:solidFill>
                  <a:srgbClr val="000000"/>
                </a:solidFill>
              </a:rPr>
              <a:t>用</a:t>
            </a:r>
            <a:r>
              <a:rPr kumimoji="1" lang="en-US" altLang="zh-CN" sz="2100">
                <a:solidFill>
                  <a:srgbClr val="000000"/>
                </a:solidFill>
              </a:rPr>
              <a:t>fclose</a:t>
            </a:r>
            <a:r>
              <a:rPr kumimoji="1" lang="zh-CN" altLang="en-US" sz="2100">
                <a:solidFill>
                  <a:srgbClr val="000000"/>
                </a:solidFill>
              </a:rPr>
              <a:t>函数关闭文件。</a:t>
            </a:r>
            <a:r>
              <a:rPr kumimoji="1" lang="en-US" altLang="zh-CN" sz="2100">
                <a:solidFill>
                  <a:srgbClr val="000000"/>
                </a:solidFill>
              </a:rPr>
              <a:t>fclose</a:t>
            </a:r>
            <a:r>
              <a:rPr kumimoji="1" lang="zh-CN" altLang="en-US" sz="2100">
                <a:solidFill>
                  <a:srgbClr val="000000"/>
                </a:solidFill>
              </a:rPr>
              <a:t>函数调用的一般形式为：</a:t>
            </a:r>
          </a:p>
          <a:p>
            <a:pPr lvl="1"/>
            <a:r>
              <a:rPr kumimoji="1" lang="en-US" altLang="zh-CN" sz="2200">
                <a:solidFill>
                  <a:srgbClr val="000000"/>
                </a:solidFill>
              </a:rPr>
              <a:t>fclose</a:t>
            </a:r>
            <a:r>
              <a:rPr kumimoji="1" lang="zh-CN" altLang="en-US" sz="2200">
                <a:solidFill>
                  <a:srgbClr val="000000"/>
                </a:solidFill>
              </a:rPr>
              <a:t>（文件指针）；</a:t>
            </a:r>
          </a:p>
          <a:p>
            <a:r>
              <a:rPr kumimoji="1" lang="zh-CN" altLang="en-US" sz="2100">
                <a:solidFill>
                  <a:srgbClr val="000000"/>
                </a:solidFill>
              </a:rPr>
              <a:t>例如：</a:t>
            </a:r>
          </a:p>
          <a:p>
            <a:pPr lvl="1"/>
            <a:r>
              <a:rPr kumimoji="1" lang="en-US" altLang="zh-CN" sz="2200">
                <a:solidFill>
                  <a:srgbClr val="000000"/>
                </a:solidFill>
              </a:rPr>
              <a:t>fclose</a:t>
            </a:r>
            <a:r>
              <a:rPr kumimoji="1" lang="zh-CN" altLang="en-US" sz="2200">
                <a:solidFill>
                  <a:srgbClr val="000000"/>
                </a:solidFill>
              </a:rPr>
              <a:t>（</a:t>
            </a:r>
            <a:r>
              <a:rPr kumimoji="1" lang="en-US" altLang="zh-CN" sz="2200">
                <a:solidFill>
                  <a:srgbClr val="000000"/>
                </a:solidFill>
              </a:rPr>
              <a:t>fp</a:t>
            </a:r>
            <a:r>
              <a:rPr kumimoji="1" lang="zh-CN" altLang="en-US" sz="2200">
                <a:solidFill>
                  <a:srgbClr val="000000"/>
                </a:solidFill>
              </a:rPr>
              <a:t>）；</a:t>
            </a:r>
          </a:p>
          <a:p>
            <a:r>
              <a:rPr kumimoji="1" lang="zh-CN" altLang="en-US" sz="2100"/>
              <a:t>如果文件关闭成功，</a:t>
            </a:r>
            <a:r>
              <a:rPr kumimoji="1" lang="en-US" altLang="zh-CN" sz="2100"/>
              <a:t>fclose</a:t>
            </a:r>
            <a:r>
              <a:rPr kumimoji="1" lang="zh-CN" altLang="en-US" sz="2100"/>
              <a:t>函数返回值为</a:t>
            </a:r>
            <a:r>
              <a:rPr kumimoji="1" lang="en-US" altLang="zh-CN" sz="2100"/>
              <a:t>0</a:t>
            </a:r>
            <a:r>
              <a:rPr kumimoji="1" lang="zh-CN" altLang="en-US" sz="2100"/>
              <a:t>；如果关闭出错，则返回值为</a:t>
            </a:r>
            <a:r>
              <a:rPr kumimoji="1" lang="en-US" altLang="zh-CN" sz="2100"/>
              <a:t>EOF</a:t>
            </a:r>
            <a:r>
              <a:rPr kumimoji="1" lang="zh-CN" altLang="en-US" sz="2100"/>
              <a:t>（</a:t>
            </a:r>
            <a:r>
              <a:rPr kumimoji="1" lang="en-US" altLang="zh-CN" sz="2100"/>
              <a:t>-1</a:t>
            </a:r>
            <a:r>
              <a:rPr kumimoji="1" lang="zh-CN" altLang="en-US" sz="2100"/>
              <a:t>）。这可以用</a:t>
            </a:r>
            <a:r>
              <a:rPr kumimoji="1" lang="en-US" altLang="zh-CN" sz="2100"/>
              <a:t>ferror</a:t>
            </a:r>
            <a:r>
              <a:rPr kumimoji="1" lang="zh-CN" altLang="en-US" sz="2100"/>
              <a:t>函数来测试。</a:t>
            </a: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a:t>11.2.4  </a:t>
            </a:r>
            <a:r>
              <a:rPr lang="zh-CN" altLang="en-US"/>
              <a:t>文件的读写操作 </a:t>
            </a:r>
          </a:p>
        </p:txBody>
      </p:sp>
      <p:sp>
        <p:nvSpPr>
          <p:cNvPr id="22535" name="Rectangle 7"/>
          <p:cNvSpPr>
            <a:spLocks noGrp="1" noChangeArrowheads="1"/>
          </p:cNvSpPr>
          <p:nvPr>
            <p:ph sz="quarter" idx="1"/>
          </p:nvPr>
        </p:nvSpPr>
        <p:spPr/>
        <p:txBody>
          <a:bodyPr/>
          <a:lstStyle/>
          <a:p>
            <a:r>
              <a:rPr kumimoji="1" lang="zh-CN" altLang="en-US"/>
              <a:t>字符读写函数</a:t>
            </a:r>
            <a:endParaRPr kumimoji="1" lang="zh-CN" altLang="en-US">
              <a:solidFill>
                <a:srgbClr val="000000"/>
              </a:solidFill>
            </a:endParaRPr>
          </a:p>
          <a:p>
            <a:pPr lvl="1"/>
            <a:r>
              <a:rPr kumimoji="1" lang="zh-CN" altLang="en-US">
                <a:solidFill>
                  <a:srgbClr val="000000"/>
                </a:solidFill>
              </a:rPr>
              <a:t>字符输入函数</a:t>
            </a:r>
            <a:r>
              <a:rPr kumimoji="1" lang="en-US" altLang="zh-CN">
                <a:solidFill>
                  <a:srgbClr val="000000"/>
                </a:solidFill>
              </a:rPr>
              <a:t>fgetc</a:t>
            </a:r>
          </a:p>
          <a:p>
            <a:pPr lvl="1"/>
            <a:r>
              <a:rPr kumimoji="1" lang="zh-CN" altLang="en-US">
                <a:solidFill>
                  <a:srgbClr val="000000"/>
                </a:solidFill>
              </a:rPr>
              <a:t>从指定文件读入一个字符，该文件必须是以读或读写方式打开的。</a:t>
            </a:r>
          </a:p>
          <a:p>
            <a:pPr lvl="1"/>
            <a:r>
              <a:rPr kumimoji="1" lang="en-US" altLang="zh-CN">
                <a:solidFill>
                  <a:srgbClr val="000000"/>
                </a:solidFill>
              </a:rPr>
              <a:t>fgetc</a:t>
            </a:r>
            <a:r>
              <a:rPr kumimoji="1" lang="zh-CN" altLang="en-US">
                <a:solidFill>
                  <a:srgbClr val="000000"/>
                </a:solidFill>
              </a:rPr>
              <a:t>函数的调用形式为：</a:t>
            </a:r>
          </a:p>
          <a:p>
            <a:pPr lvl="2"/>
            <a:r>
              <a:rPr kumimoji="1" lang="en-US" altLang="zh-CN"/>
              <a:t>ch=fgetc</a:t>
            </a:r>
            <a:r>
              <a:rPr kumimoji="1" lang="zh-CN" altLang="en-US"/>
              <a:t>（</a:t>
            </a:r>
            <a:r>
              <a:rPr kumimoji="1" lang="en-US" altLang="zh-CN"/>
              <a:t>fp</a:t>
            </a:r>
            <a:r>
              <a:rPr kumimoji="1" lang="zh-CN" altLang="en-US"/>
              <a:t>）</a:t>
            </a:r>
            <a:r>
              <a:rPr kumimoji="1" lang="en-US" altLang="zh-CN"/>
              <a:t>;</a:t>
            </a:r>
          </a:p>
          <a:p>
            <a:endParaRPr lang="en-US" altLang="zh-CN"/>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11-1】</a:t>
            </a:r>
            <a:r>
              <a:rPr lang="zh-CN" altLang="en-US" sz="2800" dirty="0"/>
              <a:t>显示文本文件</a:t>
            </a:r>
            <a:r>
              <a:rPr lang="en-US" altLang="zh-CN" sz="2800" dirty="0"/>
              <a:t>readme.txt</a:t>
            </a:r>
            <a:r>
              <a:rPr lang="zh-CN" altLang="en-US" sz="2800" dirty="0"/>
              <a:t>的</a:t>
            </a:r>
            <a:r>
              <a:rPr lang="zh-CN" altLang="en-US" sz="2800" dirty="0" smtClean="0"/>
              <a:t>内容</a:t>
            </a:r>
            <a:r>
              <a:rPr lang="zh-CN" altLang="en-US" dirty="0" smtClean="0"/>
              <a:t> </a:t>
            </a:r>
            <a:endParaRPr lang="zh-CN" altLang="en-US" dirty="0"/>
          </a:p>
        </p:txBody>
      </p:sp>
      <p:sp>
        <p:nvSpPr>
          <p:cNvPr id="23555" name="Rectangle 3"/>
          <p:cNvSpPr>
            <a:spLocks noGrp="1" noChangeArrowheads="1"/>
          </p:cNvSpPr>
          <p:nvPr>
            <p:ph sz="quarter" idx="1"/>
          </p:nvPr>
        </p:nvSpPr>
        <p:spPr>
          <a:xfrm>
            <a:off x="381000" y="1600200"/>
            <a:ext cx="8534400" cy="4111625"/>
          </a:xfrm>
        </p:spPr>
        <p:txBody>
          <a:bodyPr/>
          <a:lstStyle/>
          <a:p>
            <a:pPr lvl="1">
              <a:lnSpc>
                <a:spcPct val="90000"/>
              </a:lnSpc>
              <a:buFontTx/>
              <a:buNone/>
            </a:pPr>
            <a:r>
              <a:rPr lang="en-US" altLang="zh-CN" sz="2000"/>
              <a:t>#include &lt;stdio.h&gt;</a:t>
            </a:r>
          </a:p>
          <a:p>
            <a:pPr lvl="1">
              <a:lnSpc>
                <a:spcPct val="90000"/>
              </a:lnSpc>
              <a:buFontTx/>
              <a:buNone/>
            </a:pPr>
            <a:r>
              <a:rPr lang="en-US" altLang="zh-CN" sz="2000"/>
              <a:t>void main()</a:t>
            </a:r>
          </a:p>
          <a:p>
            <a:pPr lvl="1">
              <a:lnSpc>
                <a:spcPct val="90000"/>
              </a:lnSpc>
              <a:buFontTx/>
              <a:buNone/>
            </a:pPr>
            <a:r>
              <a:rPr lang="en-US" altLang="zh-CN" sz="2000"/>
              <a:t>{ FILE *fp;	char ch;</a:t>
            </a:r>
          </a:p>
          <a:p>
            <a:pPr lvl="1">
              <a:lnSpc>
                <a:spcPct val="90000"/>
              </a:lnSpc>
              <a:buFontTx/>
              <a:buNone/>
            </a:pPr>
            <a:r>
              <a:rPr lang="en-US" altLang="zh-CN" sz="2000"/>
              <a:t>  if((fp=fopen("readme.txt","r"))==NULL) </a:t>
            </a:r>
          </a:p>
          <a:p>
            <a:pPr lvl="1">
              <a:lnSpc>
                <a:spcPct val="90000"/>
              </a:lnSpc>
              <a:buFontTx/>
              <a:buNone/>
            </a:pPr>
            <a:r>
              <a:rPr lang="en-US" altLang="zh-CN" sz="2000"/>
              <a:t>	{</a:t>
            </a:r>
          </a:p>
          <a:p>
            <a:pPr lvl="1">
              <a:lnSpc>
                <a:spcPct val="90000"/>
              </a:lnSpc>
              <a:buFontTx/>
              <a:buNone/>
            </a:pPr>
            <a:r>
              <a:rPr lang="en-US" altLang="zh-CN" sz="2000"/>
              <a:t>		printf("file open error.\n"); </a:t>
            </a:r>
          </a:p>
          <a:p>
            <a:pPr lvl="1">
              <a:lnSpc>
                <a:spcPct val="90000"/>
              </a:lnSpc>
              <a:buFontTx/>
              <a:buNone/>
            </a:pPr>
            <a:r>
              <a:rPr lang="en-US" altLang="zh-CN" sz="2000"/>
              <a:t>		exit(0); </a:t>
            </a:r>
          </a:p>
          <a:p>
            <a:pPr lvl="1">
              <a:lnSpc>
                <a:spcPct val="90000"/>
              </a:lnSpc>
              <a:buFontTx/>
              <a:buNone/>
            </a:pPr>
            <a:r>
              <a:rPr lang="en-US" altLang="zh-CN" sz="2000"/>
              <a:t>	}</a:t>
            </a:r>
          </a:p>
          <a:p>
            <a:pPr lvl="1">
              <a:lnSpc>
                <a:spcPct val="90000"/>
              </a:lnSpc>
              <a:buFontTx/>
              <a:buNone/>
            </a:pPr>
            <a:r>
              <a:rPr lang="en-US" altLang="zh-CN" sz="2000"/>
              <a:t>  while((ch=fgetc(fp))!=EOF)  putchar(ch);</a:t>
            </a:r>
          </a:p>
          <a:p>
            <a:pPr lvl="1">
              <a:lnSpc>
                <a:spcPct val="90000"/>
              </a:lnSpc>
              <a:buFontTx/>
              <a:buNone/>
            </a:pPr>
            <a:r>
              <a:rPr lang="en-US" altLang="zh-CN" sz="2000"/>
              <a:t>  fclose(fp);</a:t>
            </a:r>
          </a:p>
          <a:p>
            <a:pPr lvl="1">
              <a:lnSpc>
                <a:spcPct val="90000"/>
              </a:lnSpc>
              <a:buFontTx/>
              <a:buNone/>
            </a:pPr>
            <a:r>
              <a:rPr lang="en-US" altLang="zh-CN" sz="2000"/>
              <a:t>} </a:t>
            </a:r>
          </a:p>
          <a:p>
            <a:pPr>
              <a:lnSpc>
                <a:spcPct val="90000"/>
              </a:lnSpc>
            </a:pPr>
            <a:r>
              <a:rPr kumimoji="1" lang="zh-CN" altLang="en-US" sz="2000"/>
              <a:t>该程序完成：从一文件名为“</a:t>
            </a:r>
            <a:r>
              <a:rPr kumimoji="1" lang="en-US" altLang="zh-CN" sz="2000"/>
              <a:t>readme.txt”</a:t>
            </a:r>
            <a:r>
              <a:rPr kumimoji="1" lang="zh-CN" altLang="en-US" sz="2000"/>
              <a:t>的磁盘文件中顺序读取字符，并在标准输出设备显示器上输出。</a:t>
            </a: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quarter" idx="1"/>
          </p:nvPr>
        </p:nvSpPr>
        <p:spPr/>
        <p:txBody>
          <a:bodyPr/>
          <a:lstStyle/>
          <a:p>
            <a:pPr>
              <a:lnSpc>
                <a:spcPct val="90000"/>
              </a:lnSpc>
            </a:pPr>
            <a:r>
              <a:rPr lang="zh-CN" altLang="en-US"/>
              <a:t>了解磁盘文件的概念和用途</a:t>
            </a:r>
          </a:p>
          <a:p>
            <a:pPr>
              <a:lnSpc>
                <a:spcPct val="90000"/>
              </a:lnSpc>
            </a:pPr>
            <a:r>
              <a:rPr lang="zh-CN" altLang="en-US"/>
              <a:t>掌握文件指针的概念和文件指针变量的定义方法</a:t>
            </a:r>
          </a:p>
          <a:p>
            <a:pPr>
              <a:lnSpc>
                <a:spcPct val="90000"/>
              </a:lnSpc>
            </a:pPr>
            <a:r>
              <a:rPr lang="zh-CN" altLang="en-US"/>
              <a:t>深刻理解文件的读、写、定位等基本操作的实现</a:t>
            </a:r>
          </a:p>
          <a:p>
            <a:pPr>
              <a:lnSpc>
                <a:spcPct val="90000"/>
              </a:lnSpc>
            </a:pPr>
            <a:r>
              <a:rPr lang="zh-CN" altLang="en-US"/>
              <a:t>熟悉文件的打开、关闭、读、写、定位等函数的调用形式</a:t>
            </a:r>
          </a:p>
          <a:p>
            <a:pPr>
              <a:lnSpc>
                <a:spcPct val="90000"/>
              </a:lnSpc>
            </a:pPr>
            <a:r>
              <a:rPr lang="zh-CN" altLang="en-US"/>
              <a:t>掌握文件操作在程序设计中的应用方法</a:t>
            </a:r>
          </a:p>
          <a:p>
            <a:pPr>
              <a:lnSpc>
                <a:spcPct val="90000"/>
              </a:lnSpc>
            </a:pPr>
            <a:r>
              <a:rPr lang="zh-CN" altLang="en-US"/>
              <a:t>掌握编译预处理的基本概念和使用形式 </a:t>
            </a:r>
          </a:p>
        </p:txBody>
      </p:sp>
      <p:sp>
        <p:nvSpPr>
          <p:cNvPr id="6" name="标题 6"/>
          <p:cNvSpPr>
            <a:spLocks noGrp="1"/>
          </p:cNvSpPr>
          <p:nvPr/>
        </p:nvSpPr>
        <p:spPr bwMode="auto">
          <a:xfrm>
            <a:off x="3048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学习目标</a:t>
            </a:r>
            <a:endParaRPr lang="zh-CN" altLang="en-US"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sz="quarter" idx="1"/>
          </p:nvPr>
        </p:nvSpPr>
        <p:spPr>
          <a:xfrm>
            <a:off x="381000" y="1600200"/>
            <a:ext cx="8218488" cy="3976688"/>
          </a:xfrm>
        </p:spPr>
        <p:txBody>
          <a:bodyPr/>
          <a:lstStyle/>
          <a:p>
            <a:pPr>
              <a:lnSpc>
                <a:spcPct val="90000"/>
              </a:lnSpc>
            </a:pPr>
            <a:r>
              <a:rPr lang="en-US" altLang="zh-CN"/>
              <a:t>EOF</a:t>
            </a:r>
            <a:r>
              <a:rPr lang="zh-CN" altLang="en-US"/>
              <a:t>为文本文件的结束标志。二进制文件中的数据，某一个字节的值可能是</a:t>
            </a:r>
            <a:r>
              <a:rPr lang="en-US" altLang="zh-CN"/>
              <a:t>-1</a:t>
            </a:r>
            <a:r>
              <a:rPr lang="zh-CN" altLang="en-US"/>
              <a:t>，而这又恰好是</a:t>
            </a:r>
            <a:r>
              <a:rPr lang="en-US" altLang="zh-CN"/>
              <a:t>EOF</a:t>
            </a:r>
            <a:r>
              <a:rPr lang="zh-CN" altLang="en-US"/>
              <a:t>的值。所以，上述程序只适合处理文本文件。</a:t>
            </a:r>
            <a:r>
              <a:rPr lang="en-US" altLang="zh-CN"/>
              <a:t>ANSI C</a:t>
            </a:r>
            <a:r>
              <a:rPr lang="zh-CN" altLang="en-US"/>
              <a:t>已允许用缓冲区文件系统处理二进制文件</a:t>
            </a:r>
            <a:r>
              <a:rPr lang="en-US" altLang="zh-CN"/>
              <a:t>.</a:t>
            </a:r>
          </a:p>
          <a:p>
            <a:pPr>
              <a:lnSpc>
                <a:spcPct val="90000"/>
              </a:lnSpc>
            </a:pPr>
            <a:r>
              <a:rPr lang="zh-CN" altLang="en-US"/>
              <a:t>为了解决上述问题，</a:t>
            </a:r>
            <a:r>
              <a:rPr lang="en-US" altLang="zh-CN"/>
              <a:t>ANSI C</a:t>
            </a:r>
            <a:r>
              <a:rPr lang="zh-CN" altLang="en-US"/>
              <a:t>提供了一个</a:t>
            </a:r>
            <a:r>
              <a:rPr lang="en-US" altLang="zh-CN"/>
              <a:t>feof</a:t>
            </a:r>
            <a:r>
              <a:rPr lang="zh-CN" altLang="en-US"/>
              <a:t>函数来判断文件是否真的结束。</a:t>
            </a:r>
          </a:p>
          <a:p>
            <a:pPr lvl="1">
              <a:lnSpc>
                <a:spcPct val="90000"/>
              </a:lnSpc>
            </a:pPr>
            <a:r>
              <a:rPr lang="en-US" altLang="zh-CN"/>
              <a:t>feof(fp)</a:t>
            </a:r>
            <a:r>
              <a:rPr lang="zh-CN" altLang="en-US"/>
              <a:t>用来测试</a:t>
            </a:r>
            <a:r>
              <a:rPr lang="en-US" altLang="zh-CN"/>
              <a:t>fp</a:t>
            </a:r>
            <a:r>
              <a:rPr lang="zh-CN" altLang="en-US"/>
              <a:t>所指向的文件当前状态是否为“文件结束”。</a:t>
            </a:r>
          </a:p>
          <a:p>
            <a:pPr lvl="1">
              <a:lnSpc>
                <a:spcPct val="90000"/>
              </a:lnSpc>
            </a:pPr>
            <a:r>
              <a:rPr lang="zh-CN" altLang="en-US"/>
              <a:t>如果是文件结束，函数</a:t>
            </a:r>
            <a:r>
              <a:rPr lang="en-US" altLang="zh-CN"/>
              <a:t>feof(fp)</a:t>
            </a:r>
            <a:r>
              <a:rPr lang="zh-CN" altLang="en-US"/>
              <a:t>的值为</a:t>
            </a:r>
            <a:r>
              <a:rPr lang="en-US" altLang="zh-CN"/>
              <a:t>1</a:t>
            </a:r>
            <a:r>
              <a:rPr lang="zh-CN" altLang="en-US"/>
              <a:t>（真），否则为</a:t>
            </a:r>
            <a:r>
              <a:rPr lang="en-US" altLang="zh-CN"/>
              <a:t>0</a:t>
            </a:r>
            <a:r>
              <a:rPr lang="zh-CN" altLang="en-US"/>
              <a:t>（假）。 </a:t>
            </a:r>
          </a:p>
        </p:txBody>
      </p:sp>
      <p:sp>
        <p:nvSpPr>
          <p:cNvPr id="3" name="Rectangle 2"/>
          <p:cNvSpPr>
            <a:spLocks noGrp="1" noChangeArrowheads="1"/>
          </p:cNvSpPr>
          <p:nvPr>
            <p:ph type="title"/>
          </p:nvPr>
        </p:nvSpPr>
        <p:spPr>
          <a:xfrm>
            <a:off x="301625" y="228600"/>
            <a:ext cx="8534400" cy="758825"/>
          </a:xfrm>
        </p:spPr>
        <p:txBody>
          <a:bodyPr/>
          <a:lstStyle/>
          <a:p>
            <a:r>
              <a:rPr lang="en-US" altLang="zh-CN" sz="2800" dirty="0"/>
              <a:t>【</a:t>
            </a:r>
            <a:r>
              <a:rPr lang="zh-CN" altLang="en-US" sz="2800" dirty="0"/>
              <a:t>例</a:t>
            </a:r>
            <a:r>
              <a:rPr lang="en-US" altLang="zh-CN" sz="2800" dirty="0"/>
              <a:t>11-1】</a:t>
            </a:r>
            <a:r>
              <a:rPr lang="zh-CN" altLang="en-US" sz="2800" dirty="0"/>
              <a:t>显示文本文件</a:t>
            </a:r>
            <a:r>
              <a:rPr lang="en-US" altLang="zh-CN" sz="2800" dirty="0"/>
              <a:t>readme.txt</a:t>
            </a:r>
            <a:r>
              <a:rPr lang="zh-CN" altLang="en-US" sz="2800" dirty="0"/>
              <a:t>的</a:t>
            </a:r>
            <a:r>
              <a:rPr lang="zh-CN" altLang="en-US" sz="2800" dirty="0" smtClean="0"/>
              <a:t>内容</a:t>
            </a:r>
            <a:r>
              <a:rPr lang="zh-CN" altLang="en-US" dirty="0" smtClean="0"/>
              <a:t> </a:t>
            </a:r>
            <a:endParaRPr lang="zh-CN" altLang="en-US" dirty="0"/>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sz="quarter" idx="1"/>
          </p:nvPr>
        </p:nvSpPr>
        <p:spPr>
          <a:xfrm>
            <a:off x="381000" y="1600200"/>
            <a:ext cx="8218488" cy="3708400"/>
          </a:xfrm>
          <a:ln/>
        </p:spPr>
        <p:txBody>
          <a:bodyPr/>
          <a:lstStyle/>
          <a:p>
            <a:r>
              <a:rPr lang="zh-CN" altLang="en-US"/>
              <a:t>如果想顺序读取一个二进制文件的数据，上面的程序修改为：</a:t>
            </a:r>
          </a:p>
          <a:p>
            <a:pPr lvl="1">
              <a:buFontTx/>
              <a:buNone/>
            </a:pPr>
            <a:r>
              <a:rPr lang="en-US" altLang="zh-CN"/>
              <a:t>ch=fgetc(fp)</a:t>
            </a:r>
            <a:r>
              <a:rPr lang="zh-CN" altLang="en-US"/>
              <a:t>；</a:t>
            </a:r>
          </a:p>
          <a:p>
            <a:pPr lvl="1">
              <a:buFontTx/>
              <a:buNone/>
            </a:pPr>
            <a:r>
              <a:rPr lang="en-US" altLang="zh-CN"/>
              <a:t>while(!feof(fp))   /* </a:t>
            </a:r>
            <a:r>
              <a:rPr lang="zh-CN" altLang="en-US"/>
              <a:t>相当于</a:t>
            </a:r>
            <a:r>
              <a:rPr lang="en-US" altLang="zh-CN"/>
              <a:t>while(feof(fp)==0)  */</a:t>
            </a:r>
          </a:p>
          <a:p>
            <a:pPr lvl="1">
              <a:buFontTx/>
              <a:buNone/>
            </a:pPr>
            <a:r>
              <a:rPr lang="en-US" altLang="zh-CN"/>
              <a:t>{ </a:t>
            </a:r>
          </a:p>
          <a:p>
            <a:pPr lvl="1">
              <a:buFontTx/>
              <a:buNone/>
            </a:pPr>
            <a:r>
              <a:rPr lang="en-US" altLang="zh-CN"/>
              <a:t>   putchar(ch);</a:t>
            </a:r>
          </a:p>
          <a:p>
            <a:pPr lvl="1">
              <a:buFontTx/>
              <a:buNone/>
            </a:pPr>
            <a:r>
              <a:rPr lang="en-US" altLang="zh-CN"/>
              <a:t>   ch=fgetc(fp);</a:t>
            </a:r>
          </a:p>
          <a:p>
            <a:pPr lvl="1">
              <a:buFontTx/>
              <a:buNone/>
            </a:pPr>
            <a:r>
              <a:rPr lang="en-US" altLang="zh-CN"/>
              <a:t>} </a:t>
            </a:r>
          </a:p>
        </p:txBody>
      </p:sp>
      <p:sp>
        <p:nvSpPr>
          <p:cNvPr id="3" name="Rectangle 2"/>
          <p:cNvSpPr>
            <a:spLocks noGrp="1" noChangeArrowheads="1"/>
          </p:cNvSpPr>
          <p:nvPr>
            <p:ph type="title"/>
          </p:nvPr>
        </p:nvSpPr>
        <p:spPr>
          <a:xfrm>
            <a:off x="301625" y="228600"/>
            <a:ext cx="8534400" cy="758825"/>
          </a:xfrm>
        </p:spPr>
        <p:txBody>
          <a:bodyPr/>
          <a:lstStyle/>
          <a:p>
            <a:r>
              <a:rPr lang="en-US" altLang="zh-CN" sz="2800" dirty="0"/>
              <a:t>【</a:t>
            </a:r>
            <a:r>
              <a:rPr lang="zh-CN" altLang="en-US" sz="2800" dirty="0"/>
              <a:t>例</a:t>
            </a:r>
            <a:r>
              <a:rPr lang="en-US" altLang="zh-CN" sz="2800" dirty="0"/>
              <a:t>11-1】</a:t>
            </a:r>
            <a:r>
              <a:rPr lang="zh-CN" altLang="en-US" sz="2800" dirty="0"/>
              <a:t>显示文本文件</a:t>
            </a:r>
            <a:r>
              <a:rPr lang="en-US" altLang="zh-CN" sz="2800" dirty="0"/>
              <a:t>readme.txt</a:t>
            </a:r>
            <a:r>
              <a:rPr lang="zh-CN" altLang="en-US" sz="2800" dirty="0"/>
              <a:t>的</a:t>
            </a:r>
            <a:r>
              <a:rPr lang="zh-CN" altLang="en-US" sz="2800" dirty="0" smtClean="0"/>
              <a:t>内容</a:t>
            </a:r>
            <a:r>
              <a:rPr lang="zh-CN" altLang="en-US" dirty="0" smtClean="0"/>
              <a:t> </a:t>
            </a:r>
            <a:endParaRPr lang="zh-CN" altLang="en-US" dirty="0"/>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zh-CN" altLang="en-US"/>
              <a:t>字符输出函数</a:t>
            </a:r>
            <a:r>
              <a:rPr lang="en-US" altLang="zh-CN"/>
              <a:t>fputc </a:t>
            </a:r>
          </a:p>
        </p:txBody>
      </p:sp>
      <p:sp>
        <p:nvSpPr>
          <p:cNvPr id="25603" name="Rectangle 3"/>
          <p:cNvSpPr>
            <a:spLocks noGrp="1" noChangeArrowheads="1"/>
          </p:cNvSpPr>
          <p:nvPr>
            <p:ph sz="quarter" idx="1"/>
          </p:nvPr>
        </p:nvSpPr>
        <p:spPr>
          <a:xfrm>
            <a:off x="381000" y="1600200"/>
            <a:ext cx="8375650" cy="4179888"/>
          </a:xfrm>
        </p:spPr>
        <p:txBody>
          <a:bodyPr/>
          <a:lstStyle/>
          <a:p>
            <a:r>
              <a:rPr kumimoji="1" lang="en-US" altLang="zh-CN">
                <a:solidFill>
                  <a:srgbClr val="000000"/>
                </a:solidFill>
              </a:rPr>
              <a:t>fputc</a:t>
            </a:r>
            <a:r>
              <a:rPr kumimoji="1" lang="zh-CN" altLang="en-US">
                <a:solidFill>
                  <a:srgbClr val="000000"/>
                </a:solidFill>
              </a:rPr>
              <a:t>函数把一个字符输出到磁盘文件上。其一般形式为：</a:t>
            </a:r>
          </a:p>
          <a:p>
            <a:pPr lvl="1"/>
            <a:r>
              <a:rPr kumimoji="1" lang="en-US" altLang="zh-CN"/>
              <a:t>fputc</a:t>
            </a:r>
            <a:r>
              <a:rPr kumimoji="1" lang="zh-CN" altLang="en-US"/>
              <a:t>（</a:t>
            </a:r>
            <a:r>
              <a:rPr kumimoji="1" lang="en-US" altLang="zh-CN"/>
              <a:t>ch,fp</a:t>
            </a:r>
            <a:r>
              <a:rPr kumimoji="1" lang="zh-CN" altLang="en-US"/>
              <a:t>）；</a:t>
            </a:r>
            <a:endParaRPr kumimoji="1" lang="zh-CN" altLang="en-US">
              <a:solidFill>
                <a:srgbClr val="000000"/>
              </a:solidFill>
            </a:endParaRPr>
          </a:p>
          <a:p>
            <a:pPr lvl="1"/>
            <a:r>
              <a:rPr kumimoji="1" lang="en-US" altLang="zh-CN"/>
              <a:t>ch</a:t>
            </a:r>
            <a:r>
              <a:rPr kumimoji="1" lang="zh-CN" altLang="en-US"/>
              <a:t>是要输出的字符，它可以是一个字符常量，也可以是一个字符变量。</a:t>
            </a: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28600"/>
            <a:ext cx="8458200" cy="914400"/>
          </a:xfrm>
        </p:spPr>
        <p:txBody>
          <a:bodyPr/>
          <a:lstStyle/>
          <a:p>
            <a:r>
              <a:rPr lang="en-US" altLang="zh-CN" sz="2400" dirty="0"/>
              <a:t>【</a:t>
            </a:r>
            <a:r>
              <a:rPr lang="zh-CN" altLang="en-US" sz="2400" dirty="0"/>
              <a:t>例</a:t>
            </a:r>
            <a:r>
              <a:rPr lang="en-US" altLang="zh-CN" sz="2400" dirty="0"/>
              <a:t>11-2】</a:t>
            </a:r>
            <a:r>
              <a:rPr lang="zh-CN" altLang="en-US" sz="2400" dirty="0"/>
              <a:t>从键盘上输入的字符代码顺序存入名为“</a:t>
            </a:r>
            <a:r>
              <a:rPr lang="en-US" altLang="zh-CN" sz="2400" dirty="0"/>
              <a:t>result.txt”</a:t>
            </a:r>
            <a:r>
              <a:rPr lang="zh-CN" altLang="en-US" sz="2400" dirty="0"/>
              <a:t>的磁盘文件中，当键盘输入</a:t>
            </a:r>
            <a:r>
              <a:rPr lang="en-US" altLang="zh-CN" sz="2400" dirty="0" err="1"/>
              <a:t>Ctrl+Z</a:t>
            </a:r>
            <a:r>
              <a:rPr lang="zh-CN" altLang="en-US" sz="2400" dirty="0" smtClean="0"/>
              <a:t>时结束</a:t>
            </a:r>
            <a:r>
              <a:rPr lang="zh-CN" altLang="en-US" sz="3600" dirty="0" smtClean="0"/>
              <a:t> </a:t>
            </a:r>
            <a:endParaRPr lang="zh-CN" altLang="en-US" sz="3600" dirty="0"/>
          </a:p>
        </p:txBody>
      </p:sp>
      <p:sp>
        <p:nvSpPr>
          <p:cNvPr id="26640" name="Rectangle 16"/>
          <p:cNvSpPr>
            <a:spLocks noGrp="1" noChangeArrowheads="1"/>
          </p:cNvSpPr>
          <p:nvPr>
            <p:ph sz="quarter" idx="1"/>
          </p:nvPr>
        </p:nvSpPr>
        <p:spPr>
          <a:xfrm>
            <a:off x="381000" y="1600200"/>
            <a:ext cx="8534400" cy="4724400"/>
          </a:xfrm>
        </p:spPr>
        <p:txBody>
          <a:bodyPr/>
          <a:lstStyle/>
          <a:p>
            <a:pPr>
              <a:lnSpc>
                <a:spcPct val="80000"/>
              </a:lnSpc>
              <a:buFontTx/>
              <a:buNone/>
            </a:pPr>
            <a:r>
              <a:rPr lang="en-US" altLang="zh-CN" sz="2000" dirty="0">
                <a:latin typeface="+mn-lt"/>
              </a:rPr>
              <a:t>#include  "</a:t>
            </a:r>
            <a:r>
              <a:rPr lang="en-US" altLang="zh-CN" sz="2000" dirty="0" err="1">
                <a:latin typeface="+mn-lt"/>
              </a:rPr>
              <a:t>stdio.h</a:t>
            </a:r>
            <a:r>
              <a:rPr lang="en-US" altLang="zh-CN" sz="2000" dirty="0">
                <a:latin typeface="+mn-lt"/>
              </a:rPr>
              <a:t>"</a:t>
            </a:r>
          </a:p>
          <a:p>
            <a:pPr>
              <a:lnSpc>
                <a:spcPct val="80000"/>
              </a:lnSpc>
              <a:buFontTx/>
              <a:buNone/>
            </a:pPr>
            <a:r>
              <a:rPr lang="en-US" altLang="zh-CN" sz="2000" dirty="0">
                <a:latin typeface="+mn-lt"/>
              </a:rPr>
              <a:t>void main()</a:t>
            </a:r>
          </a:p>
          <a:p>
            <a:pPr>
              <a:lnSpc>
                <a:spcPct val="80000"/>
              </a:lnSpc>
              <a:buFontTx/>
              <a:buNone/>
            </a:pPr>
            <a:r>
              <a:rPr lang="en-US" altLang="zh-CN" sz="2000" dirty="0">
                <a:latin typeface="+mn-lt"/>
              </a:rPr>
              <a:t>{ </a:t>
            </a:r>
          </a:p>
          <a:p>
            <a:pPr>
              <a:lnSpc>
                <a:spcPct val="80000"/>
              </a:lnSpc>
              <a:buFontTx/>
              <a:buNone/>
            </a:pPr>
            <a:r>
              <a:rPr lang="en-US" altLang="zh-CN" sz="2000" dirty="0">
                <a:latin typeface="+mn-lt"/>
              </a:rPr>
              <a:t> FILE *</a:t>
            </a:r>
            <a:r>
              <a:rPr lang="en-US" altLang="zh-CN" sz="2000" dirty="0" err="1">
                <a:latin typeface="+mn-lt"/>
              </a:rPr>
              <a:t>fp</a:t>
            </a:r>
            <a:r>
              <a:rPr lang="en-US" altLang="zh-CN" sz="2000" dirty="0">
                <a:latin typeface="+mn-lt"/>
              </a:rPr>
              <a:t>;	 </a:t>
            </a:r>
            <a:r>
              <a:rPr lang="en-US" altLang="zh-CN" sz="2000" dirty="0" err="1">
                <a:latin typeface="+mn-lt"/>
              </a:rPr>
              <a:t>int</a:t>
            </a:r>
            <a:r>
              <a:rPr lang="en-US" altLang="zh-CN" sz="2000" dirty="0">
                <a:latin typeface="+mn-lt"/>
              </a:rPr>
              <a:t> </a:t>
            </a:r>
            <a:r>
              <a:rPr lang="en-US" altLang="zh-CN" sz="2000" dirty="0" err="1">
                <a:latin typeface="+mn-lt"/>
              </a:rPr>
              <a:t>ch</a:t>
            </a:r>
            <a:r>
              <a:rPr lang="zh-CN" altLang="en-US" sz="2000" dirty="0">
                <a:latin typeface="+mn-lt"/>
              </a:rPr>
              <a:t>；</a:t>
            </a:r>
          </a:p>
          <a:p>
            <a:pPr>
              <a:lnSpc>
                <a:spcPct val="80000"/>
              </a:lnSpc>
              <a:buFontTx/>
              <a:buNone/>
            </a:pPr>
            <a:r>
              <a:rPr lang="zh-CN" altLang="en-US" sz="2000" dirty="0">
                <a:latin typeface="+mn-lt"/>
              </a:rPr>
              <a:t> </a:t>
            </a:r>
            <a:r>
              <a:rPr lang="en-US" altLang="zh-CN" sz="2000" dirty="0">
                <a:latin typeface="+mn-lt"/>
              </a:rPr>
              <a:t>if((</a:t>
            </a:r>
            <a:r>
              <a:rPr lang="en-US" altLang="zh-CN" sz="2000" dirty="0" err="1">
                <a:latin typeface="+mn-lt"/>
              </a:rPr>
              <a:t>fp</a:t>
            </a:r>
            <a:r>
              <a:rPr lang="en-US" altLang="zh-CN" sz="2000" dirty="0">
                <a:latin typeface="+mn-lt"/>
              </a:rPr>
              <a:t>=</a:t>
            </a:r>
            <a:r>
              <a:rPr lang="en-US" altLang="zh-CN" sz="2000" dirty="0" err="1">
                <a:latin typeface="+mn-lt"/>
              </a:rPr>
              <a:t>fopen</a:t>
            </a:r>
            <a:r>
              <a:rPr lang="en-US" altLang="zh-CN" sz="2000" dirty="0">
                <a:latin typeface="+mn-lt"/>
              </a:rPr>
              <a:t>("</a:t>
            </a:r>
            <a:r>
              <a:rPr lang="en-US" altLang="zh-CN" sz="2000" dirty="0" err="1">
                <a:latin typeface="+mn-lt"/>
              </a:rPr>
              <a:t>result.txt","w</a:t>
            </a:r>
            <a:r>
              <a:rPr lang="en-US" altLang="zh-CN" sz="2000" dirty="0">
                <a:latin typeface="+mn-lt"/>
              </a:rPr>
              <a:t>"))==NULL) </a:t>
            </a:r>
          </a:p>
          <a:p>
            <a:pPr>
              <a:lnSpc>
                <a:spcPct val="80000"/>
              </a:lnSpc>
              <a:buFontTx/>
              <a:buNone/>
            </a:pPr>
            <a:r>
              <a:rPr lang="en-US" altLang="zh-CN" sz="2000" dirty="0">
                <a:latin typeface="+mn-lt"/>
              </a:rPr>
              <a:t> {  </a:t>
            </a:r>
            <a:r>
              <a:rPr lang="en-US" altLang="zh-CN" sz="2000" dirty="0" err="1">
                <a:latin typeface="+mn-lt"/>
              </a:rPr>
              <a:t>printf</a:t>
            </a:r>
            <a:r>
              <a:rPr lang="en-US" altLang="zh-CN" sz="2000" dirty="0">
                <a:latin typeface="+mn-lt"/>
              </a:rPr>
              <a:t>("file created error.\n");</a:t>
            </a:r>
          </a:p>
          <a:p>
            <a:pPr>
              <a:lnSpc>
                <a:spcPct val="80000"/>
              </a:lnSpc>
              <a:buFontTx/>
              <a:buNone/>
            </a:pPr>
            <a:r>
              <a:rPr lang="en-US" altLang="zh-CN" sz="2000" dirty="0">
                <a:latin typeface="+mn-lt"/>
              </a:rPr>
              <a:t>    exit(0);</a:t>
            </a:r>
          </a:p>
          <a:p>
            <a:pPr>
              <a:lnSpc>
                <a:spcPct val="80000"/>
              </a:lnSpc>
              <a:buFontTx/>
              <a:buNone/>
            </a:pPr>
            <a:r>
              <a:rPr lang="en-US" altLang="zh-CN" sz="2000" dirty="0">
                <a:latin typeface="+mn-lt"/>
              </a:rPr>
              <a:t> }</a:t>
            </a:r>
          </a:p>
          <a:p>
            <a:pPr>
              <a:lnSpc>
                <a:spcPct val="80000"/>
              </a:lnSpc>
              <a:buFontTx/>
              <a:buNone/>
            </a:pPr>
            <a:r>
              <a:rPr lang="en-US" altLang="zh-CN" sz="2000" dirty="0">
                <a:latin typeface="+mn-lt"/>
              </a:rPr>
              <a:t> do</a:t>
            </a:r>
          </a:p>
          <a:p>
            <a:pPr>
              <a:lnSpc>
                <a:spcPct val="80000"/>
              </a:lnSpc>
              <a:buFontTx/>
              <a:buNone/>
            </a:pPr>
            <a:r>
              <a:rPr lang="en-US" altLang="zh-CN" sz="2000" dirty="0">
                <a:latin typeface="+mn-lt"/>
              </a:rPr>
              <a:t> { </a:t>
            </a:r>
            <a:r>
              <a:rPr lang="en-US" altLang="zh-CN" sz="2000" dirty="0" err="1">
                <a:latin typeface="+mn-lt"/>
              </a:rPr>
              <a:t>ch</a:t>
            </a:r>
            <a:r>
              <a:rPr lang="en-US" altLang="zh-CN" sz="2000" dirty="0">
                <a:latin typeface="+mn-lt"/>
              </a:rPr>
              <a:t>=</a:t>
            </a:r>
            <a:r>
              <a:rPr lang="en-US" altLang="zh-CN" sz="2000" dirty="0" err="1">
                <a:latin typeface="+mn-lt"/>
              </a:rPr>
              <a:t>getchar</a:t>
            </a:r>
            <a:r>
              <a:rPr lang="en-US" altLang="zh-CN" sz="2000" dirty="0">
                <a:latin typeface="+mn-lt"/>
              </a:rPr>
              <a:t>();  /* </a:t>
            </a:r>
            <a:r>
              <a:rPr lang="zh-CN" altLang="en-US" sz="2000" dirty="0">
                <a:latin typeface="+mn-lt"/>
              </a:rPr>
              <a:t>注意次序，先输入字符再写到文件中 *</a:t>
            </a:r>
            <a:r>
              <a:rPr lang="en-US" altLang="zh-CN" sz="2000" dirty="0">
                <a:latin typeface="+mn-lt"/>
              </a:rPr>
              <a:t>/</a:t>
            </a:r>
          </a:p>
          <a:p>
            <a:pPr>
              <a:lnSpc>
                <a:spcPct val="80000"/>
              </a:lnSpc>
              <a:buFontTx/>
              <a:buNone/>
            </a:pPr>
            <a:r>
              <a:rPr lang="en-US" altLang="zh-CN" sz="2000" dirty="0">
                <a:latin typeface="+mn-lt"/>
              </a:rPr>
              <a:t>    </a:t>
            </a:r>
            <a:r>
              <a:rPr lang="en-US" altLang="zh-CN" sz="2000" dirty="0" err="1">
                <a:latin typeface="+mn-lt"/>
              </a:rPr>
              <a:t>fputc</a:t>
            </a:r>
            <a:r>
              <a:rPr lang="en-US" altLang="zh-CN" sz="2000" dirty="0">
                <a:latin typeface="+mn-lt"/>
              </a:rPr>
              <a:t>(</a:t>
            </a:r>
            <a:r>
              <a:rPr lang="en-US" altLang="zh-CN" sz="2000" dirty="0" err="1">
                <a:latin typeface="+mn-lt"/>
              </a:rPr>
              <a:t>ch,fp</a:t>
            </a:r>
            <a:r>
              <a:rPr lang="en-US" altLang="zh-CN" sz="2000" dirty="0">
                <a:latin typeface="+mn-lt"/>
              </a:rPr>
              <a:t>); </a:t>
            </a:r>
          </a:p>
          <a:p>
            <a:pPr>
              <a:lnSpc>
                <a:spcPct val="80000"/>
              </a:lnSpc>
              <a:buFontTx/>
              <a:buNone/>
            </a:pPr>
            <a:r>
              <a:rPr lang="en-US" altLang="zh-CN" sz="2000" dirty="0">
                <a:latin typeface="+mn-lt"/>
              </a:rPr>
              <a:t>  }while(</a:t>
            </a:r>
            <a:r>
              <a:rPr lang="en-US" altLang="zh-CN" sz="2000" dirty="0" err="1">
                <a:latin typeface="+mn-lt"/>
              </a:rPr>
              <a:t>ch</a:t>
            </a:r>
            <a:r>
              <a:rPr lang="en-US" altLang="zh-CN" sz="2000" dirty="0">
                <a:latin typeface="+mn-lt"/>
              </a:rPr>
              <a:t>!=EOF);</a:t>
            </a:r>
          </a:p>
          <a:p>
            <a:pPr>
              <a:lnSpc>
                <a:spcPct val="80000"/>
              </a:lnSpc>
              <a:buFontTx/>
              <a:buNone/>
            </a:pPr>
            <a:r>
              <a:rPr lang="en-US" altLang="zh-CN" sz="2000" dirty="0">
                <a:latin typeface="+mn-lt"/>
              </a:rPr>
              <a:t>  </a:t>
            </a:r>
            <a:r>
              <a:rPr lang="en-US" altLang="zh-CN" sz="2000" dirty="0" err="1">
                <a:latin typeface="+mn-lt"/>
              </a:rPr>
              <a:t>fclose</a:t>
            </a:r>
            <a:r>
              <a:rPr lang="en-US" altLang="zh-CN" sz="2000" dirty="0">
                <a:latin typeface="+mn-lt"/>
              </a:rPr>
              <a:t>(</a:t>
            </a:r>
            <a:r>
              <a:rPr lang="en-US" altLang="zh-CN" sz="2000" dirty="0" err="1">
                <a:latin typeface="+mn-lt"/>
              </a:rPr>
              <a:t>fp</a:t>
            </a:r>
            <a:r>
              <a:rPr lang="en-US" altLang="zh-CN" sz="2000" dirty="0">
                <a:latin typeface="+mn-lt"/>
              </a:rPr>
              <a:t>);</a:t>
            </a:r>
          </a:p>
          <a:p>
            <a:pPr>
              <a:lnSpc>
                <a:spcPct val="80000"/>
              </a:lnSpc>
              <a:buFontTx/>
              <a:buNone/>
            </a:pPr>
            <a:r>
              <a:rPr lang="en-US" altLang="zh-CN" sz="2000" dirty="0">
                <a:latin typeface="+mn-lt"/>
              </a:rPr>
              <a:t>} </a:t>
            </a:r>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01625" y="384175"/>
            <a:ext cx="8534400" cy="758825"/>
          </a:xfrm>
        </p:spPr>
        <p:txBody>
          <a:bodyPr/>
          <a:lstStyle/>
          <a:p>
            <a:r>
              <a:rPr lang="en-US" altLang="zh-CN" sz="2400" dirty="0"/>
              <a:t>【</a:t>
            </a:r>
            <a:r>
              <a:rPr lang="zh-CN" altLang="en-US" sz="2400" dirty="0"/>
              <a:t>例</a:t>
            </a:r>
            <a:r>
              <a:rPr lang="en-US" altLang="zh-CN" sz="2400" dirty="0"/>
              <a:t>11-3】</a:t>
            </a:r>
            <a:r>
              <a:rPr lang="zh-CN" altLang="en-US" sz="2400" dirty="0"/>
              <a:t>编程完成将文本文件</a:t>
            </a:r>
            <a:r>
              <a:rPr lang="en-US" altLang="zh-CN" sz="2400" dirty="0"/>
              <a:t>readme.txt </a:t>
            </a:r>
            <a:r>
              <a:rPr lang="zh-CN" altLang="en-US" sz="2400" dirty="0"/>
              <a:t>复制到</a:t>
            </a:r>
            <a:r>
              <a:rPr lang="en-US" altLang="zh-CN" sz="2400" dirty="0"/>
              <a:t>result.txt</a:t>
            </a:r>
            <a:r>
              <a:rPr lang="zh-CN" altLang="en-US" sz="2400" dirty="0" smtClean="0"/>
              <a:t>中 </a:t>
            </a:r>
            <a:endParaRPr lang="zh-CN" altLang="en-US" sz="2400" dirty="0"/>
          </a:p>
        </p:txBody>
      </p:sp>
      <p:sp>
        <p:nvSpPr>
          <p:cNvPr id="27659" name="Rectangle 11"/>
          <p:cNvSpPr>
            <a:spLocks noChangeArrowheads="1"/>
          </p:cNvSpPr>
          <p:nvPr/>
        </p:nvSpPr>
        <p:spPr bwMode="auto">
          <a:xfrm>
            <a:off x="5257800" y="4724400"/>
            <a:ext cx="3581400" cy="1631216"/>
          </a:xfrm>
          <a:prstGeom prst="rect">
            <a:avLst/>
          </a:prstGeom>
          <a:noFill/>
          <a:ln w="9525">
            <a:solidFill>
              <a:schemeClr val="bg2"/>
            </a:solidFill>
            <a:miter lim="800000"/>
            <a:headEnd/>
            <a:tailEnd/>
          </a:ln>
          <a:effectLst/>
        </p:spPr>
        <p:txBody>
          <a:bodyPr>
            <a:spAutoFit/>
          </a:bodyPr>
          <a:lstStyle/>
          <a:p>
            <a:pPr eaLnBrk="0" hangingPunct="0">
              <a:spcBef>
                <a:spcPct val="50000"/>
              </a:spcBef>
            </a:pPr>
            <a:r>
              <a:rPr kumimoji="1" lang="en-US" altLang="zh-CN" sz="2000" dirty="0">
                <a:solidFill>
                  <a:srgbClr val="000000"/>
                </a:solidFill>
                <a:latin typeface="+mn-lt"/>
                <a:cs typeface="Times New Roman" pitchFamily="18" charset="0"/>
              </a:rPr>
              <a:t>while((</a:t>
            </a:r>
            <a:r>
              <a:rPr kumimoji="1" lang="en-US" altLang="zh-CN" sz="2000" dirty="0" err="1">
                <a:solidFill>
                  <a:srgbClr val="000000"/>
                </a:solidFill>
                <a:latin typeface="+mn-lt"/>
                <a:cs typeface="Times New Roman" pitchFamily="18" charset="0"/>
              </a:rPr>
              <a:t>ch</a:t>
            </a:r>
            <a:r>
              <a:rPr kumimoji="1" lang="en-US" altLang="zh-CN" sz="2000" dirty="0">
                <a:solidFill>
                  <a:srgbClr val="000000"/>
                </a:solidFill>
                <a:latin typeface="+mn-lt"/>
                <a:cs typeface="Times New Roman" pitchFamily="18" charset="0"/>
              </a:rPr>
              <a:t>=</a:t>
            </a:r>
            <a:r>
              <a:rPr kumimoji="1" lang="en-US" altLang="zh-CN" sz="2000" dirty="0" err="1">
                <a:solidFill>
                  <a:srgbClr val="000000"/>
                </a:solidFill>
                <a:latin typeface="+mn-lt"/>
                <a:cs typeface="Times New Roman" pitchFamily="18" charset="0"/>
              </a:rPr>
              <a:t>fgetc</a:t>
            </a:r>
            <a:r>
              <a:rPr kumimoji="1" lang="en-US" altLang="zh-CN" sz="2000" dirty="0">
                <a:solidFill>
                  <a:srgbClr val="000000"/>
                </a:solidFill>
                <a:latin typeface="+mn-lt"/>
                <a:cs typeface="Times New Roman" pitchFamily="18" charset="0"/>
              </a:rPr>
              <a:t>(fp1))!=EOF)</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a:t>
            </a:r>
            <a:r>
              <a:rPr kumimoji="1" lang="en-US" altLang="zh-CN" sz="2000" dirty="0" err="1">
                <a:solidFill>
                  <a:srgbClr val="000000"/>
                </a:solidFill>
                <a:latin typeface="+mn-lt"/>
                <a:cs typeface="Times New Roman" pitchFamily="18" charset="0"/>
              </a:rPr>
              <a:t>fputc</a:t>
            </a:r>
            <a:r>
              <a:rPr kumimoji="1" lang="en-US" altLang="zh-CN" sz="2000" dirty="0">
                <a:solidFill>
                  <a:srgbClr val="000000"/>
                </a:solidFill>
                <a:latin typeface="+mn-lt"/>
                <a:cs typeface="Times New Roman" pitchFamily="18" charset="0"/>
              </a:rPr>
              <a:t>(ch,fp2); </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a:t>
            </a:r>
            <a:r>
              <a:rPr kumimoji="1" lang="en-US" altLang="zh-CN" sz="2000" dirty="0" err="1">
                <a:solidFill>
                  <a:srgbClr val="000000"/>
                </a:solidFill>
                <a:latin typeface="+mn-lt"/>
                <a:cs typeface="Times New Roman" pitchFamily="18" charset="0"/>
              </a:rPr>
              <a:t>fclose</a:t>
            </a:r>
            <a:r>
              <a:rPr kumimoji="1" lang="en-US" altLang="zh-CN" sz="2000" dirty="0">
                <a:solidFill>
                  <a:srgbClr val="000000"/>
                </a:solidFill>
                <a:latin typeface="+mn-lt"/>
                <a:cs typeface="Times New Roman" pitchFamily="18" charset="0"/>
              </a:rPr>
              <a:t>(fp1);</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a:t>
            </a:r>
            <a:r>
              <a:rPr kumimoji="1" lang="en-US" altLang="zh-CN" sz="2000" dirty="0" err="1">
                <a:solidFill>
                  <a:srgbClr val="000000"/>
                </a:solidFill>
                <a:latin typeface="+mn-lt"/>
                <a:cs typeface="Times New Roman" pitchFamily="18" charset="0"/>
              </a:rPr>
              <a:t>fclose</a:t>
            </a:r>
            <a:r>
              <a:rPr kumimoji="1" lang="en-US" altLang="zh-CN" sz="2000" dirty="0">
                <a:solidFill>
                  <a:srgbClr val="000000"/>
                </a:solidFill>
                <a:latin typeface="+mn-lt"/>
                <a:cs typeface="Times New Roman" pitchFamily="18" charset="0"/>
              </a:rPr>
              <a:t>(fp2);</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a:t>
            </a:r>
          </a:p>
        </p:txBody>
      </p:sp>
      <p:sp>
        <p:nvSpPr>
          <p:cNvPr id="27660" name="Rectangle 12"/>
          <p:cNvSpPr>
            <a:spLocks noChangeArrowheads="1"/>
          </p:cNvSpPr>
          <p:nvPr/>
        </p:nvSpPr>
        <p:spPr bwMode="auto">
          <a:xfrm>
            <a:off x="228600" y="1371600"/>
            <a:ext cx="5486400" cy="4708981"/>
          </a:xfrm>
          <a:prstGeom prst="rect">
            <a:avLst/>
          </a:prstGeom>
          <a:noFill/>
          <a:ln w="9525">
            <a:noFill/>
            <a:miter lim="800000"/>
            <a:headEnd/>
            <a:tailEnd/>
          </a:ln>
          <a:effectLst/>
        </p:spPr>
        <p:txBody>
          <a:bodyPr>
            <a:spAutoFit/>
          </a:bodyPr>
          <a:lstStyle/>
          <a:p>
            <a:pPr eaLnBrk="0" hangingPunct="0">
              <a:spcBef>
                <a:spcPct val="50000"/>
              </a:spcBef>
            </a:pPr>
            <a:r>
              <a:rPr kumimoji="1" lang="en-US" altLang="zh-CN" sz="2000" dirty="0">
                <a:solidFill>
                  <a:srgbClr val="000000"/>
                </a:solidFill>
                <a:latin typeface="+mn-lt"/>
                <a:cs typeface="Times New Roman" pitchFamily="18" charset="0"/>
              </a:rPr>
              <a:t>#include &lt;</a:t>
            </a:r>
            <a:r>
              <a:rPr kumimoji="1" lang="en-US" altLang="zh-CN" sz="2000" dirty="0" err="1">
                <a:solidFill>
                  <a:srgbClr val="000000"/>
                </a:solidFill>
                <a:latin typeface="+mn-lt"/>
                <a:cs typeface="Times New Roman" pitchFamily="18" charset="0"/>
              </a:rPr>
              <a:t>stdio.h</a:t>
            </a:r>
            <a:r>
              <a:rPr kumimoji="1" lang="en-US" altLang="zh-CN" sz="2000" dirty="0">
                <a:solidFill>
                  <a:srgbClr val="000000"/>
                </a:solidFill>
                <a:latin typeface="+mn-lt"/>
                <a:cs typeface="Times New Roman" pitchFamily="18" charset="0"/>
              </a:rPr>
              <a:t>&gt;</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main()</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FILE *fp1,*fp2;</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char </a:t>
            </a:r>
            <a:r>
              <a:rPr kumimoji="1" lang="en-US" altLang="zh-CN" sz="2000" dirty="0" err="1">
                <a:solidFill>
                  <a:srgbClr val="000000"/>
                </a:solidFill>
                <a:latin typeface="+mn-lt"/>
                <a:cs typeface="Times New Roman" pitchFamily="18" charset="0"/>
              </a:rPr>
              <a:t>ch</a:t>
            </a:r>
            <a:r>
              <a:rPr kumimoji="1" lang="en-US" altLang="zh-CN" sz="2000" dirty="0">
                <a:solidFill>
                  <a:srgbClr val="000000"/>
                </a:solidFill>
                <a:latin typeface="+mn-lt"/>
                <a:cs typeface="Times New Roman" pitchFamily="18" charset="0"/>
              </a:rPr>
              <a:t>;</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if((fp1=</a:t>
            </a:r>
            <a:r>
              <a:rPr kumimoji="1" lang="en-US" altLang="zh-CN" sz="2000" dirty="0" err="1">
                <a:solidFill>
                  <a:srgbClr val="000000"/>
                </a:solidFill>
                <a:latin typeface="+mn-lt"/>
                <a:cs typeface="Times New Roman" pitchFamily="18" charset="0"/>
              </a:rPr>
              <a:t>fopen</a:t>
            </a:r>
            <a:r>
              <a:rPr kumimoji="1" lang="en-US" altLang="zh-CN" sz="2000" dirty="0">
                <a:solidFill>
                  <a:srgbClr val="000000"/>
                </a:solidFill>
                <a:latin typeface="+mn-lt"/>
                <a:cs typeface="Times New Roman" pitchFamily="18" charset="0"/>
              </a:rPr>
              <a:t>("</a:t>
            </a:r>
            <a:r>
              <a:rPr kumimoji="1" lang="en-US" altLang="zh-CN" sz="2000" dirty="0" err="1">
                <a:solidFill>
                  <a:srgbClr val="000000"/>
                </a:solidFill>
                <a:latin typeface="+mn-lt"/>
                <a:cs typeface="Times New Roman" pitchFamily="18" charset="0"/>
              </a:rPr>
              <a:t>readme.txt","r</a:t>
            </a:r>
            <a:r>
              <a:rPr kumimoji="1" lang="en-US" altLang="zh-CN" sz="2000" dirty="0">
                <a:solidFill>
                  <a:srgbClr val="000000"/>
                </a:solidFill>
                <a:latin typeface="+mn-lt"/>
                <a:cs typeface="Times New Roman" pitchFamily="18" charset="0"/>
              </a:rPr>
              <a:t>"))==NULL) </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 </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a:t>
            </a:r>
            <a:r>
              <a:rPr kumimoji="1" lang="en-US" altLang="zh-CN" sz="2000" dirty="0" err="1">
                <a:solidFill>
                  <a:srgbClr val="000000"/>
                </a:solidFill>
                <a:latin typeface="+mn-lt"/>
                <a:cs typeface="Times New Roman" pitchFamily="18" charset="0"/>
              </a:rPr>
              <a:t>printf</a:t>
            </a:r>
            <a:r>
              <a:rPr kumimoji="1" lang="en-US" altLang="zh-CN" sz="2000" dirty="0">
                <a:solidFill>
                  <a:srgbClr val="000000"/>
                </a:solidFill>
                <a:latin typeface="+mn-lt"/>
                <a:cs typeface="Times New Roman" pitchFamily="18" charset="0"/>
              </a:rPr>
              <a:t>("file1 </a:t>
            </a:r>
            <a:r>
              <a:rPr kumimoji="1" lang="en-US" altLang="zh-CN" sz="2000" dirty="0" err="1">
                <a:solidFill>
                  <a:srgbClr val="000000"/>
                </a:solidFill>
                <a:latin typeface="+mn-lt"/>
                <a:cs typeface="Times New Roman" pitchFamily="18" charset="0"/>
              </a:rPr>
              <a:t>openned</a:t>
            </a:r>
            <a:r>
              <a:rPr kumimoji="1" lang="en-US" altLang="zh-CN" sz="2000" dirty="0">
                <a:solidFill>
                  <a:srgbClr val="000000"/>
                </a:solidFill>
                <a:latin typeface="+mn-lt"/>
                <a:cs typeface="Times New Roman" pitchFamily="18" charset="0"/>
              </a:rPr>
              <a:t> error.\n");</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exit(0);</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 </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if((fp2=</a:t>
            </a:r>
            <a:r>
              <a:rPr kumimoji="1" lang="en-US" altLang="zh-CN" sz="2000" dirty="0" err="1">
                <a:solidFill>
                  <a:srgbClr val="000000"/>
                </a:solidFill>
                <a:latin typeface="+mn-lt"/>
                <a:cs typeface="Times New Roman" pitchFamily="18" charset="0"/>
              </a:rPr>
              <a:t>fopen</a:t>
            </a:r>
            <a:r>
              <a:rPr kumimoji="1" lang="en-US" altLang="zh-CN" sz="2000" dirty="0">
                <a:solidFill>
                  <a:srgbClr val="000000"/>
                </a:solidFill>
                <a:latin typeface="+mn-lt"/>
                <a:cs typeface="Times New Roman" pitchFamily="18" charset="0"/>
              </a:rPr>
              <a:t>("</a:t>
            </a:r>
            <a:r>
              <a:rPr kumimoji="1" lang="en-US" altLang="zh-CN" sz="2000" dirty="0" err="1">
                <a:solidFill>
                  <a:srgbClr val="000000"/>
                </a:solidFill>
                <a:latin typeface="+mn-lt"/>
                <a:cs typeface="Times New Roman" pitchFamily="18" charset="0"/>
              </a:rPr>
              <a:t>result.txt","w</a:t>
            </a:r>
            <a:r>
              <a:rPr kumimoji="1" lang="en-US" altLang="zh-CN" sz="2000" dirty="0">
                <a:solidFill>
                  <a:srgbClr val="000000"/>
                </a:solidFill>
                <a:latin typeface="+mn-lt"/>
                <a:cs typeface="Times New Roman" pitchFamily="18" charset="0"/>
              </a:rPr>
              <a:t>"))==NULL) </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a:t>
            </a:r>
            <a:r>
              <a:rPr kumimoji="1" lang="en-US" altLang="zh-CN" sz="2000" dirty="0" err="1">
                <a:solidFill>
                  <a:srgbClr val="000000"/>
                </a:solidFill>
                <a:latin typeface="+mn-lt"/>
                <a:cs typeface="Times New Roman" pitchFamily="18" charset="0"/>
              </a:rPr>
              <a:t>printf</a:t>
            </a:r>
            <a:r>
              <a:rPr kumimoji="1" lang="en-US" altLang="zh-CN" sz="2000" dirty="0">
                <a:solidFill>
                  <a:srgbClr val="000000"/>
                </a:solidFill>
                <a:latin typeface="+mn-lt"/>
                <a:cs typeface="Times New Roman" pitchFamily="18" charset="0"/>
              </a:rPr>
              <a:t>("file2 created error.\n");</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 exit(0);</a:t>
            </a:r>
            <a:br>
              <a:rPr kumimoji="1" lang="en-US" altLang="zh-CN" sz="2000" dirty="0">
                <a:solidFill>
                  <a:srgbClr val="000000"/>
                </a:solidFill>
                <a:latin typeface="+mn-lt"/>
                <a:cs typeface="Times New Roman" pitchFamily="18" charset="0"/>
              </a:rPr>
            </a:br>
            <a:r>
              <a:rPr kumimoji="1" lang="en-US" altLang="zh-CN" sz="2000" dirty="0">
                <a:solidFill>
                  <a:srgbClr val="000000"/>
                </a:solidFill>
                <a:latin typeface="+mn-lt"/>
                <a:cs typeface="Times New Roman" pitchFamily="18" charset="0"/>
              </a:rPr>
              <a:t>}</a:t>
            </a:r>
          </a:p>
        </p:txBody>
      </p:sp>
      <p:sp>
        <p:nvSpPr>
          <p:cNvPr id="27661" name="AutoShape 13"/>
          <p:cNvSpPr>
            <a:spLocks noChangeArrowheads="1"/>
          </p:cNvSpPr>
          <p:nvPr/>
        </p:nvSpPr>
        <p:spPr bwMode="auto">
          <a:xfrm>
            <a:off x="3733800" y="5562600"/>
            <a:ext cx="762000" cy="457200"/>
          </a:xfrm>
          <a:prstGeom prst="rightArrow">
            <a:avLst>
              <a:gd name="adj1" fmla="val 50000"/>
              <a:gd name="adj2" fmla="val 41667"/>
            </a:avLst>
          </a:prstGeom>
          <a:noFill/>
          <a:ln w="9525">
            <a:solidFill>
              <a:srgbClr val="FF0000"/>
            </a:solidFill>
            <a:miter lim="800000"/>
            <a:headEnd/>
            <a:tailEnd/>
          </a:ln>
          <a:effectLst/>
        </p:spPr>
        <p:txBody>
          <a:bodyPr wrap="none" anchor="ctr"/>
          <a:lstStyle/>
          <a:p>
            <a:endParaRPr lang="zh-CN" altLang="en-US"/>
          </a:p>
        </p:txBody>
      </p:sp>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5"/>
          <p:cNvSpPr>
            <a:spLocks noGrp="1" noChangeArrowheads="1"/>
          </p:cNvSpPr>
          <p:nvPr>
            <p:ph sz="quarter" idx="1"/>
          </p:nvPr>
        </p:nvSpPr>
        <p:spPr>
          <a:xfrm>
            <a:off x="381000" y="1600200"/>
            <a:ext cx="8218488" cy="4343400"/>
          </a:xfrm>
          <a:noFill/>
          <a:ln/>
        </p:spPr>
        <p:txBody>
          <a:bodyPr/>
          <a:lstStyle/>
          <a:p>
            <a:r>
              <a:rPr kumimoji="1" lang="zh-CN" altLang="en-US">
                <a:solidFill>
                  <a:srgbClr val="000000"/>
                </a:solidFill>
              </a:rPr>
              <a:t>读文件字符串函数</a:t>
            </a:r>
            <a:r>
              <a:rPr kumimoji="1" lang="en-US" altLang="zh-CN">
                <a:solidFill>
                  <a:srgbClr val="000000"/>
                </a:solidFill>
              </a:rPr>
              <a:t>fgets</a:t>
            </a:r>
          </a:p>
          <a:p>
            <a:pPr lvl="1"/>
            <a:r>
              <a:rPr kumimoji="1" lang="zh-CN" altLang="en-US">
                <a:solidFill>
                  <a:srgbClr val="000000"/>
                </a:solidFill>
              </a:rPr>
              <a:t>从指定文件读入一个字符串，该文件必须是以读或读写方式打开的。</a:t>
            </a:r>
            <a:r>
              <a:rPr kumimoji="1" lang="en-US" altLang="zh-CN">
                <a:solidFill>
                  <a:srgbClr val="000000"/>
                </a:solidFill>
              </a:rPr>
              <a:t>fgets</a:t>
            </a:r>
            <a:r>
              <a:rPr kumimoji="1" lang="zh-CN" altLang="en-US">
                <a:solidFill>
                  <a:srgbClr val="000000"/>
                </a:solidFill>
              </a:rPr>
              <a:t>函数的调用形式为</a:t>
            </a:r>
            <a:r>
              <a:rPr kumimoji="1" lang="en-US" altLang="zh-CN">
                <a:solidFill>
                  <a:srgbClr val="000000"/>
                </a:solidFill>
              </a:rPr>
              <a:t>:</a:t>
            </a:r>
          </a:p>
          <a:p>
            <a:pPr lvl="2"/>
            <a:r>
              <a:rPr kumimoji="1" lang="en-US" altLang="zh-CN">
                <a:solidFill>
                  <a:srgbClr val="000000"/>
                </a:solidFill>
              </a:rPr>
              <a:t>fgets</a:t>
            </a:r>
            <a:r>
              <a:rPr kumimoji="1" lang="zh-CN" altLang="en-US">
                <a:solidFill>
                  <a:srgbClr val="000000"/>
                </a:solidFill>
              </a:rPr>
              <a:t>（</a:t>
            </a:r>
            <a:r>
              <a:rPr kumimoji="1" lang="en-US" altLang="zh-CN">
                <a:solidFill>
                  <a:srgbClr val="000000"/>
                </a:solidFill>
              </a:rPr>
              <a:t>str,n,fp</a:t>
            </a:r>
            <a:r>
              <a:rPr kumimoji="1" lang="zh-CN" altLang="en-US">
                <a:solidFill>
                  <a:srgbClr val="000000"/>
                </a:solidFill>
              </a:rPr>
              <a:t>）</a:t>
            </a:r>
            <a:r>
              <a:rPr kumimoji="1" lang="en-US" altLang="zh-CN">
                <a:solidFill>
                  <a:srgbClr val="000000"/>
                </a:solidFill>
              </a:rPr>
              <a:t>;</a:t>
            </a:r>
          </a:p>
          <a:p>
            <a:pPr lvl="2"/>
            <a:r>
              <a:rPr kumimoji="1" lang="zh-CN" altLang="en-US">
                <a:solidFill>
                  <a:srgbClr val="000000"/>
                </a:solidFill>
              </a:rPr>
              <a:t>参数</a:t>
            </a:r>
            <a:r>
              <a:rPr kumimoji="1" lang="en-US" altLang="zh-CN">
                <a:solidFill>
                  <a:srgbClr val="000000"/>
                </a:solidFill>
              </a:rPr>
              <a:t>str</a:t>
            </a:r>
            <a:r>
              <a:rPr kumimoji="1" lang="zh-CN" altLang="en-US">
                <a:solidFill>
                  <a:srgbClr val="000000"/>
                </a:solidFill>
              </a:rPr>
              <a:t>可以是一个字符型数组名或指向字符串的指针；参数</a:t>
            </a:r>
            <a:r>
              <a:rPr kumimoji="1" lang="en-US" altLang="zh-CN">
                <a:solidFill>
                  <a:srgbClr val="000000"/>
                </a:solidFill>
              </a:rPr>
              <a:t>n</a:t>
            </a:r>
            <a:r>
              <a:rPr kumimoji="1" lang="zh-CN" altLang="en-US">
                <a:solidFill>
                  <a:srgbClr val="000000"/>
                </a:solidFill>
              </a:rPr>
              <a:t>为读取的最多的字符个数；参数</a:t>
            </a:r>
            <a:r>
              <a:rPr kumimoji="1" lang="en-US" altLang="zh-CN">
                <a:solidFill>
                  <a:srgbClr val="000000"/>
                </a:solidFill>
              </a:rPr>
              <a:t>fp</a:t>
            </a:r>
            <a:r>
              <a:rPr kumimoji="1" lang="zh-CN" altLang="en-US">
                <a:solidFill>
                  <a:srgbClr val="000000"/>
                </a:solidFill>
              </a:rPr>
              <a:t>为要读取文件的指针。</a:t>
            </a:r>
          </a:p>
        </p:txBody>
      </p:sp>
      <p:sp>
        <p:nvSpPr>
          <p:cNvPr id="5" name="Rectangle 2"/>
          <p:cNvSpPr>
            <a:spLocks noGrp="1" noChangeArrowheads="1"/>
          </p:cNvSpPr>
          <p:nvPr>
            <p:ph type="title"/>
          </p:nvPr>
        </p:nvSpPr>
        <p:spPr>
          <a:xfrm>
            <a:off x="301625" y="228600"/>
            <a:ext cx="8534400" cy="758825"/>
          </a:xfrm>
        </p:spPr>
        <p:txBody>
          <a:bodyPr/>
          <a:lstStyle/>
          <a:p>
            <a:r>
              <a:rPr lang="zh-CN" altLang="en-US" dirty="0"/>
              <a:t>字符串读写</a:t>
            </a:r>
            <a:r>
              <a:rPr lang="zh-CN" altLang="en-US" dirty="0" smtClean="0"/>
              <a:t>函数</a:t>
            </a:r>
            <a:r>
              <a:rPr lang="en-US" altLang="zh-CN" dirty="0" smtClean="0"/>
              <a:t>——</a:t>
            </a:r>
            <a:r>
              <a:rPr lang="en-US" altLang="zh-CN" dirty="0" err="1" smtClean="0"/>
              <a:t>fgets</a:t>
            </a:r>
            <a:endParaRPr lang="en-US" altLang="zh-CN" dirty="0"/>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zh-CN" altLang="en-US" dirty="0"/>
              <a:t>字符串读写</a:t>
            </a:r>
            <a:r>
              <a:rPr lang="zh-CN" altLang="en-US" dirty="0" smtClean="0"/>
              <a:t>函数</a:t>
            </a:r>
            <a:r>
              <a:rPr lang="en-US" altLang="zh-CN" dirty="0" smtClean="0"/>
              <a:t>——</a:t>
            </a:r>
            <a:r>
              <a:rPr lang="en-US" altLang="zh-CN" dirty="0" err="1" smtClean="0"/>
              <a:t>fgets</a:t>
            </a:r>
            <a:endParaRPr lang="en-US" altLang="zh-CN" dirty="0"/>
          </a:p>
        </p:txBody>
      </p:sp>
      <p:sp>
        <p:nvSpPr>
          <p:cNvPr id="32772" name="Rectangle 4"/>
          <p:cNvSpPr>
            <a:spLocks noGrp="1" noChangeArrowheads="1"/>
          </p:cNvSpPr>
          <p:nvPr>
            <p:ph sz="quarter" idx="1"/>
          </p:nvPr>
        </p:nvSpPr>
        <p:spPr>
          <a:xfrm>
            <a:off x="381000" y="1600200"/>
            <a:ext cx="8534400" cy="4179888"/>
          </a:xfrm>
        </p:spPr>
        <p:txBody>
          <a:bodyPr/>
          <a:lstStyle/>
          <a:p>
            <a:r>
              <a:rPr kumimoji="1" lang="en-US" altLang="zh-CN"/>
              <a:t>【</a:t>
            </a:r>
            <a:r>
              <a:rPr kumimoji="1" lang="zh-CN" altLang="en-US"/>
              <a:t>功能</a:t>
            </a:r>
            <a:r>
              <a:rPr kumimoji="1" lang="en-US" altLang="zh-CN"/>
              <a:t>】</a:t>
            </a:r>
            <a:r>
              <a:rPr kumimoji="1" lang="zh-CN" altLang="en-US"/>
              <a:t>从</a:t>
            </a:r>
            <a:r>
              <a:rPr kumimoji="1" lang="en-US" altLang="zh-CN"/>
              <a:t>fp</a:t>
            </a:r>
            <a:r>
              <a:rPr kumimoji="1" lang="zh-CN" altLang="en-US"/>
              <a:t>指定的文件中读取长度不超过</a:t>
            </a:r>
            <a:r>
              <a:rPr kumimoji="1" lang="en-US" altLang="zh-CN"/>
              <a:t>n-1</a:t>
            </a:r>
            <a:r>
              <a:rPr kumimoji="1" lang="zh-CN" altLang="en-US"/>
              <a:t>个字符的字符串，并将该字符串放到字符数组</a:t>
            </a:r>
            <a:r>
              <a:rPr kumimoji="1" lang="en-US" altLang="zh-CN"/>
              <a:t>str</a:t>
            </a:r>
            <a:r>
              <a:rPr kumimoji="1" lang="zh-CN" altLang="en-US"/>
              <a:t>中。读取成功，函数返回字符数组</a:t>
            </a:r>
            <a:r>
              <a:rPr kumimoji="1" lang="en-US" altLang="zh-CN"/>
              <a:t>str</a:t>
            </a:r>
            <a:r>
              <a:rPr kumimoji="1" lang="zh-CN" altLang="en-US"/>
              <a:t>的首地址；如果文件结束或出错，则返回</a:t>
            </a:r>
            <a:r>
              <a:rPr kumimoji="1" lang="en-US" altLang="zh-CN"/>
              <a:t>NULL</a:t>
            </a:r>
            <a:r>
              <a:rPr kumimoji="1" lang="zh-CN" altLang="en-US"/>
              <a:t>。读取操作遇到以下情况结束：</a:t>
            </a:r>
          </a:p>
          <a:p>
            <a:pPr lvl="2">
              <a:buFontTx/>
              <a:buNone/>
            </a:pPr>
            <a:r>
              <a:rPr kumimoji="1" lang="zh-CN" altLang="en-US"/>
              <a:t>① 已经读取了</a:t>
            </a:r>
            <a:r>
              <a:rPr kumimoji="1" lang="en-US" altLang="zh-CN"/>
              <a:t>n-1</a:t>
            </a:r>
            <a:r>
              <a:rPr kumimoji="1" lang="zh-CN" altLang="en-US"/>
              <a:t>个字符；</a:t>
            </a:r>
          </a:p>
          <a:p>
            <a:pPr lvl="2">
              <a:buFontTx/>
              <a:buNone/>
            </a:pPr>
            <a:r>
              <a:rPr kumimoji="1" lang="zh-CN" altLang="en-US"/>
              <a:t>② 当前读取到的字符为回车符；</a:t>
            </a:r>
          </a:p>
          <a:p>
            <a:pPr lvl="2">
              <a:buFontTx/>
              <a:buNone/>
            </a:pPr>
            <a:r>
              <a:rPr kumimoji="1" lang="zh-CN" altLang="en-US"/>
              <a:t>③ 已读取到文件末尾。 </a:t>
            </a: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3"/>
          <p:cNvSpPr>
            <a:spLocks noGrp="1" noChangeArrowheads="1"/>
          </p:cNvSpPr>
          <p:nvPr>
            <p:ph sz="quarter" idx="1"/>
          </p:nvPr>
        </p:nvSpPr>
        <p:spPr/>
        <p:txBody>
          <a:bodyPr/>
          <a:lstStyle/>
          <a:p>
            <a:pPr>
              <a:lnSpc>
                <a:spcPct val="90000"/>
              </a:lnSpc>
            </a:pPr>
            <a:r>
              <a:rPr lang="zh-CN" altLang="en-US"/>
              <a:t>使用该函数时，从文件读取的字符个数不会超过</a:t>
            </a:r>
            <a:r>
              <a:rPr lang="en-US" altLang="zh-CN"/>
              <a:t>n-1</a:t>
            </a:r>
            <a:r>
              <a:rPr lang="zh-CN" altLang="en-US"/>
              <a:t>个，这是由于在字符串尾部还需自动追加一个“</a:t>
            </a:r>
            <a:r>
              <a:rPr lang="en-US" altLang="zh-CN"/>
              <a:t>\0”</a:t>
            </a:r>
            <a:r>
              <a:rPr lang="zh-CN" altLang="en-US"/>
              <a:t>字符，这样读取到的字符串在内存缓冲区正好占有</a:t>
            </a:r>
            <a:r>
              <a:rPr lang="en-US" altLang="zh-CN"/>
              <a:t>n</a:t>
            </a:r>
            <a:r>
              <a:rPr lang="zh-CN" altLang="en-US"/>
              <a:t>个字节。</a:t>
            </a:r>
          </a:p>
          <a:p>
            <a:pPr>
              <a:lnSpc>
                <a:spcPct val="90000"/>
              </a:lnSpc>
            </a:pPr>
            <a:r>
              <a:rPr lang="zh-CN" altLang="en-US"/>
              <a:t>如果从文件中读取到回车符时，也作为一个字符送入由</a:t>
            </a:r>
            <a:r>
              <a:rPr lang="en-US" altLang="zh-CN"/>
              <a:t>str</a:t>
            </a:r>
            <a:r>
              <a:rPr lang="zh-CN" altLang="en-US"/>
              <a:t>所指的内存缓冲区，然后再向缓冲区送入一个“</a:t>
            </a:r>
            <a:r>
              <a:rPr lang="en-US" altLang="zh-CN"/>
              <a:t>\0”</a:t>
            </a:r>
            <a:r>
              <a:rPr lang="zh-CN" altLang="en-US"/>
              <a:t>字符。</a:t>
            </a:r>
          </a:p>
          <a:p>
            <a:pPr>
              <a:lnSpc>
                <a:spcPct val="90000"/>
              </a:lnSpc>
            </a:pPr>
            <a:r>
              <a:rPr lang="zh-CN" altLang="en-US"/>
              <a:t>应注意，</a:t>
            </a:r>
            <a:r>
              <a:rPr lang="en-US" altLang="zh-CN"/>
              <a:t>fgets()</a:t>
            </a:r>
            <a:r>
              <a:rPr lang="zh-CN" altLang="en-US"/>
              <a:t>函数在使用</a:t>
            </a:r>
            <a:r>
              <a:rPr lang="en-US" altLang="zh-CN"/>
              <a:t>stdin</a:t>
            </a:r>
            <a:r>
              <a:rPr lang="zh-CN" altLang="en-US"/>
              <a:t>作为</a:t>
            </a:r>
            <a:r>
              <a:rPr lang="en-US" altLang="zh-CN"/>
              <a:t>fp</a:t>
            </a:r>
            <a:r>
              <a:rPr lang="zh-CN" altLang="en-US"/>
              <a:t>参数时与</a:t>
            </a:r>
            <a:r>
              <a:rPr lang="en-US" altLang="zh-CN"/>
              <a:t>gets()</a:t>
            </a:r>
            <a:r>
              <a:rPr lang="zh-CN" altLang="en-US"/>
              <a:t>函数功能有所不同：</a:t>
            </a:r>
            <a:r>
              <a:rPr lang="en-US" altLang="zh-CN"/>
              <a:t>gets()</a:t>
            </a:r>
            <a:r>
              <a:rPr lang="zh-CN" altLang="en-US"/>
              <a:t>把读取到的回车符转换成“</a:t>
            </a:r>
            <a:r>
              <a:rPr lang="en-US" altLang="zh-CN"/>
              <a:t>\0”</a:t>
            </a:r>
            <a:r>
              <a:rPr lang="zh-CN" altLang="en-US"/>
              <a:t>字符，而</a:t>
            </a:r>
            <a:r>
              <a:rPr lang="en-US" altLang="zh-CN"/>
              <a:t>fgets()</a:t>
            </a:r>
            <a:r>
              <a:rPr lang="zh-CN" altLang="en-US"/>
              <a:t>把读取到的回车符作为字符存储，然后再在末尾追加“</a:t>
            </a:r>
            <a:r>
              <a:rPr lang="en-US" altLang="zh-CN"/>
              <a:t>\0”</a:t>
            </a:r>
            <a:r>
              <a:rPr lang="zh-CN" altLang="en-US"/>
              <a:t>字符。 </a:t>
            </a:r>
          </a:p>
        </p:txBody>
      </p:sp>
      <p:sp>
        <p:nvSpPr>
          <p:cNvPr id="3" name="Rectangle 2"/>
          <p:cNvSpPr>
            <a:spLocks noGrp="1" noChangeArrowheads="1"/>
          </p:cNvSpPr>
          <p:nvPr>
            <p:ph type="title"/>
          </p:nvPr>
        </p:nvSpPr>
        <p:spPr>
          <a:xfrm>
            <a:off x="301625" y="228600"/>
            <a:ext cx="8534400" cy="758825"/>
          </a:xfrm>
        </p:spPr>
        <p:txBody>
          <a:bodyPr/>
          <a:lstStyle/>
          <a:p>
            <a:r>
              <a:rPr lang="zh-CN" altLang="en-US" dirty="0"/>
              <a:t>字符串读写</a:t>
            </a:r>
            <a:r>
              <a:rPr lang="zh-CN" altLang="en-US" dirty="0" smtClean="0"/>
              <a:t>函数</a:t>
            </a:r>
            <a:r>
              <a:rPr lang="en-US" altLang="zh-CN" dirty="0" smtClean="0"/>
              <a:t>——</a:t>
            </a:r>
            <a:r>
              <a:rPr lang="en-US" altLang="zh-CN" dirty="0" err="1" smtClean="0"/>
              <a:t>fgets</a:t>
            </a:r>
            <a:endParaRPr lang="en-US" altLang="zh-CN" dirty="0"/>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noChangeArrowheads="1"/>
          </p:cNvSpPr>
          <p:nvPr>
            <p:ph sz="quarter" idx="1"/>
          </p:nvPr>
        </p:nvSpPr>
        <p:spPr>
          <a:xfrm>
            <a:off x="696913" y="1524000"/>
            <a:ext cx="5214937" cy="558800"/>
          </a:xfrm>
        </p:spPr>
        <p:txBody>
          <a:bodyPr/>
          <a:lstStyle/>
          <a:p>
            <a:r>
              <a:rPr lang="zh-CN" altLang="en-US" sz="2100" dirty="0"/>
              <a:t>假设文件</a:t>
            </a:r>
            <a:r>
              <a:rPr lang="en-US" altLang="zh-CN" sz="2100" dirty="0"/>
              <a:t>readme.txt</a:t>
            </a:r>
            <a:r>
              <a:rPr lang="zh-CN" altLang="en-US" sz="2100" dirty="0"/>
              <a:t>的内容如下：</a:t>
            </a:r>
          </a:p>
        </p:txBody>
      </p:sp>
      <p:sp>
        <p:nvSpPr>
          <p:cNvPr id="191492" name="Rectangle 4"/>
          <p:cNvSpPr>
            <a:spLocks noChangeArrowheads="1"/>
          </p:cNvSpPr>
          <p:nvPr/>
        </p:nvSpPr>
        <p:spPr bwMode="auto">
          <a:xfrm>
            <a:off x="762000" y="2438400"/>
            <a:ext cx="8001000" cy="822325"/>
          </a:xfrm>
          <a:prstGeom prst="rect">
            <a:avLst/>
          </a:prstGeom>
          <a:noFill/>
          <a:ln w="9525" algn="ctr">
            <a:noFill/>
            <a:miter lim="800000"/>
            <a:headEnd/>
            <a:tailEnd/>
          </a:ln>
          <a:effectLst/>
        </p:spPr>
        <p:txBody>
          <a:bodyPr/>
          <a:lstStyle/>
          <a:p>
            <a:pPr marL="342900" indent="-342900">
              <a:spcBef>
                <a:spcPct val="20000"/>
              </a:spcBef>
              <a:buClr>
                <a:schemeClr val="tx2"/>
              </a:buClr>
              <a:buSzPct val="70000"/>
              <a:buFont typeface="Wingdings" pitchFamily="2" charset="2"/>
              <a:buChar char="l"/>
            </a:pPr>
            <a:r>
              <a:rPr lang="zh-CN" altLang="en-US" b="1" dirty="0">
                <a:latin typeface="Arial" charset="0"/>
              </a:rPr>
              <a:t>有数组</a:t>
            </a:r>
            <a:r>
              <a:rPr lang="en-US" altLang="zh-CN" b="1" dirty="0">
                <a:latin typeface="Arial" charset="0"/>
              </a:rPr>
              <a:t>char </a:t>
            </a:r>
            <a:r>
              <a:rPr lang="en-US" altLang="zh-CN" b="1" dirty="0" err="1">
                <a:latin typeface="Arial" charset="0"/>
              </a:rPr>
              <a:t>str</a:t>
            </a:r>
            <a:r>
              <a:rPr lang="en-US" altLang="zh-CN" b="1" dirty="0">
                <a:latin typeface="Arial" charset="0"/>
              </a:rPr>
              <a:t>[8];</a:t>
            </a:r>
            <a:r>
              <a:rPr lang="zh-CN" altLang="en-US" b="1" dirty="0">
                <a:latin typeface="Arial" charset="0"/>
              </a:rPr>
              <a:t>，文件指针</a:t>
            </a:r>
            <a:r>
              <a:rPr lang="en-US" altLang="zh-CN" b="1" dirty="0" err="1">
                <a:latin typeface="Arial" charset="0"/>
              </a:rPr>
              <a:t>fp</a:t>
            </a:r>
            <a:r>
              <a:rPr lang="zh-CN" altLang="en-US" b="1" dirty="0">
                <a:latin typeface="Arial" charset="0"/>
              </a:rPr>
              <a:t>指向</a:t>
            </a:r>
            <a:r>
              <a:rPr lang="en-US" altLang="zh-CN" b="1" dirty="0">
                <a:latin typeface="Arial" charset="0"/>
              </a:rPr>
              <a:t>readme.txt</a:t>
            </a:r>
            <a:r>
              <a:rPr lang="zh-CN" altLang="en-US" b="1" dirty="0">
                <a:latin typeface="Arial" charset="0"/>
              </a:rPr>
              <a:t>，读写位置指向字符</a:t>
            </a:r>
            <a:r>
              <a:rPr lang="en-US" altLang="zh-CN" b="1" dirty="0">
                <a:latin typeface="Arial" charset="0"/>
              </a:rPr>
              <a:t>c</a:t>
            </a:r>
            <a:r>
              <a:rPr lang="zh-CN" altLang="en-US" b="1" dirty="0">
                <a:latin typeface="Arial" charset="0"/>
              </a:rPr>
              <a:t>。运行语句</a:t>
            </a:r>
            <a:r>
              <a:rPr lang="en-US" altLang="zh-CN" b="1" dirty="0" err="1">
                <a:latin typeface="Arial" charset="0"/>
              </a:rPr>
              <a:t>fgets</a:t>
            </a:r>
            <a:r>
              <a:rPr lang="en-US" altLang="zh-CN" b="1" dirty="0">
                <a:latin typeface="Arial" charset="0"/>
              </a:rPr>
              <a:t>(str,8,fp);</a:t>
            </a:r>
            <a:r>
              <a:rPr lang="zh-CN" altLang="en-US" b="1" dirty="0">
                <a:latin typeface="Arial" charset="0"/>
              </a:rPr>
              <a:t>后</a:t>
            </a:r>
            <a:r>
              <a:rPr lang="en-US" altLang="zh-CN" b="1" dirty="0" err="1">
                <a:latin typeface="Arial" charset="0"/>
              </a:rPr>
              <a:t>str</a:t>
            </a:r>
            <a:r>
              <a:rPr lang="zh-CN" altLang="en-US" b="1" dirty="0">
                <a:latin typeface="Arial" charset="0"/>
              </a:rPr>
              <a:t>的内容为： </a:t>
            </a:r>
          </a:p>
        </p:txBody>
      </p:sp>
      <p:sp>
        <p:nvSpPr>
          <p:cNvPr id="191493" name="Rectangle 5"/>
          <p:cNvSpPr>
            <a:spLocks noChangeArrowheads="1"/>
          </p:cNvSpPr>
          <p:nvPr/>
        </p:nvSpPr>
        <p:spPr bwMode="auto">
          <a:xfrm>
            <a:off x="838200" y="4038600"/>
            <a:ext cx="5751513" cy="457200"/>
          </a:xfrm>
          <a:prstGeom prst="rect">
            <a:avLst/>
          </a:prstGeom>
          <a:noFill/>
          <a:ln w="9525" algn="ctr">
            <a:noFill/>
            <a:miter lim="800000"/>
            <a:headEnd/>
            <a:tailEnd/>
          </a:ln>
          <a:effectLst/>
        </p:spPr>
        <p:txBody>
          <a:bodyPr/>
          <a:lstStyle/>
          <a:p>
            <a:pPr marL="342900" indent="-342900">
              <a:spcBef>
                <a:spcPct val="20000"/>
              </a:spcBef>
              <a:buClr>
                <a:schemeClr val="tx2"/>
              </a:buClr>
              <a:buSzPct val="70000"/>
              <a:buFont typeface="Wingdings" pitchFamily="2" charset="2"/>
              <a:buChar char="l"/>
            </a:pPr>
            <a:r>
              <a:rPr lang="zh-CN" altLang="en-US" b="1" dirty="0">
                <a:latin typeface="Arial" charset="0"/>
              </a:rPr>
              <a:t>再次运行</a:t>
            </a:r>
            <a:r>
              <a:rPr lang="en-US" altLang="zh-CN" b="1" dirty="0" err="1">
                <a:latin typeface="Arial" charset="0"/>
              </a:rPr>
              <a:t>fgets</a:t>
            </a:r>
            <a:r>
              <a:rPr lang="en-US" altLang="zh-CN" b="1" dirty="0">
                <a:latin typeface="Arial" charset="0"/>
              </a:rPr>
              <a:t>(str,8,fp);</a:t>
            </a:r>
            <a:r>
              <a:rPr lang="zh-CN" altLang="en-US" b="1" dirty="0">
                <a:latin typeface="Arial" charset="0"/>
              </a:rPr>
              <a:t>后</a:t>
            </a:r>
            <a:r>
              <a:rPr lang="en-US" altLang="zh-CN" b="1" dirty="0" err="1">
                <a:latin typeface="Arial" charset="0"/>
              </a:rPr>
              <a:t>str</a:t>
            </a:r>
            <a:r>
              <a:rPr lang="zh-CN" altLang="en-US" b="1" dirty="0">
                <a:latin typeface="Arial" charset="0"/>
              </a:rPr>
              <a:t>的内容为： </a:t>
            </a:r>
          </a:p>
        </p:txBody>
      </p:sp>
      <p:sp>
        <p:nvSpPr>
          <p:cNvPr id="191494" name="Rectangle 6"/>
          <p:cNvSpPr>
            <a:spLocks noChangeArrowheads="1"/>
          </p:cNvSpPr>
          <p:nvPr/>
        </p:nvSpPr>
        <p:spPr bwMode="auto">
          <a:xfrm>
            <a:off x="838200" y="5181600"/>
            <a:ext cx="5921375" cy="457200"/>
          </a:xfrm>
          <a:prstGeom prst="rect">
            <a:avLst/>
          </a:prstGeom>
          <a:noFill/>
          <a:ln w="9525" algn="ctr">
            <a:noFill/>
            <a:miter lim="800000"/>
            <a:headEnd/>
            <a:tailEnd/>
          </a:ln>
          <a:effectLst/>
        </p:spPr>
        <p:txBody>
          <a:bodyPr/>
          <a:lstStyle/>
          <a:p>
            <a:pPr marL="342900" indent="-342900">
              <a:spcBef>
                <a:spcPct val="20000"/>
              </a:spcBef>
              <a:buClr>
                <a:schemeClr val="tx2"/>
              </a:buClr>
              <a:buSzPct val="70000"/>
              <a:buFont typeface="Wingdings" pitchFamily="2" charset="2"/>
              <a:buChar char="l"/>
            </a:pPr>
            <a:r>
              <a:rPr lang="zh-CN" altLang="en-US" b="1" dirty="0">
                <a:latin typeface="Arial" charset="0"/>
              </a:rPr>
              <a:t>第</a:t>
            </a:r>
            <a:r>
              <a:rPr lang="en-US" altLang="zh-CN" b="1" dirty="0">
                <a:latin typeface="Arial" charset="0"/>
              </a:rPr>
              <a:t>3</a:t>
            </a:r>
            <a:r>
              <a:rPr lang="zh-CN" altLang="en-US" b="1" dirty="0">
                <a:latin typeface="Arial" charset="0"/>
              </a:rPr>
              <a:t>次运行</a:t>
            </a:r>
            <a:r>
              <a:rPr lang="en-US" altLang="zh-CN" b="1" dirty="0" err="1">
                <a:latin typeface="Arial" charset="0"/>
              </a:rPr>
              <a:t>fgets</a:t>
            </a:r>
            <a:r>
              <a:rPr lang="en-US" altLang="zh-CN" b="1" dirty="0">
                <a:latin typeface="Arial" charset="0"/>
              </a:rPr>
              <a:t>(str,8,fp);</a:t>
            </a:r>
            <a:r>
              <a:rPr lang="zh-CN" altLang="en-US" b="1" dirty="0">
                <a:latin typeface="Arial" charset="0"/>
              </a:rPr>
              <a:t>后</a:t>
            </a:r>
            <a:r>
              <a:rPr lang="en-US" altLang="zh-CN" b="1" dirty="0" err="1">
                <a:latin typeface="Arial" charset="0"/>
              </a:rPr>
              <a:t>str</a:t>
            </a:r>
            <a:r>
              <a:rPr lang="zh-CN" altLang="en-US" b="1" dirty="0">
                <a:latin typeface="Arial" charset="0"/>
              </a:rPr>
              <a:t>的内容为： </a:t>
            </a:r>
          </a:p>
        </p:txBody>
      </p:sp>
      <p:pic>
        <p:nvPicPr>
          <p:cNvPr id="191495" name="Picture 7"/>
          <p:cNvPicPr>
            <a:picLocks noChangeAspect="1" noChangeArrowheads="1"/>
          </p:cNvPicPr>
          <p:nvPr/>
        </p:nvPicPr>
        <p:blipFill>
          <a:blip r:embed="rId2" cstate="print"/>
          <a:srcRect/>
          <a:stretch>
            <a:fillRect/>
          </a:stretch>
        </p:blipFill>
        <p:spPr bwMode="auto">
          <a:xfrm>
            <a:off x="914400" y="1981200"/>
            <a:ext cx="5810250" cy="371475"/>
          </a:xfrm>
          <a:prstGeom prst="rect">
            <a:avLst/>
          </a:prstGeom>
          <a:noFill/>
          <a:ln w="9525">
            <a:noFill/>
            <a:miter lim="800000"/>
            <a:headEnd/>
            <a:tailEnd/>
          </a:ln>
          <a:effectLst/>
        </p:spPr>
      </p:pic>
      <p:pic>
        <p:nvPicPr>
          <p:cNvPr id="191496" name="Picture 8"/>
          <p:cNvPicPr>
            <a:picLocks noChangeAspect="1" noChangeArrowheads="1"/>
          </p:cNvPicPr>
          <p:nvPr/>
        </p:nvPicPr>
        <p:blipFill>
          <a:blip r:embed="rId3" cstate="print"/>
          <a:srcRect/>
          <a:stretch>
            <a:fillRect/>
          </a:stretch>
        </p:blipFill>
        <p:spPr bwMode="auto">
          <a:xfrm>
            <a:off x="971550" y="3581400"/>
            <a:ext cx="3143250" cy="381000"/>
          </a:xfrm>
          <a:prstGeom prst="rect">
            <a:avLst/>
          </a:prstGeom>
          <a:noFill/>
          <a:ln w="9525">
            <a:noFill/>
            <a:miter lim="800000"/>
            <a:headEnd/>
            <a:tailEnd/>
          </a:ln>
          <a:effectLst/>
        </p:spPr>
      </p:pic>
      <p:pic>
        <p:nvPicPr>
          <p:cNvPr id="191497" name="Picture 9"/>
          <p:cNvPicPr>
            <a:picLocks noChangeAspect="1" noChangeArrowheads="1"/>
          </p:cNvPicPr>
          <p:nvPr/>
        </p:nvPicPr>
        <p:blipFill>
          <a:blip r:embed="rId4" cstate="print"/>
          <a:srcRect/>
          <a:stretch>
            <a:fillRect/>
          </a:stretch>
        </p:blipFill>
        <p:spPr bwMode="auto">
          <a:xfrm>
            <a:off x="990600" y="4648200"/>
            <a:ext cx="3162300" cy="400050"/>
          </a:xfrm>
          <a:prstGeom prst="rect">
            <a:avLst/>
          </a:prstGeom>
          <a:noFill/>
          <a:ln w="9525">
            <a:noFill/>
            <a:miter lim="800000"/>
            <a:headEnd/>
            <a:tailEnd/>
          </a:ln>
          <a:effectLst/>
        </p:spPr>
      </p:pic>
      <p:pic>
        <p:nvPicPr>
          <p:cNvPr id="191498" name="Picture 10"/>
          <p:cNvPicPr>
            <a:picLocks noChangeAspect="1" noChangeArrowheads="1"/>
          </p:cNvPicPr>
          <p:nvPr/>
        </p:nvPicPr>
        <p:blipFill>
          <a:blip r:embed="rId5" cstate="print"/>
          <a:srcRect/>
          <a:stretch>
            <a:fillRect/>
          </a:stretch>
        </p:blipFill>
        <p:spPr bwMode="auto">
          <a:xfrm>
            <a:off x="990600" y="5791200"/>
            <a:ext cx="3152775" cy="381000"/>
          </a:xfrm>
          <a:prstGeom prst="rect">
            <a:avLst/>
          </a:prstGeom>
          <a:noFill/>
          <a:ln w="9525">
            <a:noFill/>
            <a:miter lim="800000"/>
            <a:headEnd/>
            <a:tailEnd/>
          </a:ln>
          <a:effectLst/>
        </p:spPr>
      </p:pic>
      <p:sp>
        <p:nvSpPr>
          <p:cNvPr id="10" name="Rectangle 2"/>
          <p:cNvSpPr>
            <a:spLocks noGrp="1" noChangeArrowheads="1"/>
          </p:cNvSpPr>
          <p:nvPr>
            <p:ph type="title"/>
          </p:nvPr>
        </p:nvSpPr>
        <p:spPr>
          <a:xfrm>
            <a:off x="301625" y="228600"/>
            <a:ext cx="8534400" cy="758825"/>
          </a:xfrm>
        </p:spPr>
        <p:txBody>
          <a:bodyPr/>
          <a:lstStyle/>
          <a:p>
            <a:r>
              <a:rPr lang="zh-CN" altLang="en-US" dirty="0"/>
              <a:t>字符串读写</a:t>
            </a:r>
            <a:r>
              <a:rPr lang="zh-CN" altLang="en-US" dirty="0" smtClean="0"/>
              <a:t>函数</a:t>
            </a:r>
            <a:r>
              <a:rPr lang="en-US" altLang="zh-CN" dirty="0" smtClean="0"/>
              <a:t>——</a:t>
            </a:r>
            <a:r>
              <a:rPr lang="en-US" altLang="zh-CN" dirty="0" err="1" smtClean="0"/>
              <a:t>fgets</a:t>
            </a:r>
            <a:endParaRPr lang="en-US" altLang="zh-CN" dirty="0"/>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Rectangle 3"/>
          <p:cNvSpPr>
            <a:spLocks noGrp="1" noChangeArrowheads="1"/>
          </p:cNvSpPr>
          <p:nvPr>
            <p:ph sz="quarter" idx="1"/>
          </p:nvPr>
        </p:nvSpPr>
        <p:spPr/>
        <p:txBody>
          <a:bodyPr/>
          <a:lstStyle/>
          <a:p>
            <a:r>
              <a:rPr kumimoji="1" lang="en-US" altLang="zh-CN" dirty="0" err="1">
                <a:solidFill>
                  <a:srgbClr val="000000"/>
                </a:solidFill>
              </a:rPr>
              <a:t>fputs</a:t>
            </a:r>
            <a:r>
              <a:rPr kumimoji="1" lang="zh-CN" altLang="en-US" dirty="0">
                <a:solidFill>
                  <a:srgbClr val="000000"/>
                </a:solidFill>
              </a:rPr>
              <a:t>函数把一个字符串输出到磁盘文件上。其一般形式为：</a:t>
            </a:r>
          </a:p>
          <a:p>
            <a:pPr lvl="1"/>
            <a:r>
              <a:rPr kumimoji="1" lang="zh-CN" altLang="en-US" dirty="0">
                <a:solidFill>
                  <a:srgbClr val="FF0000"/>
                </a:solidFill>
              </a:rPr>
              <a:t> </a:t>
            </a:r>
            <a:r>
              <a:rPr kumimoji="1" lang="en-US" altLang="zh-CN" dirty="0" err="1">
                <a:solidFill>
                  <a:srgbClr val="FF0000"/>
                </a:solidFill>
              </a:rPr>
              <a:t>fputs</a:t>
            </a:r>
            <a:r>
              <a:rPr kumimoji="1" lang="zh-CN" altLang="en-US" dirty="0">
                <a:solidFill>
                  <a:srgbClr val="FF0000"/>
                </a:solidFill>
              </a:rPr>
              <a:t>（</a:t>
            </a:r>
            <a:r>
              <a:rPr kumimoji="1" lang="en-US" altLang="zh-CN" dirty="0" err="1">
                <a:solidFill>
                  <a:srgbClr val="FF0000"/>
                </a:solidFill>
              </a:rPr>
              <a:t>str,fp</a:t>
            </a:r>
            <a:r>
              <a:rPr kumimoji="1" lang="zh-CN" altLang="en-US" dirty="0">
                <a:solidFill>
                  <a:srgbClr val="FF0000"/>
                </a:solidFill>
              </a:rPr>
              <a:t>）</a:t>
            </a:r>
            <a:r>
              <a:rPr kumimoji="1" lang="en-US" altLang="zh-CN" dirty="0">
                <a:solidFill>
                  <a:srgbClr val="FF0000"/>
                </a:solidFill>
              </a:rPr>
              <a:t>;</a:t>
            </a:r>
          </a:p>
          <a:p>
            <a:pPr lvl="1"/>
            <a:r>
              <a:rPr kumimoji="1" lang="en-US" altLang="zh-CN" dirty="0">
                <a:solidFill>
                  <a:srgbClr val="000000"/>
                </a:solidFill>
              </a:rPr>
              <a:t>【</a:t>
            </a:r>
            <a:r>
              <a:rPr kumimoji="1" lang="zh-CN" altLang="en-US" dirty="0">
                <a:solidFill>
                  <a:srgbClr val="000000"/>
                </a:solidFill>
              </a:rPr>
              <a:t>说明</a:t>
            </a:r>
            <a:r>
              <a:rPr kumimoji="1" lang="en-US" altLang="zh-CN" dirty="0">
                <a:solidFill>
                  <a:srgbClr val="000000"/>
                </a:solidFill>
              </a:rPr>
              <a:t>】</a:t>
            </a:r>
            <a:r>
              <a:rPr kumimoji="1" lang="en-US" altLang="zh-CN" dirty="0" err="1">
                <a:solidFill>
                  <a:srgbClr val="000000"/>
                </a:solidFill>
              </a:rPr>
              <a:t>str</a:t>
            </a:r>
            <a:r>
              <a:rPr kumimoji="1" lang="zh-CN" altLang="en-US" dirty="0">
                <a:solidFill>
                  <a:srgbClr val="000000"/>
                </a:solidFill>
              </a:rPr>
              <a:t>可以是指向字符串的指针或字符数组名，也可以是字符串常量；</a:t>
            </a:r>
            <a:r>
              <a:rPr kumimoji="1" lang="en-US" altLang="zh-CN" dirty="0" err="1">
                <a:solidFill>
                  <a:srgbClr val="000000"/>
                </a:solidFill>
              </a:rPr>
              <a:t>fp</a:t>
            </a:r>
            <a:r>
              <a:rPr kumimoji="1" lang="zh-CN" altLang="en-US" dirty="0">
                <a:solidFill>
                  <a:srgbClr val="000000"/>
                </a:solidFill>
              </a:rPr>
              <a:t>为指向写入文件的指针。</a:t>
            </a:r>
          </a:p>
          <a:p>
            <a:pPr lvl="1"/>
            <a:r>
              <a:rPr kumimoji="1" lang="en-US" altLang="zh-CN" dirty="0">
                <a:solidFill>
                  <a:srgbClr val="000000"/>
                </a:solidFill>
              </a:rPr>
              <a:t>【</a:t>
            </a:r>
            <a:r>
              <a:rPr kumimoji="1" lang="zh-CN" altLang="en-US" dirty="0">
                <a:solidFill>
                  <a:srgbClr val="000000"/>
                </a:solidFill>
              </a:rPr>
              <a:t>功能</a:t>
            </a:r>
            <a:r>
              <a:rPr kumimoji="1" lang="en-US" altLang="zh-CN" dirty="0">
                <a:solidFill>
                  <a:srgbClr val="000000"/>
                </a:solidFill>
              </a:rPr>
              <a:t>】</a:t>
            </a:r>
            <a:r>
              <a:rPr kumimoji="1" lang="zh-CN" altLang="en-US" dirty="0">
                <a:solidFill>
                  <a:srgbClr val="000000"/>
                </a:solidFill>
              </a:rPr>
              <a:t>将由</a:t>
            </a:r>
            <a:r>
              <a:rPr kumimoji="1" lang="en-US" altLang="zh-CN" dirty="0" err="1">
                <a:solidFill>
                  <a:srgbClr val="000000"/>
                </a:solidFill>
              </a:rPr>
              <a:t>str</a:t>
            </a:r>
            <a:r>
              <a:rPr kumimoji="1" lang="zh-CN" altLang="en-US" dirty="0">
                <a:solidFill>
                  <a:srgbClr val="000000"/>
                </a:solidFill>
              </a:rPr>
              <a:t>指定的字符串写入</a:t>
            </a:r>
            <a:r>
              <a:rPr kumimoji="1" lang="en-US" altLang="zh-CN" dirty="0" err="1">
                <a:solidFill>
                  <a:srgbClr val="000000"/>
                </a:solidFill>
              </a:rPr>
              <a:t>fp</a:t>
            </a:r>
            <a:r>
              <a:rPr kumimoji="1" lang="zh-CN" altLang="en-US" dirty="0">
                <a:solidFill>
                  <a:srgbClr val="000000"/>
                </a:solidFill>
              </a:rPr>
              <a:t>所指向的文件中。 </a:t>
            </a:r>
          </a:p>
          <a:p>
            <a:endParaRPr lang="en-US" altLang="zh-CN" dirty="0"/>
          </a:p>
        </p:txBody>
      </p:sp>
      <p:sp>
        <p:nvSpPr>
          <p:cNvPr id="5" name="Rectangle 2"/>
          <p:cNvSpPr>
            <a:spLocks noGrp="1" noChangeArrowheads="1"/>
          </p:cNvSpPr>
          <p:nvPr>
            <p:ph type="title"/>
          </p:nvPr>
        </p:nvSpPr>
        <p:spPr>
          <a:xfrm>
            <a:off x="301625" y="228600"/>
            <a:ext cx="8534400" cy="758825"/>
          </a:xfrm>
        </p:spPr>
        <p:txBody>
          <a:bodyPr/>
          <a:lstStyle/>
          <a:p>
            <a:r>
              <a:rPr lang="zh-CN" altLang="en-US" dirty="0" smtClean="0"/>
              <a:t>字符串输出函数</a:t>
            </a:r>
            <a:r>
              <a:rPr lang="en-US" altLang="zh-CN" dirty="0" smtClean="0"/>
              <a:t>——</a:t>
            </a:r>
            <a:r>
              <a:rPr lang="en-US" altLang="zh-CN" dirty="0" err="1" smtClean="0"/>
              <a:t>fputs</a:t>
            </a:r>
            <a:endParaRPr lang="en-US" altLang="zh-CN" dirty="0"/>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11.1  </a:t>
            </a:r>
            <a:r>
              <a:rPr lang="zh-CN" altLang="en-US"/>
              <a:t>文件概述 </a:t>
            </a:r>
          </a:p>
        </p:txBody>
      </p:sp>
      <p:sp>
        <p:nvSpPr>
          <p:cNvPr id="8195" name="Rectangle 3"/>
          <p:cNvSpPr>
            <a:spLocks noGrp="1" noChangeArrowheads="1"/>
          </p:cNvSpPr>
          <p:nvPr>
            <p:ph sz="quarter" idx="1"/>
          </p:nvPr>
        </p:nvSpPr>
        <p:spPr>
          <a:xfrm>
            <a:off x="381000" y="1600200"/>
            <a:ext cx="8534400" cy="4111625"/>
          </a:xfrm>
          <a:noFill/>
          <a:ln/>
        </p:spPr>
        <p:txBody>
          <a:bodyPr/>
          <a:lstStyle/>
          <a:p>
            <a:pPr>
              <a:buFontTx/>
              <a:buNone/>
            </a:pPr>
            <a:r>
              <a:rPr kumimoji="1" lang="en-US" altLang="zh-CN"/>
              <a:t>【</a:t>
            </a:r>
            <a:r>
              <a:rPr kumimoji="1" lang="zh-CN" altLang="en-US"/>
              <a:t>问题</a:t>
            </a:r>
            <a:r>
              <a:rPr kumimoji="1" lang="en-US" altLang="zh-CN"/>
              <a:t>】</a:t>
            </a:r>
            <a:r>
              <a:rPr kumimoji="1" lang="zh-CN" altLang="en-US"/>
              <a:t>数据在计算机中如何被保存和阅读？ </a:t>
            </a:r>
          </a:p>
          <a:p>
            <a:r>
              <a:rPr kumimoji="1" lang="en-US" altLang="zh-CN"/>
              <a:t>11.1.1  </a:t>
            </a:r>
            <a:r>
              <a:rPr kumimoji="1" lang="zh-CN" altLang="en-US"/>
              <a:t>文件的概念</a:t>
            </a:r>
          </a:p>
          <a:p>
            <a:pPr lvl="1"/>
            <a:r>
              <a:rPr kumimoji="1" lang="zh-CN" altLang="en-US"/>
              <a:t>所谓“文件”是指一组相关数据的有序集合。 这个数据集有一个名称，叫做</a:t>
            </a:r>
            <a:r>
              <a:rPr kumimoji="1" lang="zh-CN" altLang="en-US">
                <a:solidFill>
                  <a:srgbClr val="FF0000"/>
                </a:solidFill>
              </a:rPr>
              <a:t>文件名</a:t>
            </a:r>
            <a:r>
              <a:rPr kumimoji="1" lang="zh-CN" altLang="en-US"/>
              <a:t>。</a:t>
            </a:r>
          </a:p>
          <a:p>
            <a:pPr lvl="1"/>
            <a:r>
              <a:rPr kumimoji="1" lang="zh-CN" altLang="en-US"/>
              <a:t>例如</a:t>
            </a:r>
            <a:r>
              <a:rPr kumimoji="1" lang="en-US" altLang="zh-CN"/>
              <a:t>:k:\24000101\program.c,</a:t>
            </a:r>
            <a:r>
              <a:rPr kumimoji="1" lang="zh-CN" altLang="en-US"/>
              <a:t>其中</a:t>
            </a:r>
            <a:r>
              <a:rPr kumimoji="1" lang="en-US" altLang="zh-CN"/>
              <a:t>k:\24000101</a:t>
            </a:r>
            <a:r>
              <a:rPr kumimoji="1" lang="zh-CN" altLang="en-US"/>
              <a:t>就是路径，</a:t>
            </a:r>
            <a:r>
              <a:rPr kumimoji="1" lang="en-US" altLang="zh-CN"/>
              <a:t>program.c</a:t>
            </a:r>
            <a:r>
              <a:rPr kumimoji="1" lang="zh-CN" altLang="en-US"/>
              <a:t>是文件名。当需要使用文件的时候，需要将文件调入内存中。 </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2" name="Rectangle 10"/>
          <p:cNvSpPr>
            <a:spLocks noGrp="1" noChangeArrowheads="1"/>
          </p:cNvSpPr>
          <p:nvPr>
            <p:ph sz="quarter" idx="1"/>
          </p:nvPr>
        </p:nvSpPr>
        <p:spPr/>
        <p:txBody>
          <a:bodyPr/>
          <a:lstStyle/>
          <a:p>
            <a:r>
              <a:rPr kumimoji="1" lang="zh-CN" altLang="zh-CN"/>
              <a:t>与</a:t>
            </a:r>
            <a:r>
              <a:rPr kumimoji="1" lang="en-US" altLang="zh-CN"/>
              <a:t>fgets()</a:t>
            </a:r>
            <a:r>
              <a:rPr kumimoji="1" lang="zh-CN" altLang="en-US"/>
              <a:t>函数在输入字符串时末尾自动追加“</a:t>
            </a:r>
            <a:r>
              <a:rPr kumimoji="1" lang="en-US" altLang="zh-CN"/>
              <a:t>\0”</a:t>
            </a:r>
            <a:r>
              <a:rPr kumimoji="1" lang="zh-CN" altLang="en-US"/>
              <a:t>字符的特性相对应，</a:t>
            </a:r>
            <a:r>
              <a:rPr kumimoji="1" lang="en-US" altLang="zh-CN"/>
              <a:t>fputs()</a:t>
            </a:r>
            <a:r>
              <a:rPr kumimoji="1" lang="zh-CN" altLang="en-US"/>
              <a:t>函数在将字符串写入文件时，其末尾的“</a:t>
            </a:r>
            <a:r>
              <a:rPr kumimoji="1" lang="en-US" altLang="zh-CN"/>
              <a:t>\0”</a:t>
            </a:r>
            <a:r>
              <a:rPr kumimoji="1" lang="zh-CN" altLang="en-US"/>
              <a:t>字符自动舍去。</a:t>
            </a:r>
          </a:p>
          <a:p>
            <a:r>
              <a:rPr kumimoji="1" lang="zh-CN" altLang="en-US"/>
              <a:t>当</a:t>
            </a:r>
            <a:r>
              <a:rPr kumimoji="1" lang="en-US" altLang="zh-CN"/>
              <a:t>fputs()</a:t>
            </a:r>
            <a:r>
              <a:rPr kumimoji="1" lang="zh-CN" altLang="en-US"/>
              <a:t>函数使用</a:t>
            </a:r>
            <a:r>
              <a:rPr kumimoji="1" lang="en-US" altLang="zh-CN"/>
              <a:t>stdout</a:t>
            </a:r>
            <a:r>
              <a:rPr kumimoji="1" lang="zh-CN" altLang="en-US"/>
              <a:t>作为</a:t>
            </a:r>
            <a:r>
              <a:rPr kumimoji="1" lang="en-US" altLang="zh-CN"/>
              <a:t>fp</a:t>
            </a:r>
            <a:r>
              <a:rPr kumimoji="1" lang="zh-CN" altLang="en-US"/>
              <a:t>参数时，即</a:t>
            </a:r>
            <a:r>
              <a:rPr kumimoji="1" lang="en-US" altLang="zh-CN"/>
              <a:t>fputs(str,stdout)</a:t>
            </a:r>
            <a:r>
              <a:rPr kumimoji="1" lang="zh-CN" altLang="en-US"/>
              <a:t>与</a:t>
            </a:r>
            <a:r>
              <a:rPr kumimoji="1" lang="en-US" altLang="zh-CN"/>
              <a:t>puts(str)</a:t>
            </a:r>
            <a:r>
              <a:rPr kumimoji="1" lang="zh-CN" altLang="en-US"/>
              <a:t>在功能上有所不同：</a:t>
            </a:r>
            <a:r>
              <a:rPr kumimoji="1" lang="en-US" altLang="zh-CN"/>
              <a:t>fputs()</a:t>
            </a:r>
            <a:r>
              <a:rPr kumimoji="1" lang="zh-CN" altLang="en-US"/>
              <a:t>舍弃输出字符串末尾加入的“</a:t>
            </a:r>
            <a:r>
              <a:rPr kumimoji="1" lang="en-US" altLang="zh-CN"/>
              <a:t>\0”</a:t>
            </a:r>
            <a:r>
              <a:rPr kumimoji="1" lang="zh-CN" altLang="en-US"/>
              <a:t>字符，而</a:t>
            </a:r>
            <a:r>
              <a:rPr kumimoji="1" lang="en-US" altLang="zh-CN"/>
              <a:t>puts()</a:t>
            </a:r>
            <a:r>
              <a:rPr kumimoji="1" lang="zh-CN" altLang="en-US"/>
              <a:t>把它转换成回车符输出。</a:t>
            </a:r>
          </a:p>
          <a:p>
            <a:r>
              <a:rPr kumimoji="1" lang="zh-CN" altLang="en-US"/>
              <a:t>正常操作时，返回值为写入的字符个数；出错时，返回值为</a:t>
            </a:r>
            <a:r>
              <a:rPr kumimoji="1" lang="en-US" altLang="zh-CN"/>
              <a:t>EOF</a:t>
            </a:r>
            <a:r>
              <a:rPr kumimoji="1" lang="zh-CN" altLang="en-US"/>
              <a:t>（</a:t>
            </a:r>
            <a:r>
              <a:rPr kumimoji="1" lang="en-US" altLang="zh-CN"/>
              <a:t>-1</a:t>
            </a:r>
            <a:r>
              <a:rPr kumimoji="1" lang="zh-CN" altLang="en-US"/>
              <a:t>）。 </a:t>
            </a:r>
          </a:p>
        </p:txBody>
      </p:sp>
      <p:sp>
        <p:nvSpPr>
          <p:cNvPr id="3" name="Rectangle 2"/>
          <p:cNvSpPr>
            <a:spLocks noGrp="1" noChangeArrowheads="1"/>
          </p:cNvSpPr>
          <p:nvPr>
            <p:ph type="title"/>
          </p:nvPr>
        </p:nvSpPr>
        <p:spPr>
          <a:xfrm>
            <a:off x="301625" y="228600"/>
            <a:ext cx="8534400" cy="758825"/>
          </a:xfrm>
        </p:spPr>
        <p:txBody>
          <a:bodyPr/>
          <a:lstStyle/>
          <a:p>
            <a:r>
              <a:rPr lang="zh-CN" altLang="en-US" dirty="0" smtClean="0"/>
              <a:t>字符串输出函数</a:t>
            </a:r>
            <a:r>
              <a:rPr lang="en-US" altLang="zh-CN" dirty="0" smtClean="0"/>
              <a:t>——</a:t>
            </a:r>
            <a:r>
              <a:rPr lang="en-US" altLang="zh-CN" dirty="0" err="1" smtClean="0"/>
              <a:t>fputs</a:t>
            </a:r>
            <a:endParaRPr lang="en-US" altLang="zh-CN" dirty="0"/>
          </a:p>
        </p:txBody>
      </p:sp>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01625" y="384175"/>
            <a:ext cx="8534400" cy="758825"/>
          </a:xfrm>
        </p:spPr>
        <p:txBody>
          <a:bodyPr/>
          <a:lstStyle/>
          <a:p>
            <a:r>
              <a:rPr lang="en-US" altLang="zh-CN" sz="2400" dirty="0"/>
              <a:t>【</a:t>
            </a:r>
            <a:r>
              <a:rPr lang="zh-CN" altLang="en-US" sz="2400" dirty="0"/>
              <a:t>例</a:t>
            </a:r>
            <a:r>
              <a:rPr lang="en-US" altLang="zh-CN" sz="2400" dirty="0"/>
              <a:t>11-4】</a:t>
            </a:r>
            <a:r>
              <a:rPr lang="zh-CN" altLang="en-US" sz="2400" dirty="0"/>
              <a:t>将键盘输入的若干行字符存入到磁盘文件</a:t>
            </a:r>
            <a:r>
              <a:rPr lang="en-US" altLang="zh-CN" sz="2400" dirty="0" smtClean="0"/>
              <a:t>result.txt</a:t>
            </a:r>
            <a:r>
              <a:rPr lang="zh-CN" altLang="en-US" sz="2400" dirty="0" smtClean="0"/>
              <a:t> </a:t>
            </a:r>
            <a:endParaRPr lang="zh-CN" altLang="en-US" sz="2400" dirty="0"/>
          </a:p>
        </p:txBody>
      </p:sp>
      <p:sp>
        <p:nvSpPr>
          <p:cNvPr id="34828" name="Rectangle 12"/>
          <p:cNvSpPr>
            <a:spLocks noGrp="1" noChangeArrowheads="1"/>
          </p:cNvSpPr>
          <p:nvPr>
            <p:ph sz="quarter" idx="1"/>
          </p:nvPr>
        </p:nvSpPr>
        <p:spPr>
          <a:xfrm>
            <a:off x="609600" y="1600200"/>
            <a:ext cx="8229600" cy="4800600"/>
          </a:xfrm>
        </p:spPr>
        <p:txBody>
          <a:bodyPr/>
          <a:lstStyle/>
          <a:p>
            <a:pPr>
              <a:lnSpc>
                <a:spcPct val="90000"/>
              </a:lnSpc>
              <a:buFontTx/>
              <a:buNone/>
            </a:pPr>
            <a:r>
              <a:rPr lang="en-US" altLang="zh-CN" sz="2400" dirty="0">
                <a:latin typeface="+mn-lt"/>
              </a:rPr>
              <a:t>#include &lt;</a:t>
            </a:r>
            <a:r>
              <a:rPr lang="en-US" altLang="zh-CN" sz="2400" dirty="0" err="1">
                <a:latin typeface="+mn-lt"/>
              </a:rPr>
              <a:t>stdio.h</a:t>
            </a:r>
            <a:r>
              <a:rPr lang="en-US" altLang="zh-CN" sz="2400" dirty="0">
                <a:latin typeface="+mn-lt"/>
              </a:rPr>
              <a:t>&gt;</a:t>
            </a:r>
          </a:p>
          <a:p>
            <a:pPr>
              <a:lnSpc>
                <a:spcPct val="90000"/>
              </a:lnSpc>
              <a:buFontTx/>
              <a:buNone/>
            </a:pPr>
            <a:r>
              <a:rPr lang="en-US" altLang="zh-CN" sz="2400" dirty="0">
                <a:latin typeface="+mn-lt"/>
              </a:rPr>
              <a:t>void main()</a:t>
            </a:r>
          </a:p>
          <a:p>
            <a:pPr>
              <a:lnSpc>
                <a:spcPct val="90000"/>
              </a:lnSpc>
              <a:buFontTx/>
              <a:buNone/>
            </a:pPr>
            <a:r>
              <a:rPr lang="en-US" altLang="zh-CN" sz="2400" dirty="0">
                <a:latin typeface="+mn-lt"/>
              </a:rPr>
              <a:t>{ FILE *</a:t>
            </a:r>
            <a:r>
              <a:rPr lang="en-US" altLang="zh-CN" sz="2400" dirty="0" err="1">
                <a:latin typeface="+mn-lt"/>
              </a:rPr>
              <a:t>fp</a:t>
            </a:r>
            <a:r>
              <a:rPr lang="en-US" altLang="zh-CN" sz="2400" dirty="0">
                <a:latin typeface="+mn-lt"/>
              </a:rPr>
              <a:t>;	 char </a:t>
            </a:r>
            <a:r>
              <a:rPr lang="en-US" altLang="zh-CN" sz="2400" dirty="0" err="1">
                <a:latin typeface="+mn-lt"/>
              </a:rPr>
              <a:t>str</a:t>
            </a:r>
            <a:r>
              <a:rPr lang="en-US" altLang="zh-CN" sz="2400" dirty="0">
                <a:latin typeface="+mn-lt"/>
              </a:rPr>
              <a:t>[101];</a:t>
            </a:r>
          </a:p>
          <a:p>
            <a:pPr>
              <a:lnSpc>
                <a:spcPct val="90000"/>
              </a:lnSpc>
              <a:buFontTx/>
              <a:buNone/>
            </a:pPr>
            <a:r>
              <a:rPr lang="en-US" altLang="zh-CN" sz="2400" dirty="0">
                <a:latin typeface="+mn-lt"/>
              </a:rPr>
              <a:t> if((</a:t>
            </a:r>
            <a:r>
              <a:rPr lang="en-US" altLang="zh-CN" sz="2400" dirty="0" err="1">
                <a:latin typeface="+mn-lt"/>
              </a:rPr>
              <a:t>fp</a:t>
            </a:r>
            <a:r>
              <a:rPr lang="en-US" altLang="zh-CN" sz="2400" dirty="0">
                <a:latin typeface="+mn-lt"/>
              </a:rPr>
              <a:t>=</a:t>
            </a:r>
            <a:r>
              <a:rPr lang="en-US" altLang="zh-CN" sz="2400" dirty="0" err="1">
                <a:latin typeface="+mn-lt"/>
              </a:rPr>
              <a:t>fopen</a:t>
            </a:r>
            <a:r>
              <a:rPr lang="en-US" altLang="zh-CN" sz="2400" dirty="0">
                <a:latin typeface="+mn-lt"/>
              </a:rPr>
              <a:t>("</a:t>
            </a:r>
            <a:r>
              <a:rPr lang="en-US" altLang="zh-CN" sz="2400" dirty="0" err="1">
                <a:latin typeface="+mn-lt"/>
              </a:rPr>
              <a:t>result.txt","w</a:t>
            </a:r>
            <a:r>
              <a:rPr lang="en-US" altLang="zh-CN" sz="2400" dirty="0">
                <a:latin typeface="+mn-lt"/>
              </a:rPr>
              <a:t>"))==NULL) </a:t>
            </a:r>
          </a:p>
          <a:p>
            <a:pPr>
              <a:lnSpc>
                <a:spcPct val="90000"/>
              </a:lnSpc>
              <a:buFontTx/>
              <a:buNone/>
            </a:pPr>
            <a:r>
              <a:rPr lang="en-US" altLang="zh-CN" sz="2400" dirty="0">
                <a:latin typeface="+mn-lt"/>
              </a:rPr>
              <a:t> {   </a:t>
            </a:r>
            <a:r>
              <a:rPr lang="en-US" altLang="zh-CN" sz="2400" dirty="0" err="1">
                <a:latin typeface="+mn-lt"/>
              </a:rPr>
              <a:t>printf</a:t>
            </a:r>
            <a:r>
              <a:rPr lang="en-US" altLang="zh-CN" sz="2400" dirty="0">
                <a:latin typeface="+mn-lt"/>
              </a:rPr>
              <a:t>("file created error.\n");	  exit(0);	 }</a:t>
            </a:r>
          </a:p>
          <a:p>
            <a:pPr>
              <a:lnSpc>
                <a:spcPct val="90000"/>
              </a:lnSpc>
              <a:buFontTx/>
              <a:buNone/>
            </a:pPr>
            <a:r>
              <a:rPr lang="en-US" altLang="zh-CN" sz="2400" dirty="0">
                <a:latin typeface="+mn-lt"/>
              </a:rPr>
              <a:t> while(</a:t>
            </a:r>
            <a:r>
              <a:rPr lang="en-US" altLang="zh-CN" sz="2400" dirty="0" err="1">
                <a:latin typeface="+mn-lt"/>
              </a:rPr>
              <a:t>strlen</a:t>
            </a:r>
            <a:r>
              <a:rPr lang="en-US" altLang="zh-CN" sz="2400" dirty="0">
                <a:latin typeface="+mn-lt"/>
              </a:rPr>
              <a:t>(gets(</a:t>
            </a:r>
            <a:r>
              <a:rPr lang="en-US" altLang="zh-CN" sz="2400" dirty="0" err="1">
                <a:latin typeface="+mn-lt"/>
              </a:rPr>
              <a:t>str</a:t>
            </a:r>
            <a:r>
              <a:rPr lang="en-US" altLang="zh-CN" sz="2400" dirty="0">
                <a:latin typeface="+mn-lt"/>
              </a:rPr>
              <a:t>))&gt;0)     /* </a:t>
            </a:r>
            <a:r>
              <a:rPr lang="zh-CN" altLang="en-US" sz="2400" dirty="0">
                <a:latin typeface="+mn-lt"/>
              </a:rPr>
              <a:t>读取字符串，输入空串时结束 *</a:t>
            </a:r>
            <a:r>
              <a:rPr lang="en-US" altLang="zh-CN" sz="2400" dirty="0">
                <a:latin typeface="+mn-lt"/>
              </a:rPr>
              <a:t>/</a:t>
            </a:r>
          </a:p>
          <a:p>
            <a:pPr>
              <a:lnSpc>
                <a:spcPct val="90000"/>
              </a:lnSpc>
              <a:buFontTx/>
              <a:buNone/>
            </a:pPr>
            <a:r>
              <a:rPr lang="en-US" altLang="zh-CN" sz="2400" dirty="0">
                <a:latin typeface="+mn-lt"/>
              </a:rPr>
              <a:t> {  </a:t>
            </a:r>
            <a:r>
              <a:rPr lang="en-US" altLang="zh-CN" sz="2400" dirty="0" err="1">
                <a:latin typeface="+mn-lt"/>
              </a:rPr>
              <a:t>fputs</a:t>
            </a:r>
            <a:r>
              <a:rPr lang="en-US" altLang="zh-CN" sz="2400" dirty="0">
                <a:latin typeface="+mn-lt"/>
              </a:rPr>
              <a:t>(</a:t>
            </a:r>
            <a:r>
              <a:rPr lang="en-US" altLang="zh-CN" sz="2400" dirty="0" err="1">
                <a:latin typeface="+mn-lt"/>
              </a:rPr>
              <a:t>str,fp</a:t>
            </a:r>
            <a:r>
              <a:rPr lang="en-US" altLang="zh-CN" sz="2400" dirty="0">
                <a:latin typeface="+mn-lt"/>
              </a:rPr>
              <a:t>);             /* </a:t>
            </a:r>
            <a:r>
              <a:rPr lang="zh-CN" altLang="en-US" sz="2400" dirty="0">
                <a:latin typeface="+mn-lt"/>
              </a:rPr>
              <a:t>写到文件</a:t>
            </a:r>
            <a:r>
              <a:rPr lang="en-US" altLang="zh-CN" sz="2400" dirty="0" err="1">
                <a:latin typeface="+mn-lt"/>
              </a:rPr>
              <a:t>fp</a:t>
            </a:r>
            <a:r>
              <a:rPr lang="zh-CN" altLang="en-US" sz="2400" dirty="0">
                <a:latin typeface="+mn-lt"/>
              </a:rPr>
              <a:t>中  *</a:t>
            </a:r>
            <a:r>
              <a:rPr lang="en-US" altLang="zh-CN" sz="2400" dirty="0">
                <a:latin typeface="+mn-lt"/>
              </a:rPr>
              <a:t>/</a:t>
            </a:r>
          </a:p>
          <a:p>
            <a:pPr>
              <a:lnSpc>
                <a:spcPct val="90000"/>
              </a:lnSpc>
              <a:buFontTx/>
              <a:buNone/>
            </a:pPr>
            <a:r>
              <a:rPr lang="en-US" altLang="zh-CN" sz="2400" dirty="0">
                <a:latin typeface="+mn-lt"/>
              </a:rPr>
              <a:t>  	</a:t>
            </a:r>
            <a:r>
              <a:rPr lang="en-US" altLang="zh-CN" sz="2400" dirty="0" err="1">
                <a:latin typeface="+mn-lt"/>
              </a:rPr>
              <a:t>fputs</a:t>
            </a:r>
            <a:r>
              <a:rPr lang="en-US" altLang="zh-CN" sz="2400" dirty="0">
                <a:latin typeface="+mn-lt"/>
              </a:rPr>
              <a:t>("\</a:t>
            </a:r>
            <a:r>
              <a:rPr lang="en-US" altLang="zh-CN" sz="2400" dirty="0" err="1">
                <a:latin typeface="+mn-lt"/>
              </a:rPr>
              <a:t>n",fp</a:t>
            </a:r>
            <a:r>
              <a:rPr lang="en-US" altLang="zh-CN" sz="2400" dirty="0">
                <a:latin typeface="+mn-lt"/>
              </a:rPr>
              <a:t>);</a:t>
            </a:r>
          </a:p>
          <a:p>
            <a:pPr>
              <a:lnSpc>
                <a:spcPct val="90000"/>
              </a:lnSpc>
              <a:buFontTx/>
              <a:buNone/>
            </a:pPr>
            <a:r>
              <a:rPr lang="en-US" altLang="zh-CN" sz="2400" dirty="0">
                <a:latin typeface="+mn-lt"/>
              </a:rPr>
              <a:t> }</a:t>
            </a:r>
          </a:p>
          <a:p>
            <a:pPr>
              <a:lnSpc>
                <a:spcPct val="90000"/>
              </a:lnSpc>
              <a:buFontTx/>
              <a:buNone/>
            </a:pPr>
            <a:r>
              <a:rPr lang="en-US" altLang="zh-CN" sz="2400" dirty="0">
                <a:latin typeface="+mn-lt"/>
              </a:rPr>
              <a:t> </a:t>
            </a:r>
            <a:r>
              <a:rPr lang="en-US" altLang="zh-CN" sz="2400" dirty="0" err="1">
                <a:latin typeface="+mn-lt"/>
              </a:rPr>
              <a:t>fclose</a:t>
            </a:r>
            <a:r>
              <a:rPr lang="en-US" altLang="zh-CN" sz="2400" dirty="0">
                <a:latin typeface="+mn-lt"/>
              </a:rPr>
              <a:t>(</a:t>
            </a:r>
            <a:r>
              <a:rPr lang="en-US" altLang="zh-CN" sz="2400" dirty="0" err="1">
                <a:latin typeface="+mn-lt"/>
              </a:rPr>
              <a:t>fp</a:t>
            </a:r>
            <a:r>
              <a:rPr lang="en-US" altLang="zh-CN" sz="2400" dirty="0">
                <a:latin typeface="+mn-lt"/>
              </a:rPr>
              <a:t>);</a:t>
            </a:r>
          </a:p>
          <a:p>
            <a:pPr>
              <a:lnSpc>
                <a:spcPct val="90000"/>
              </a:lnSpc>
              <a:buFontTx/>
              <a:buNone/>
            </a:pPr>
            <a:r>
              <a:rPr lang="en-US" altLang="zh-CN" sz="2400" dirty="0">
                <a:latin typeface="+mn-lt"/>
              </a:rPr>
              <a:t>} </a:t>
            </a:r>
          </a:p>
        </p:txBody>
      </p:sp>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01625" y="384175"/>
            <a:ext cx="8534400" cy="758825"/>
          </a:xfrm>
        </p:spPr>
        <p:txBody>
          <a:bodyPr/>
          <a:lstStyle/>
          <a:p>
            <a:r>
              <a:rPr lang="en-US" altLang="zh-CN" sz="2400" dirty="0"/>
              <a:t>【</a:t>
            </a:r>
            <a:r>
              <a:rPr lang="zh-CN" altLang="en-US" sz="2400" dirty="0"/>
              <a:t>例</a:t>
            </a:r>
            <a:r>
              <a:rPr lang="en-US" altLang="zh-CN" sz="2400" dirty="0"/>
              <a:t>11-5】</a:t>
            </a:r>
            <a:r>
              <a:rPr lang="zh-CN" altLang="en-US" sz="2400" dirty="0"/>
              <a:t>编程完成将文本文件</a:t>
            </a:r>
            <a:r>
              <a:rPr lang="en-US" altLang="zh-CN" sz="2400" dirty="0"/>
              <a:t>readme.txt </a:t>
            </a:r>
            <a:r>
              <a:rPr lang="zh-CN" altLang="en-US" sz="2400" dirty="0"/>
              <a:t>复制到</a:t>
            </a:r>
            <a:r>
              <a:rPr lang="en-US" altLang="zh-CN" sz="2400" dirty="0"/>
              <a:t>result.txt</a:t>
            </a:r>
            <a:r>
              <a:rPr lang="zh-CN" altLang="en-US" sz="2400" dirty="0" smtClean="0"/>
              <a:t>中 </a:t>
            </a:r>
            <a:endParaRPr lang="zh-CN" altLang="en-US" sz="2400" dirty="0"/>
          </a:p>
        </p:txBody>
      </p:sp>
      <p:sp>
        <p:nvSpPr>
          <p:cNvPr id="35843" name="Rectangle 3"/>
          <p:cNvSpPr>
            <a:spLocks noGrp="1" noChangeArrowheads="1"/>
          </p:cNvSpPr>
          <p:nvPr>
            <p:ph sz="quarter" idx="1"/>
          </p:nvPr>
        </p:nvSpPr>
        <p:spPr>
          <a:xfrm>
            <a:off x="457200" y="1719263"/>
            <a:ext cx="8305800" cy="4605337"/>
          </a:xfrm>
        </p:spPr>
        <p:txBody>
          <a:bodyPr/>
          <a:lstStyle/>
          <a:p>
            <a:pPr>
              <a:lnSpc>
                <a:spcPct val="90000"/>
              </a:lnSpc>
              <a:buFontTx/>
              <a:buNone/>
            </a:pPr>
            <a:r>
              <a:rPr lang="en-US" altLang="zh-CN" sz="2100" dirty="0">
                <a:latin typeface="+mn-lt"/>
              </a:rPr>
              <a:t>#include &lt;</a:t>
            </a:r>
            <a:r>
              <a:rPr lang="en-US" altLang="zh-CN" sz="2100" dirty="0" err="1">
                <a:latin typeface="+mn-lt"/>
              </a:rPr>
              <a:t>stdio.h</a:t>
            </a:r>
            <a:r>
              <a:rPr lang="en-US" altLang="zh-CN" sz="2100" dirty="0">
                <a:latin typeface="+mn-lt"/>
              </a:rPr>
              <a:t>&gt;</a:t>
            </a:r>
          </a:p>
          <a:p>
            <a:pPr>
              <a:lnSpc>
                <a:spcPct val="90000"/>
              </a:lnSpc>
              <a:buFontTx/>
              <a:buNone/>
            </a:pPr>
            <a:r>
              <a:rPr lang="en-US" altLang="zh-CN" sz="2100" dirty="0">
                <a:latin typeface="+mn-lt"/>
              </a:rPr>
              <a:t>void main()</a:t>
            </a:r>
          </a:p>
          <a:p>
            <a:pPr>
              <a:lnSpc>
                <a:spcPct val="90000"/>
              </a:lnSpc>
              <a:buFontTx/>
              <a:buNone/>
            </a:pPr>
            <a:r>
              <a:rPr lang="en-US" altLang="zh-CN" sz="2100" dirty="0">
                <a:latin typeface="+mn-lt"/>
              </a:rPr>
              <a:t>{</a:t>
            </a:r>
          </a:p>
          <a:p>
            <a:pPr>
              <a:lnSpc>
                <a:spcPct val="90000"/>
              </a:lnSpc>
              <a:buFontTx/>
              <a:buNone/>
            </a:pPr>
            <a:r>
              <a:rPr lang="en-US" altLang="zh-CN" sz="2100" dirty="0">
                <a:latin typeface="+mn-lt"/>
              </a:rPr>
              <a:t> FILE *fp1,*fp2;	char </a:t>
            </a:r>
            <a:r>
              <a:rPr lang="en-US" altLang="zh-CN" sz="2100" dirty="0" err="1">
                <a:latin typeface="+mn-lt"/>
              </a:rPr>
              <a:t>str</a:t>
            </a:r>
            <a:r>
              <a:rPr lang="en-US" altLang="zh-CN" sz="2100" dirty="0">
                <a:latin typeface="+mn-lt"/>
              </a:rPr>
              <a:t>[20];</a:t>
            </a:r>
          </a:p>
          <a:p>
            <a:pPr>
              <a:lnSpc>
                <a:spcPct val="90000"/>
              </a:lnSpc>
              <a:buFontTx/>
              <a:buNone/>
            </a:pPr>
            <a:r>
              <a:rPr lang="en-US" altLang="zh-CN" sz="2100" dirty="0">
                <a:latin typeface="+mn-lt"/>
              </a:rPr>
              <a:t> if((fp1=</a:t>
            </a:r>
            <a:r>
              <a:rPr lang="en-US" altLang="zh-CN" sz="2100" dirty="0" err="1">
                <a:latin typeface="+mn-lt"/>
              </a:rPr>
              <a:t>fopen</a:t>
            </a:r>
            <a:r>
              <a:rPr lang="en-US" altLang="zh-CN" sz="2100" dirty="0">
                <a:latin typeface="+mn-lt"/>
              </a:rPr>
              <a:t>("</a:t>
            </a:r>
            <a:r>
              <a:rPr lang="en-US" altLang="zh-CN" sz="2100" dirty="0" err="1">
                <a:latin typeface="+mn-lt"/>
              </a:rPr>
              <a:t>readme.txt","r</a:t>
            </a:r>
            <a:r>
              <a:rPr lang="en-US" altLang="zh-CN" sz="2100" dirty="0">
                <a:latin typeface="+mn-lt"/>
              </a:rPr>
              <a:t>"))==NULL)</a:t>
            </a:r>
          </a:p>
          <a:p>
            <a:pPr>
              <a:lnSpc>
                <a:spcPct val="90000"/>
              </a:lnSpc>
              <a:buFontTx/>
              <a:buNone/>
            </a:pPr>
            <a:r>
              <a:rPr lang="en-US" altLang="zh-CN" sz="2100" dirty="0">
                <a:latin typeface="+mn-lt"/>
              </a:rPr>
              <a:t> { </a:t>
            </a:r>
            <a:r>
              <a:rPr lang="en-US" altLang="zh-CN" sz="2100" dirty="0" err="1">
                <a:latin typeface="+mn-lt"/>
              </a:rPr>
              <a:t>printf</a:t>
            </a:r>
            <a:r>
              <a:rPr lang="en-US" altLang="zh-CN" sz="2100" dirty="0">
                <a:latin typeface="+mn-lt"/>
              </a:rPr>
              <a:t>("file1 </a:t>
            </a:r>
            <a:r>
              <a:rPr lang="en-US" altLang="zh-CN" sz="2100" dirty="0" err="1">
                <a:latin typeface="+mn-lt"/>
              </a:rPr>
              <a:t>openned</a:t>
            </a:r>
            <a:r>
              <a:rPr lang="en-US" altLang="zh-CN" sz="2100" dirty="0">
                <a:latin typeface="+mn-lt"/>
              </a:rPr>
              <a:t> error.\n");	exit(0);	}</a:t>
            </a:r>
          </a:p>
          <a:p>
            <a:pPr>
              <a:lnSpc>
                <a:spcPct val="90000"/>
              </a:lnSpc>
              <a:buFontTx/>
              <a:buNone/>
            </a:pPr>
            <a:r>
              <a:rPr lang="en-US" altLang="zh-CN" sz="2100" dirty="0">
                <a:latin typeface="+mn-lt"/>
              </a:rPr>
              <a:t> if((fp2=</a:t>
            </a:r>
            <a:r>
              <a:rPr lang="en-US" altLang="zh-CN" sz="2100" dirty="0" err="1">
                <a:latin typeface="+mn-lt"/>
              </a:rPr>
              <a:t>fopen</a:t>
            </a:r>
            <a:r>
              <a:rPr lang="en-US" altLang="zh-CN" sz="2100" dirty="0">
                <a:latin typeface="+mn-lt"/>
              </a:rPr>
              <a:t>("</a:t>
            </a:r>
            <a:r>
              <a:rPr lang="en-US" altLang="zh-CN" sz="2100" dirty="0" err="1">
                <a:latin typeface="+mn-lt"/>
              </a:rPr>
              <a:t>result.txt","w</a:t>
            </a:r>
            <a:r>
              <a:rPr lang="en-US" altLang="zh-CN" sz="2100" dirty="0">
                <a:latin typeface="+mn-lt"/>
              </a:rPr>
              <a:t>"))==NULL) </a:t>
            </a:r>
          </a:p>
          <a:p>
            <a:pPr>
              <a:lnSpc>
                <a:spcPct val="90000"/>
              </a:lnSpc>
              <a:buFontTx/>
              <a:buNone/>
            </a:pPr>
            <a:r>
              <a:rPr lang="en-US" altLang="zh-CN" sz="2100" dirty="0">
                <a:latin typeface="+mn-lt"/>
              </a:rPr>
              <a:t> { </a:t>
            </a:r>
            <a:r>
              <a:rPr lang="en-US" altLang="zh-CN" sz="2100" dirty="0" err="1">
                <a:latin typeface="+mn-lt"/>
              </a:rPr>
              <a:t>printf</a:t>
            </a:r>
            <a:r>
              <a:rPr lang="en-US" altLang="zh-CN" sz="2100" dirty="0">
                <a:latin typeface="+mn-lt"/>
              </a:rPr>
              <a:t>("file2 created error.\n");	exit(0); }</a:t>
            </a:r>
          </a:p>
          <a:p>
            <a:pPr>
              <a:lnSpc>
                <a:spcPct val="90000"/>
              </a:lnSpc>
              <a:buFontTx/>
              <a:buNone/>
            </a:pPr>
            <a:r>
              <a:rPr lang="en-US" altLang="zh-CN" sz="2100" dirty="0">
                <a:latin typeface="+mn-lt"/>
              </a:rPr>
              <a:t> while(</a:t>
            </a:r>
            <a:r>
              <a:rPr lang="en-US" altLang="zh-CN" sz="2100" dirty="0" err="1">
                <a:latin typeface="+mn-lt"/>
              </a:rPr>
              <a:t>fgets</a:t>
            </a:r>
            <a:r>
              <a:rPr lang="en-US" altLang="zh-CN" sz="2100" dirty="0">
                <a:latin typeface="+mn-lt"/>
              </a:rPr>
              <a:t>(str,20,fp1)!= NULL)  </a:t>
            </a:r>
            <a:r>
              <a:rPr lang="en-US" altLang="zh-CN" sz="2100" dirty="0" err="1">
                <a:latin typeface="+mn-lt"/>
              </a:rPr>
              <a:t>fputs</a:t>
            </a:r>
            <a:r>
              <a:rPr lang="en-US" altLang="zh-CN" sz="2100" dirty="0">
                <a:latin typeface="+mn-lt"/>
              </a:rPr>
              <a:t>(str,fp2);</a:t>
            </a:r>
          </a:p>
          <a:p>
            <a:pPr>
              <a:lnSpc>
                <a:spcPct val="90000"/>
              </a:lnSpc>
              <a:buFontTx/>
              <a:buNone/>
            </a:pPr>
            <a:r>
              <a:rPr lang="en-US" altLang="zh-CN" sz="2100" dirty="0">
                <a:latin typeface="+mn-lt"/>
              </a:rPr>
              <a:t> </a:t>
            </a:r>
            <a:r>
              <a:rPr lang="en-US" altLang="zh-CN" sz="2100" dirty="0" err="1">
                <a:latin typeface="+mn-lt"/>
              </a:rPr>
              <a:t>fclose</a:t>
            </a:r>
            <a:r>
              <a:rPr lang="en-US" altLang="zh-CN" sz="2100" dirty="0">
                <a:latin typeface="+mn-lt"/>
              </a:rPr>
              <a:t>(fp1);</a:t>
            </a:r>
          </a:p>
          <a:p>
            <a:pPr>
              <a:lnSpc>
                <a:spcPct val="90000"/>
              </a:lnSpc>
              <a:buFontTx/>
              <a:buNone/>
            </a:pPr>
            <a:r>
              <a:rPr lang="en-US" altLang="zh-CN" sz="2100" dirty="0">
                <a:latin typeface="+mn-lt"/>
              </a:rPr>
              <a:t> </a:t>
            </a:r>
            <a:r>
              <a:rPr lang="en-US" altLang="zh-CN" sz="2100" dirty="0" err="1">
                <a:latin typeface="+mn-lt"/>
              </a:rPr>
              <a:t>fclose</a:t>
            </a:r>
            <a:r>
              <a:rPr lang="en-US" altLang="zh-CN" sz="2100" dirty="0">
                <a:latin typeface="+mn-lt"/>
              </a:rPr>
              <a:t>(fp2);</a:t>
            </a:r>
          </a:p>
          <a:p>
            <a:pPr>
              <a:lnSpc>
                <a:spcPct val="90000"/>
              </a:lnSpc>
              <a:buFontTx/>
              <a:buNone/>
            </a:pPr>
            <a:r>
              <a:rPr lang="en-US" altLang="zh-CN" sz="2100" dirty="0">
                <a:latin typeface="+mn-lt"/>
              </a:rPr>
              <a:t>} </a:t>
            </a:r>
          </a:p>
        </p:txBody>
      </p:sp>
      <p:sp>
        <p:nvSpPr>
          <p:cNvPr id="35845" name="Rectangle 5"/>
          <p:cNvSpPr>
            <a:spLocks noChangeArrowheads="1"/>
          </p:cNvSpPr>
          <p:nvPr/>
        </p:nvSpPr>
        <p:spPr bwMode="auto">
          <a:xfrm>
            <a:off x="2286000" y="2590800"/>
            <a:ext cx="4562475" cy="366713"/>
          </a:xfrm>
          <a:prstGeom prst="rect">
            <a:avLst/>
          </a:prstGeom>
          <a:noFill/>
          <a:ln w="9525">
            <a:noFill/>
            <a:miter lim="800000"/>
            <a:headEnd/>
            <a:tailEnd/>
          </a:ln>
          <a:effectLst/>
        </p:spPr>
        <p:txBody>
          <a:bodyPr>
            <a:spAutoFit/>
          </a:bodyPr>
          <a:lstStyle/>
          <a:p>
            <a:endParaRPr lang="zh-CN" altLang="zh-CN" sz="1800">
              <a:latin typeface="Arial" charset="0"/>
            </a:endParaRPr>
          </a:p>
        </p:txBody>
      </p:sp>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zh-CN" altLang="en-US" dirty="0"/>
              <a:t>数据块读写函数 </a:t>
            </a:r>
          </a:p>
        </p:txBody>
      </p:sp>
      <p:sp>
        <p:nvSpPr>
          <p:cNvPr id="36873" name="Rectangle 9"/>
          <p:cNvSpPr>
            <a:spLocks noGrp="1" noChangeArrowheads="1"/>
          </p:cNvSpPr>
          <p:nvPr>
            <p:ph sz="quarter" idx="1"/>
          </p:nvPr>
        </p:nvSpPr>
        <p:spPr/>
        <p:txBody>
          <a:bodyPr/>
          <a:lstStyle/>
          <a:p>
            <a:r>
              <a:rPr kumimoji="1" lang="zh-CN" altLang="en-US">
                <a:solidFill>
                  <a:srgbClr val="000000"/>
                </a:solidFill>
              </a:rPr>
              <a:t>文件数据块读函数</a:t>
            </a:r>
            <a:r>
              <a:rPr kumimoji="1" lang="en-US" altLang="zh-CN">
                <a:solidFill>
                  <a:srgbClr val="FF0000"/>
                </a:solidFill>
              </a:rPr>
              <a:t>fread</a:t>
            </a:r>
          </a:p>
          <a:p>
            <a:pPr lvl="1"/>
            <a:r>
              <a:rPr kumimoji="1" lang="en-US" altLang="zh-CN">
                <a:solidFill>
                  <a:srgbClr val="FF0000"/>
                </a:solidFill>
              </a:rPr>
              <a:t>fread</a:t>
            </a:r>
            <a:r>
              <a:rPr kumimoji="1" lang="zh-CN" altLang="en-US">
                <a:solidFill>
                  <a:srgbClr val="000000"/>
                </a:solidFill>
              </a:rPr>
              <a:t>函数用来从指定文件中读取一个指定字节的数据块。它的一般调用形式为</a:t>
            </a:r>
          </a:p>
          <a:p>
            <a:pPr lvl="2"/>
            <a:r>
              <a:rPr kumimoji="1" lang="en-US" altLang="zh-CN">
                <a:solidFill>
                  <a:srgbClr val="FF0000"/>
                </a:solidFill>
              </a:rPr>
              <a:t>fread</a:t>
            </a:r>
            <a:r>
              <a:rPr kumimoji="1" lang="zh-CN" altLang="en-US">
                <a:solidFill>
                  <a:srgbClr val="FF0000"/>
                </a:solidFill>
              </a:rPr>
              <a:t>（</a:t>
            </a:r>
            <a:r>
              <a:rPr kumimoji="1" lang="en-US" altLang="zh-CN">
                <a:solidFill>
                  <a:srgbClr val="FF0000"/>
                </a:solidFill>
              </a:rPr>
              <a:t>buffer,size,count,fp</a:t>
            </a:r>
            <a:r>
              <a:rPr kumimoji="1" lang="zh-CN" altLang="en-US">
                <a:solidFill>
                  <a:srgbClr val="FF0000"/>
                </a:solidFill>
              </a:rPr>
              <a:t>）</a:t>
            </a:r>
            <a:r>
              <a:rPr kumimoji="1" lang="en-US" altLang="zh-CN">
                <a:solidFill>
                  <a:srgbClr val="FF0000"/>
                </a:solidFill>
              </a:rPr>
              <a:t>;</a:t>
            </a:r>
          </a:p>
          <a:p>
            <a:pPr lvl="2"/>
            <a:r>
              <a:rPr kumimoji="1" lang="en-US" altLang="zh-CN">
                <a:solidFill>
                  <a:srgbClr val="000000"/>
                </a:solidFill>
              </a:rPr>
              <a:t>buffer</a:t>
            </a:r>
            <a:r>
              <a:rPr kumimoji="1" lang="zh-CN" altLang="en-US">
                <a:solidFill>
                  <a:srgbClr val="000000"/>
                </a:solidFill>
              </a:rPr>
              <a:t>为读入数据在内存中存放的起始地址；</a:t>
            </a:r>
            <a:r>
              <a:rPr kumimoji="1" lang="en-US" altLang="zh-CN">
                <a:solidFill>
                  <a:srgbClr val="000000"/>
                </a:solidFill>
              </a:rPr>
              <a:t>size</a:t>
            </a:r>
            <a:r>
              <a:rPr kumimoji="1" lang="zh-CN" altLang="en-US">
                <a:solidFill>
                  <a:srgbClr val="000000"/>
                </a:solidFill>
              </a:rPr>
              <a:t>为每次要读取的字符数；</a:t>
            </a:r>
            <a:r>
              <a:rPr kumimoji="1" lang="en-US" altLang="zh-CN">
                <a:solidFill>
                  <a:srgbClr val="000000"/>
                </a:solidFill>
              </a:rPr>
              <a:t>count</a:t>
            </a:r>
            <a:r>
              <a:rPr kumimoji="1" lang="zh-CN" altLang="en-US">
                <a:solidFill>
                  <a:srgbClr val="000000"/>
                </a:solidFill>
              </a:rPr>
              <a:t>为要读取的次数；</a:t>
            </a:r>
            <a:r>
              <a:rPr kumimoji="1" lang="en-US" altLang="zh-CN">
                <a:solidFill>
                  <a:srgbClr val="000000"/>
                </a:solidFill>
              </a:rPr>
              <a:t>fp</a:t>
            </a:r>
            <a:r>
              <a:rPr kumimoji="1" lang="zh-CN" altLang="en-US">
                <a:solidFill>
                  <a:srgbClr val="000000"/>
                </a:solidFill>
              </a:rPr>
              <a:t>为文件类型指针。</a:t>
            </a:r>
          </a:p>
          <a:p>
            <a:pPr lvl="2"/>
            <a:r>
              <a:rPr kumimoji="1" lang="en-US" altLang="zh-CN">
                <a:solidFill>
                  <a:srgbClr val="000000"/>
                </a:solidFill>
              </a:rPr>
              <a:t>【</a:t>
            </a:r>
            <a:r>
              <a:rPr kumimoji="1" lang="zh-CN" altLang="en-US">
                <a:solidFill>
                  <a:srgbClr val="000000"/>
                </a:solidFill>
              </a:rPr>
              <a:t>功能</a:t>
            </a:r>
            <a:r>
              <a:rPr kumimoji="1" lang="en-US" altLang="zh-CN">
                <a:solidFill>
                  <a:srgbClr val="000000"/>
                </a:solidFill>
              </a:rPr>
              <a:t>】</a:t>
            </a:r>
            <a:r>
              <a:rPr kumimoji="1" lang="zh-CN" altLang="en-US">
                <a:solidFill>
                  <a:srgbClr val="000000"/>
                </a:solidFill>
              </a:rPr>
              <a:t>在</a:t>
            </a:r>
            <a:r>
              <a:rPr kumimoji="1" lang="en-US" altLang="zh-CN">
                <a:solidFill>
                  <a:srgbClr val="000000"/>
                </a:solidFill>
              </a:rPr>
              <a:t>fp</a:t>
            </a:r>
            <a:r>
              <a:rPr kumimoji="1" lang="zh-CN" altLang="en-US">
                <a:solidFill>
                  <a:srgbClr val="000000"/>
                </a:solidFill>
              </a:rPr>
              <a:t>指定的文件中读取</a:t>
            </a:r>
            <a:r>
              <a:rPr kumimoji="1" lang="en-US" altLang="zh-CN">
                <a:solidFill>
                  <a:srgbClr val="000000"/>
                </a:solidFill>
              </a:rPr>
              <a:t>count</a:t>
            </a:r>
            <a:r>
              <a:rPr kumimoji="1" lang="zh-CN" altLang="en-US">
                <a:solidFill>
                  <a:srgbClr val="000000"/>
                </a:solidFill>
              </a:rPr>
              <a:t>次数据项（每次</a:t>
            </a:r>
            <a:r>
              <a:rPr kumimoji="1" lang="en-US" altLang="zh-CN">
                <a:solidFill>
                  <a:srgbClr val="000000"/>
                </a:solidFill>
              </a:rPr>
              <a:t>size</a:t>
            </a:r>
            <a:r>
              <a:rPr kumimoji="1" lang="zh-CN" altLang="en-US">
                <a:solidFill>
                  <a:srgbClr val="000000"/>
                </a:solidFill>
              </a:rPr>
              <a:t>个字节）存放到以</a:t>
            </a:r>
            <a:r>
              <a:rPr kumimoji="1" lang="en-US" altLang="zh-CN">
                <a:solidFill>
                  <a:srgbClr val="000000"/>
                </a:solidFill>
              </a:rPr>
              <a:t>buffer</a:t>
            </a:r>
            <a:r>
              <a:rPr kumimoji="1" lang="zh-CN" altLang="en-US">
                <a:solidFill>
                  <a:srgbClr val="000000"/>
                </a:solidFill>
              </a:rPr>
              <a:t>所指的内存单元地址中。</a:t>
            </a:r>
          </a:p>
        </p:txBody>
      </p:sp>
      <p:sp>
        <p:nvSpPr>
          <p:cNvPr id="36870" name="Rectangle 6"/>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90" name="Rectangle 14"/>
          <p:cNvSpPr>
            <a:spLocks noGrp="1" noChangeArrowheads="1"/>
          </p:cNvSpPr>
          <p:nvPr>
            <p:ph type="body" sz="half" idx="1"/>
          </p:nvPr>
        </p:nvSpPr>
        <p:spPr>
          <a:xfrm>
            <a:off x="381000" y="1600200"/>
            <a:ext cx="8534400" cy="4111625"/>
          </a:xfrm>
        </p:spPr>
        <p:txBody>
          <a:bodyPr/>
          <a:lstStyle/>
          <a:p>
            <a:r>
              <a:rPr kumimoji="1" lang="zh-CN" altLang="en-US" sz="2000">
                <a:solidFill>
                  <a:srgbClr val="000000"/>
                </a:solidFill>
              </a:rPr>
              <a:t>文件数据块写函数</a:t>
            </a:r>
            <a:r>
              <a:rPr kumimoji="1" lang="en-US" altLang="zh-CN" sz="2000">
                <a:solidFill>
                  <a:srgbClr val="FF0000"/>
                </a:solidFill>
              </a:rPr>
              <a:t>fwrite</a:t>
            </a:r>
          </a:p>
          <a:p>
            <a:pPr lvl="1"/>
            <a:r>
              <a:rPr kumimoji="1" lang="en-US" altLang="zh-CN" sz="2100">
                <a:solidFill>
                  <a:srgbClr val="FF0000"/>
                </a:solidFill>
              </a:rPr>
              <a:t>fwrite</a:t>
            </a:r>
            <a:r>
              <a:rPr kumimoji="1" lang="zh-CN" altLang="en-US" sz="2100">
                <a:solidFill>
                  <a:srgbClr val="000000"/>
                </a:solidFill>
              </a:rPr>
              <a:t>函数用来将数据输出到磁盘文件上。它的一般调用形式为</a:t>
            </a:r>
          </a:p>
          <a:p>
            <a:pPr lvl="2"/>
            <a:r>
              <a:rPr kumimoji="1" lang="en-US" altLang="zh-CN" sz="2300">
                <a:solidFill>
                  <a:srgbClr val="FF0000"/>
                </a:solidFill>
              </a:rPr>
              <a:t>fwrite</a:t>
            </a:r>
            <a:r>
              <a:rPr kumimoji="1" lang="zh-CN" altLang="en-US" sz="2300">
                <a:solidFill>
                  <a:srgbClr val="FF0000"/>
                </a:solidFill>
              </a:rPr>
              <a:t>（</a:t>
            </a:r>
            <a:r>
              <a:rPr kumimoji="1" lang="en-US" altLang="zh-CN" sz="2300">
                <a:solidFill>
                  <a:srgbClr val="FF0000"/>
                </a:solidFill>
              </a:rPr>
              <a:t>buffer,size,count,fp</a:t>
            </a:r>
            <a:r>
              <a:rPr kumimoji="1" lang="zh-CN" altLang="en-US" sz="2300">
                <a:solidFill>
                  <a:srgbClr val="FF0000"/>
                </a:solidFill>
              </a:rPr>
              <a:t>）</a:t>
            </a:r>
            <a:r>
              <a:rPr kumimoji="1" lang="en-US" altLang="zh-CN" sz="2300">
                <a:solidFill>
                  <a:srgbClr val="FF0000"/>
                </a:solidFill>
              </a:rPr>
              <a:t>;</a:t>
            </a:r>
          </a:p>
          <a:p>
            <a:pPr lvl="2"/>
            <a:r>
              <a:rPr kumimoji="1" lang="en-US" altLang="zh-CN" sz="2300">
                <a:solidFill>
                  <a:srgbClr val="000000"/>
                </a:solidFill>
              </a:rPr>
              <a:t>【</a:t>
            </a:r>
            <a:r>
              <a:rPr kumimoji="1" lang="zh-CN" altLang="en-US" sz="2300">
                <a:solidFill>
                  <a:srgbClr val="000000"/>
                </a:solidFill>
              </a:rPr>
              <a:t>说明</a:t>
            </a:r>
            <a:r>
              <a:rPr kumimoji="1" lang="en-US" altLang="zh-CN" sz="2300">
                <a:solidFill>
                  <a:srgbClr val="000000"/>
                </a:solidFill>
              </a:rPr>
              <a:t>】buffer</a:t>
            </a:r>
            <a:r>
              <a:rPr kumimoji="1" lang="zh-CN" altLang="en-US" sz="2300">
                <a:solidFill>
                  <a:srgbClr val="000000"/>
                </a:solidFill>
              </a:rPr>
              <a:t>为输出数据在内存中存放的首地址；</a:t>
            </a:r>
            <a:r>
              <a:rPr kumimoji="1" lang="en-US" altLang="zh-CN" sz="2300">
                <a:solidFill>
                  <a:srgbClr val="000000"/>
                </a:solidFill>
              </a:rPr>
              <a:t>size</a:t>
            </a:r>
            <a:r>
              <a:rPr kumimoji="1" lang="zh-CN" altLang="en-US" sz="2300">
                <a:solidFill>
                  <a:srgbClr val="000000"/>
                </a:solidFill>
              </a:rPr>
              <a:t>为每次要输出到文件中的字节数；</a:t>
            </a:r>
            <a:r>
              <a:rPr kumimoji="1" lang="en-US" altLang="zh-CN" sz="2300">
                <a:solidFill>
                  <a:srgbClr val="000000"/>
                </a:solidFill>
              </a:rPr>
              <a:t>count</a:t>
            </a:r>
            <a:r>
              <a:rPr kumimoji="1" lang="zh-CN" altLang="en-US" sz="2300">
                <a:solidFill>
                  <a:srgbClr val="000000"/>
                </a:solidFill>
              </a:rPr>
              <a:t>为要输出的次数；</a:t>
            </a:r>
            <a:r>
              <a:rPr kumimoji="1" lang="en-US" altLang="zh-CN" sz="2300">
                <a:solidFill>
                  <a:srgbClr val="000000"/>
                </a:solidFill>
              </a:rPr>
              <a:t>fp</a:t>
            </a:r>
            <a:r>
              <a:rPr kumimoji="1" lang="zh-CN" altLang="en-US" sz="2300">
                <a:solidFill>
                  <a:srgbClr val="000000"/>
                </a:solidFill>
              </a:rPr>
              <a:t>为文件类型指针。</a:t>
            </a:r>
          </a:p>
          <a:p>
            <a:pPr lvl="2"/>
            <a:r>
              <a:rPr kumimoji="1" lang="en-US" altLang="zh-CN" sz="2300">
                <a:solidFill>
                  <a:srgbClr val="000000"/>
                </a:solidFill>
              </a:rPr>
              <a:t>【</a:t>
            </a:r>
            <a:r>
              <a:rPr kumimoji="1" lang="zh-CN" altLang="en-US" sz="2300">
                <a:solidFill>
                  <a:srgbClr val="000000"/>
                </a:solidFill>
              </a:rPr>
              <a:t>功能</a:t>
            </a:r>
            <a:r>
              <a:rPr kumimoji="1" lang="en-US" altLang="zh-CN" sz="2300">
                <a:solidFill>
                  <a:srgbClr val="000000"/>
                </a:solidFill>
              </a:rPr>
              <a:t>】</a:t>
            </a:r>
            <a:r>
              <a:rPr kumimoji="1" lang="zh-CN" altLang="en-US" sz="2300">
                <a:solidFill>
                  <a:srgbClr val="000000"/>
                </a:solidFill>
              </a:rPr>
              <a:t>将从</a:t>
            </a:r>
            <a:r>
              <a:rPr kumimoji="1" lang="en-US" altLang="zh-CN" sz="2300">
                <a:solidFill>
                  <a:srgbClr val="000000"/>
                </a:solidFill>
              </a:rPr>
              <a:t>buffer</a:t>
            </a:r>
            <a:r>
              <a:rPr kumimoji="1" lang="zh-CN" altLang="en-US" sz="2300">
                <a:solidFill>
                  <a:srgbClr val="000000"/>
                </a:solidFill>
              </a:rPr>
              <a:t>为首地址的内存中取出</a:t>
            </a:r>
            <a:r>
              <a:rPr kumimoji="1" lang="en-US" altLang="zh-CN" sz="2300">
                <a:solidFill>
                  <a:srgbClr val="000000"/>
                </a:solidFill>
              </a:rPr>
              <a:t>count</a:t>
            </a:r>
            <a:r>
              <a:rPr kumimoji="1" lang="zh-CN" altLang="en-US" sz="2300">
                <a:solidFill>
                  <a:srgbClr val="000000"/>
                </a:solidFill>
              </a:rPr>
              <a:t>次数据项（每次</a:t>
            </a:r>
            <a:r>
              <a:rPr kumimoji="1" lang="en-US" altLang="zh-CN" sz="2300">
                <a:solidFill>
                  <a:srgbClr val="000000"/>
                </a:solidFill>
              </a:rPr>
              <a:t>size</a:t>
            </a:r>
            <a:r>
              <a:rPr kumimoji="1" lang="zh-CN" altLang="en-US" sz="2300">
                <a:solidFill>
                  <a:srgbClr val="000000"/>
                </a:solidFill>
              </a:rPr>
              <a:t>个字节）写入</a:t>
            </a:r>
            <a:r>
              <a:rPr kumimoji="1" lang="en-US" altLang="zh-CN" sz="2300">
                <a:solidFill>
                  <a:srgbClr val="000000"/>
                </a:solidFill>
              </a:rPr>
              <a:t>fp</a:t>
            </a:r>
            <a:r>
              <a:rPr kumimoji="1" lang="zh-CN" altLang="en-US" sz="2300">
                <a:solidFill>
                  <a:srgbClr val="000000"/>
                </a:solidFill>
              </a:rPr>
              <a:t>所指的磁盘文件中</a:t>
            </a:r>
          </a:p>
        </p:txBody>
      </p:sp>
      <p:sp>
        <p:nvSpPr>
          <p:cNvPr id="75784" name="Rectangle 8"/>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6" name="Rectangle 2"/>
          <p:cNvSpPr>
            <a:spLocks noGrp="1" noChangeArrowheads="1"/>
          </p:cNvSpPr>
          <p:nvPr>
            <p:ph type="title"/>
          </p:nvPr>
        </p:nvSpPr>
        <p:spPr>
          <a:xfrm>
            <a:off x="301625" y="228600"/>
            <a:ext cx="8534400" cy="758825"/>
          </a:xfrm>
        </p:spPr>
        <p:txBody>
          <a:bodyPr/>
          <a:lstStyle/>
          <a:p>
            <a:r>
              <a:rPr lang="zh-CN" altLang="en-US" b="1" dirty="0">
                <a:latin typeface="宋体" pitchFamily="2" charset="-122"/>
                <a:ea typeface="宋体" pitchFamily="2" charset="-122"/>
              </a:rPr>
              <a:t>数据块读写函数 </a:t>
            </a:r>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sz="quarter" idx="1"/>
          </p:nvPr>
        </p:nvSpPr>
        <p:spPr/>
        <p:txBody>
          <a:bodyPr/>
          <a:lstStyle/>
          <a:p>
            <a:r>
              <a:rPr lang="zh-CN" altLang="en-US"/>
              <a:t>当文件以二进制形式打开时，</a:t>
            </a:r>
            <a:r>
              <a:rPr lang="en-US" altLang="zh-CN"/>
              <a:t>fread</a:t>
            </a:r>
            <a:r>
              <a:rPr lang="zh-CN" altLang="en-US"/>
              <a:t>函数就可以读取任何类型的信息。例如：</a:t>
            </a:r>
          </a:p>
          <a:p>
            <a:pPr lvl="1"/>
            <a:r>
              <a:rPr lang="en-US" altLang="zh-CN"/>
              <a:t>fread(array,4,5,fp);</a:t>
            </a:r>
          </a:p>
          <a:p>
            <a:pPr lvl="1"/>
            <a:r>
              <a:rPr lang="zh-CN" altLang="en-US"/>
              <a:t>其中，</a:t>
            </a:r>
            <a:r>
              <a:rPr lang="en-US" altLang="zh-CN"/>
              <a:t>array</a:t>
            </a:r>
            <a:r>
              <a:rPr lang="zh-CN" altLang="en-US"/>
              <a:t>为一个实型数组名，一个实型量占</a:t>
            </a:r>
            <a:r>
              <a:rPr lang="en-US" altLang="zh-CN"/>
              <a:t>4</a:t>
            </a:r>
            <a:r>
              <a:rPr lang="zh-CN" altLang="en-US"/>
              <a:t>个字节。该函数从</a:t>
            </a:r>
            <a:r>
              <a:rPr lang="en-US" altLang="zh-CN"/>
              <a:t>fp</a:t>
            </a:r>
            <a:r>
              <a:rPr lang="zh-CN" altLang="en-US"/>
              <a:t>所指的数据文件中读取</a:t>
            </a:r>
            <a:r>
              <a:rPr lang="en-US" altLang="zh-CN"/>
              <a:t>5</a:t>
            </a:r>
            <a:r>
              <a:rPr lang="zh-CN" altLang="en-US"/>
              <a:t>次</a:t>
            </a:r>
            <a:r>
              <a:rPr lang="en-US" altLang="zh-CN"/>
              <a:t>4</a:t>
            </a:r>
            <a:r>
              <a:rPr lang="zh-CN" altLang="en-US"/>
              <a:t>字节的实型数据，存储到数组</a:t>
            </a:r>
            <a:r>
              <a:rPr lang="en-US" altLang="zh-CN"/>
              <a:t>array</a:t>
            </a:r>
            <a:r>
              <a:rPr lang="zh-CN" altLang="en-US"/>
              <a:t>中。</a:t>
            </a:r>
          </a:p>
          <a:p>
            <a:r>
              <a:rPr lang="en-US" altLang="zh-CN"/>
              <a:t>fread()</a:t>
            </a:r>
            <a:r>
              <a:rPr lang="zh-CN" altLang="en-US"/>
              <a:t>函数读取的数据块的总字节数应该是</a:t>
            </a:r>
            <a:r>
              <a:rPr lang="en-US" altLang="zh-CN"/>
              <a:t>size*count</a:t>
            </a:r>
            <a:r>
              <a:rPr lang="zh-CN" altLang="en-US"/>
              <a:t>个字节。正常操作时函数的返回值为读取的项数，出错时为</a:t>
            </a:r>
            <a:r>
              <a:rPr lang="en-US" altLang="zh-CN"/>
              <a:t>-1</a:t>
            </a:r>
            <a:r>
              <a:rPr lang="zh-CN" altLang="en-US"/>
              <a:t>。 </a:t>
            </a:r>
          </a:p>
        </p:txBody>
      </p:sp>
      <p:sp>
        <p:nvSpPr>
          <p:cNvPr id="3" name="Rectangle 2"/>
          <p:cNvSpPr>
            <a:spLocks noGrp="1" noChangeArrowheads="1"/>
          </p:cNvSpPr>
          <p:nvPr>
            <p:ph type="title"/>
          </p:nvPr>
        </p:nvSpPr>
        <p:spPr>
          <a:xfrm>
            <a:off x="301625" y="228600"/>
            <a:ext cx="8534400" cy="758825"/>
          </a:xfrm>
        </p:spPr>
        <p:txBody>
          <a:bodyPr/>
          <a:lstStyle/>
          <a:p>
            <a:r>
              <a:rPr lang="zh-CN" altLang="en-US" b="1" dirty="0">
                <a:latin typeface="宋体" pitchFamily="2" charset="-122"/>
                <a:ea typeface="宋体" pitchFamily="2" charset="-122"/>
              </a:rPr>
              <a:t>数据块读写函数 </a:t>
            </a:r>
          </a:p>
        </p:txBody>
      </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Grp="1" noChangeArrowheads="1"/>
          </p:cNvSpPr>
          <p:nvPr>
            <p:ph sz="quarter" idx="1"/>
          </p:nvPr>
        </p:nvSpPr>
        <p:spPr>
          <a:xfrm>
            <a:off x="381000" y="1600200"/>
            <a:ext cx="8534400" cy="4044950"/>
          </a:xfrm>
        </p:spPr>
        <p:txBody>
          <a:bodyPr/>
          <a:lstStyle/>
          <a:p>
            <a:r>
              <a:rPr lang="zh-CN" altLang="en-US"/>
              <a:t>当文件以二进制形式打开时，</a:t>
            </a:r>
            <a:r>
              <a:rPr lang="en-US" altLang="zh-CN"/>
              <a:t>fwrite</a:t>
            </a:r>
            <a:r>
              <a:rPr lang="zh-CN" altLang="en-US"/>
              <a:t>函数就可以写入任何类型的信息。例如：</a:t>
            </a:r>
          </a:p>
          <a:p>
            <a:pPr lvl="1"/>
            <a:r>
              <a:rPr lang="en-US" altLang="zh-CN"/>
              <a:t>fwrite(array,2,10,fp);</a:t>
            </a:r>
          </a:p>
          <a:p>
            <a:pPr lvl="1"/>
            <a:r>
              <a:rPr lang="zh-CN" altLang="en-US"/>
              <a:t>其中，</a:t>
            </a:r>
            <a:r>
              <a:rPr lang="en-US" altLang="zh-CN"/>
              <a:t>array</a:t>
            </a:r>
            <a:r>
              <a:rPr lang="zh-CN" altLang="en-US"/>
              <a:t>为一个整型数组名，一个整型量占两个字节。该函数将整型数组中</a:t>
            </a:r>
            <a:r>
              <a:rPr lang="en-US" altLang="zh-CN"/>
              <a:t>10</a:t>
            </a:r>
            <a:r>
              <a:rPr lang="zh-CN" altLang="en-US"/>
              <a:t>个两字节的整型数据写入由</a:t>
            </a:r>
            <a:r>
              <a:rPr lang="en-US" altLang="zh-CN"/>
              <a:t>fp</a:t>
            </a:r>
            <a:r>
              <a:rPr lang="zh-CN" altLang="en-US"/>
              <a:t>所指的磁盘文件中。</a:t>
            </a:r>
          </a:p>
          <a:p>
            <a:r>
              <a:rPr lang="zh-CN" altLang="en-US"/>
              <a:t>与</a:t>
            </a:r>
            <a:r>
              <a:rPr lang="en-US" altLang="zh-CN"/>
              <a:t>fread()</a:t>
            </a:r>
            <a:r>
              <a:rPr lang="zh-CN" altLang="en-US"/>
              <a:t>函数一样写入的数据块的总字节是</a:t>
            </a:r>
            <a:r>
              <a:rPr lang="en-US" altLang="zh-CN"/>
              <a:t>size*count</a:t>
            </a:r>
            <a:r>
              <a:rPr lang="zh-CN" altLang="en-US"/>
              <a:t>个字节。正常操作时返回值为写入的项数，出错时返回值为</a:t>
            </a:r>
            <a:r>
              <a:rPr lang="en-US" altLang="zh-CN"/>
              <a:t>-1</a:t>
            </a:r>
            <a:r>
              <a:rPr lang="zh-CN" altLang="en-US"/>
              <a:t>。</a:t>
            </a:r>
          </a:p>
        </p:txBody>
      </p:sp>
      <p:sp>
        <p:nvSpPr>
          <p:cNvPr id="3" name="Rectangle 2"/>
          <p:cNvSpPr>
            <a:spLocks noGrp="1" noChangeArrowheads="1"/>
          </p:cNvSpPr>
          <p:nvPr>
            <p:ph type="title"/>
          </p:nvPr>
        </p:nvSpPr>
        <p:spPr>
          <a:xfrm>
            <a:off x="301625" y="228600"/>
            <a:ext cx="8534400" cy="758825"/>
          </a:xfrm>
        </p:spPr>
        <p:txBody>
          <a:bodyPr/>
          <a:lstStyle/>
          <a:p>
            <a:r>
              <a:rPr lang="zh-CN" altLang="en-US" b="1" dirty="0">
                <a:latin typeface="宋体" pitchFamily="2" charset="-122"/>
                <a:ea typeface="宋体" pitchFamily="2" charset="-122"/>
              </a:rPr>
              <a:t>数据块读写函数 </a:t>
            </a: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altLang="zh-CN" sz="2200" dirty="0"/>
              <a:t>【</a:t>
            </a:r>
            <a:r>
              <a:rPr lang="zh-CN" altLang="en-US" sz="2200" dirty="0"/>
              <a:t>例</a:t>
            </a:r>
            <a:r>
              <a:rPr lang="en-US" altLang="zh-CN" sz="2200" dirty="0"/>
              <a:t>11-6】</a:t>
            </a:r>
            <a:r>
              <a:rPr lang="zh-CN" altLang="en-US" sz="2200" dirty="0"/>
              <a:t>编程从键盘输入</a:t>
            </a:r>
            <a:r>
              <a:rPr lang="en-US" altLang="zh-CN" sz="2200" dirty="0"/>
              <a:t>3</a:t>
            </a:r>
            <a:r>
              <a:rPr lang="zh-CN" altLang="en-US" sz="2200" dirty="0"/>
              <a:t>个学生的数据，将它们存入到文件</a:t>
            </a:r>
            <a:r>
              <a:rPr lang="en-US" altLang="zh-CN" sz="2200" dirty="0"/>
              <a:t>result.dat</a:t>
            </a:r>
            <a:r>
              <a:rPr lang="zh-CN" altLang="en-US" sz="2200" dirty="0"/>
              <a:t>中，然后再读出显示在屏幕</a:t>
            </a:r>
            <a:r>
              <a:rPr lang="zh-CN" altLang="en-US" sz="2200" dirty="0" smtClean="0"/>
              <a:t>上</a:t>
            </a:r>
            <a:endParaRPr lang="zh-CN" altLang="en-US" sz="2200" dirty="0"/>
          </a:p>
        </p:txBody>
      </p:sp>
      <p:sp>
        <p:nvSpPr>
          <p:cNvPr id="89091" name="Rectangle 3"/>
          <p:cNvSpPr>
            <a:spLocks noGrp="1" noChangeArrowheads="1"/>
          </p:cNvSpPr>
          <p:nvPr>
            <p:ph sz="quarter" idx="1"/>
          </p:nvPr>
        </p:nvSpPr>
        <p:spPr>
          <a:xfrm>
            <a:off x="381000" y="1600200"/>
            <a:ext cx="8534400" cy="4246563"/>
          </a:xfrm>
        </p:spPr>
        <p:txBody>
          <a:bodyPr/>
          <a:lstStyle/>
          <a:p>
            <a:pPr>
              <a:lnSpc>
                <a:spcPct val="80000"/>
              </a:lnSpc>
              <a:buFontTx/>
              <a:buNone/>
            </a:pPr>
            <a:r>
              <a:rPr lang="en-US" altLang="zh-CN" sz="2000" dirty="0">
                <a:latin typeface="+mn-lt"/>
              </a:rPr>
              <a:t>#include &lt;</a:t>
            </a:r>
            <a:r>
              <a:rPr lang="en-US" altLang="zh-CN" sz="2000" dirty="0" err="1">
                <a:latin typeface="+mn-lt"/>
              </a:rPr>
              <a:t>stdio.h</a:t>
            </a:r>
            <a:r>
              <a:rPr lang="en-US" altLang="zh-CN" sz="2000" dirty="0">
                <a:latin typeface="+mn-lt"/>
              </a:rPr>
              <a:t>&gt;</a:t>
            </a:r>
          </a:p>
          <a:p>
            <a:pPr>
              <a:lnSpc>
                <a:spcPct val="80000"/>
              </a:lnSpc>
              <a:buFontTx/>
              <a:buNone/>
            </a:pPr>
            <a:r>
              <a:rPr lang="en-US" altLang="zh-CN" sz="2000" dirty="0">
                <a:latin typeface="+mn-lt"/>
              </a:rPr>
              <a:t>#</a:t>
            </a:r>
            <a:r>
              <a:rPr lang="en-US" altLang="zh-CN" sz="2000" dirty="0" err="1">
                <a:latin typeface="+mn-lt"/>
              </a:rPr>
              <a:t>dedefine</a:t>
            </a:r>
            <a:r>
              <a:rPr lang="en-US" altLang="zh-CN" sz="2000" dirty="0">
                <a:latin typeface="+mn-lt"/>
              </a:rPr>
              <a:t> SIZE 3</a:t>
            </a:r>
          </a:p>
          <a:p>
            <a:pPr>
              <a:lnSpc>
                <a:spcPct val="80000"/>
              </a:lnSpc>
              <a:buFontTx/>
              <a:buNone/>
            </a:pPr>
            <a:r>
              <a:rPr lang="en-US" altLang="zh-CN" sz="2000" dirty="0" err="1">
                <a:latin typeface="+mn-lt"/>
              </a:rPr>
              <a:t>struct</a:t>
            </a:r>
            <a:r>
              <a:rPr lang="en-US" altLang="zh-CN" sz="2000" dirty="0">
                <a:latin typeface="+mn-lt"/>
              </a:rPr>
              <a:t> student</a:t>
            </a:r>
          </a:p>
          <a:p>
            <a:pPr>
              <a:lnSpc>
                <a:spcPct val="80000"/>
              </a:lnSpc>
              <a:buFontTx/>
              <a:buNone/>
            </a:pPr>
            <a:r>
              <a:rPr lang="en-US" altLang="zh-CN" sz="2000" dirty="0">
                <a:latin typeface="+mn-lt"/>
              </a:rPr>
              <a:t>{ </a:t>
            </a:r>
            <a:r>
              <a:rPr lang="en-US" altLang="zh-CN" sz="2000" dirty="0" err="1">
                <a:latin typeface="+mn-lt"/>
              </a:rPr>
              <a:t>int</a:t>
            </a:r>
            <a:r>
              <a:rPr lang="en-US" altLang="zh-CN" sz="2000" dirty="0">
                <a:latin typeface="+mn-lt"/>
              </a:rPr>
              <a:t> no;   char name[10];   </a:t>
            </a:r>
            <a:r>
              <a:rPr lang="en-US" altLang="zh-CN" sz="2000" dirty="0" err="1">
                <a:latin typeface="+mn-lt"/>
              </a:rPr>
              <a:t>int</a:t>
            </a:r>
            <a:r>
              <a:rPr lang="en-US" altLang="zh-CN" sz="2000" dirty="0">
                <a:latin typeface="+mn-lt"/>
              </a:rPr>
              <a:t> age;   char address[20];</a:t>
            </a:r>
          </a:p>
          <a:p>
            <a:pPr>
              <a:lnSpc>
                <a:spcPct val="80000"/>
              </a:lnSpc>
              <a:buFontTx/>
              <a:buNone/>
            </a:pPr>
            <a:r>
              <a:rPr lang="en-US" altLang="zh-CN" sz="2000" dirty="0">
                <a:latin typeface="+mn-lt"/>
              </a:rPr>
              <a:t>}stud[SIZE],</a:t>
            </a:r>
            <a:r>
              <a:rPr lang="en-US" altLang="zh-CN" sz="2000" dirty="0" err="1">
                <a:latin typeface="+mn-lt"/>
              </a:rPr>
              <a:t>fout</a:t>
            </a:r>
            <a:r>
              <a:rPr lang="en-US" altLang="zh-CN" sz="2000" dirty="0">
                <a:latin typeface="+mn-lt"/>
              </a:rPr>
              <a:t>;</a:t>
            </a:r>
          </a:p>
          <a:p>
            <a:pPr>
              <a:lnSpc>
                <a:spcPct val="80000"/>
              </a:lnSpc>
              <a:buFontTx/>
              <a:buNone/>
            </a:pPr>
            <a:r>
              <a:rPr lang="en-US" altLang="zh-CN" sz="2000" dirty="0">
                <a:latin typeface="+mn-lt"/>
              </a:rPr>
              <a:t>void </a:t>
            </a:r>
            <a:r>
              <a:rPr lang="en-US" altLang="zh-CN" sz="2000" dirty="0" err="1">
                <a:latin typeface="+mn-lt"/>
              </a:rPr>
              <a:t>student_save</a:t>
            </a:r>
            <a:r>
              <a:rPr lang="en-US" altLang="zh-CN" sz="2000" dirty="0">
                <a:latin typeface="+mn-lt"/>
              </a:rPr>
              <a:t>()</a:t>
            </a:r>
          </a:p>
          <a:p>
            <a:pPr>
              <a:lnSpc>
                <a:spcPct val="80000"/>
              </a:lnSpc>
              <a:buFontTx/>
              <a:buNone/>
            </a:pPr>
            <a:r>
              <a:rPr lang="en-US" altLang="zh-CN" sz="2000" dirty="0">
                <a:latin typeface="+mn-lt"/>
              </a:rPr>
              <a:t>{  </a:t>
            </a:r>
            <a:r>
              <a:rPr lang="en-US" altLang="zh-CN" sz="2000" dirty="0" err="1">
                <a:latin typeface="+mn-lt"/>
              </a:rPr>
              <a:t>int</a:t>
            </a:r>
            <a:r>
              <a:rPr lang="en-US" altLang="zh-CN" sz="2000" dirty="0">
                <a:latin typeface="+mn-lt"/>
              </a:rPr>
              <a:t> </a:t>
            </a:r>
            <a:r>
              <a:rPr lang="en-US" altLang="zh-CN" sz="2000" dirty="0" err="1">
                <a:latin typeface="+mn-lt"/>
              </a:rPr>
              <a:t>i</a:t>
            </a:r>
            <a:r>
              <a:rPr lang="en-US" altLang="zh-CN" sz="2000" dirty="0">
                <a:latin typeface="+mn-lt"/>
              </a:rPr>
              <a:t>;   FILE *</a:t>
            </a:r>
            <a:r>
              <a:rPr lang="en-US" altLang="zh-CN" sz="2000" dirty="0" err="1">
                <a:latin typeface="+mn-lt"/>
              </a:rPr>
              <a:t>fp</a:t>
            </a:r>
            <a:r>
              <a:rPr lang="en-US" altLang="zh-CN" sz="2000" dirty="0">
                <a:latin typeface="+mn-lt"/>
              </a:rPr>
              <a:t>;</a:t>
            </a:r>
          </a:p>
          <a:p>
            <a:pPr>
              <a:lnSpc>
                <a:spcPct val="80000"/>
              </a:lnSpc>
              <a:buFontTx/>
              <a:buNone/>
            </a:pPr>
            <a:r>
              <a:rPr lang="en-US" altLang="zh-CN" sz="2000" dirty="0">
                <a:latin typeface="+mn-lt"/>
              </a:rPr>
              <a:t>   if((</a:t>
            </a:r>
            <a:r>
              <a:rPr lang="en-US" altLang="zh-CN" sz="2000" dirty="0" err="1">
                <a:latin typeface="+mn-lt"/>
              </a:rPr>
              <a:t>fp</a:t>
            </a:r>
            <a:r>
              <a:rPr lang="en-US" altLang="zh-CN" sz="2000" dirty="0">
                <a:latin typeface="+mn-lt"/>
              </a:rPr>
              <a:t>=</a:t>
            </a:r>
            <a:r>
              <a:rPr lang="en-US" altLang="zh-CN" sz="2000" dirty="0" err="1">
                <a:latin typeface="+mn-lt"/>
              </a:rPr>
              <a:t>fopen</a:t>
            </a:r>
            <a:r>
              <a:rPr lang="en-US" altLang="zh-CN" sz="2000" dirty="0">
                <a:latin typeface="+mn-lt"/>
              </a:rPr>
              <a:t>("</a:t>
            </a:r>
            <a:r>
              <a:rPr lang="en-US" altLang="zh-CN" sz="2000" dirty="0" err="1">
                <a:latin typeface="+mn-lt"/>
              </a:rPr>
              <a:t>result.dat","wb</a:t>
            </a:r>
            <a:r>
              <a:rPr lang="en-US" altLang="zh-CN" sz="2000" dirty="0">
                <a:latin typeface="+mn-lt"/>
              </a:rPr>
              <a:t>"))==NULL) </a:t>
            </a:r>
          </a:p>
          <a:p>
            <a:pPr>
              <a:lnSpc>
                <a:spcPct val="80000"/>
              </a:lnSpc>
              <a:buFontTx/>
              <a:buNone/>
            </a:pPr>
            <a:r>
              <a:rPr lang="en-US" altLang="zh-CN" sz="2000" dirty="0">
                <a:latin typeface="+mn-lt"/>
              </a:rPr>
              <a:t>	{</a:t>
            </a:r>
            <a:r>
              <a:rPr lang="en-US" altLang="zh-CN" sz="2000" dirty="0" err="1">
                <a:latin typeface="+mn-lt"/>
              </a:rPr>
              <a:t>printf</a:t>
            </a:r>
            <a:r>
              <a:rPr lang="en-US" altLang="zh-CN" sz="2000" dirty="0">
                <a:latin typeface="+mn-lt"/>
              </a:rPr>
              <a:t>("file created error.\n");      return;   }</a:t>
            </a:r>
          </a:p>
          <a:p>
            <a:pPr>
              <a:lnSpc>
                <a:spcPct val="80000"/>
              </a:lnSpc>
              <a:buFontTx/>
              <a:buNone/>
            </a:pPr>
            <a:r>
              <a:rPr lang="en-US" altLang="zh-CN" sz="2000" dirty="0">
                <a:latin typeface="+mn-lt"/>
              </a:rPr>
              <a:t>   for(</a:t>
            </a:r>
            <a:r>
              <a:rPr lang="en-US" altLang="zh-CN" sz="2000" dirty="0" err="1">
                <a:latin typeface="+mn-lt"/>
              </a:rPr>
              <a:t>i</a:t>
            </a:r>
            <a:r>
              <a:rPr lang="en-US" altLang="zh-CN" sz="2000" dirty="0">
                <a:latin typeface="+mn-lt"/>
              </a:rPr>
              <a:t>=0;i&lt;</a:t>
            </a:r>
            <a:r>
              <a:rPr lang="en-US" altLang="zh-CN" sz="2000" dirty="0" err="1">
                <a:latin typeface="+mn-lt"/>
              </a:rPr>
              <a:t>SIZE;i</a:t>
            </a:r>
            <a:r>
              <a:rPr lang="en-US" altLang="zh-CN" sz="2000" dirty="0">
                <a:latin typeface="+mn-lt"/>
              </a:rPr>
              <a:t>++)                /* </a:t>
            </a:r>
            <a:r>
              <a:rPr lang="zh-CN" altLang="en-US" sz="2000" dirty="0">
                <a:latin typeface="+mn-lt"/>
              </a:rPr>
              <a:t>写学生的信息 *</a:t>
            </a:r>
            <a:r>
              <a:rPr lang="en-US" altLang="zh-CN" sz="2000" dirty="0">
                <a:latin typeface="+mn-lt"/>
              </a:rPr>
              <a:t>/</a:t>
            </a:r>
          </a:p>
          <a:p>
            <a:pPr>
              <a:lnSpc>
                <a:spcPct val="80000"/>
              </a:lnSpc>
              <a:buFontTx/>
              <a:buNone/>
            </a:pPr>
            <a:r>
              <a:rPr lang="en-US" altLang="zh-CN" sz="2000" dirty="0">
                <a:latin typeface="+mn-lt"/>
              </a:rPr>
              <a:t>   { if(</a:t>
            </a:r>
            <a:r>
              <a:rPr lang="en-US" altLang="zh-CN" sz="2000" dirty="0" err="1">
                <a:latin typeface="+mn-lt"/>
              </a:rPr>
              <a:t>fwrite</a:t>
            </a:r>
            <a:r>
              <a:rPr lang="en-US" altLang="zh-CN" sz="2000" dirty="0">
                <a:latin typeface="+mn-lt"/>
              </a:rPr>
              <a:t>(&amp;stud[</a:t>
            </a:r>
            <a:r>
              <a:rPr lang="en-US" altLang="zh-CN" sz="2000" dirty="0" err="1">
                <a:latin typeface="+mn-lt"/>
              </a:rPr>
              <a:t>i</a:t>
            </a:r>
            <a:r>
              <a:rPr lang="en-US" altLang="zh-CN" sz="2000" dirty="0">
                <a:latin typeface="+mn-lt"/>
              </a:rPr>
              <a:t>],</a:t>
            </a:r>
            <a:r>
              <a:rPr lang="en-US" altLang="zh-CN" sz="2000" dirty="0" err="1">
                <a:latin typeface="+mn-lt"/>
              </a:rPr>
              <a:t>sizeof</a:t>
            </a:r>
            <a:r>
              <a:rPr lang="en-US" altLang="zh-CN" sz="2000" dirty="0">
                <a:latin typeface="+mn-lt"/>
              </a:rPr>
              <a:t>(</a:t>
            </a:r>
            <a:r>
              <a:rPr lang="en-US" altLang="zh-CN" sz="2000" dirty="0" err="1">
                <a:latin typeface="+mn-lt"/>
              </a:rPr>
              <a:t>struct</a:t>
            </a:r>
            <a:r>
              <a:rPr lang="en-US" altLang="zh-CN" sz="2000" dirty="0">
                <a:latin typeface="+mn-lt"/>
              </a:rPr>
              <a:t> student),1,fp) != 1)</a:t>
            </a:r>
          </a:p>
          <a:p>
            <a:pPr>
              <a:lnSpc>
                <a:spcPct val="80000"/>
              </a:lnSpc>
              <a:buFontTx/>
              <a:buNone/>
            </a:pPr>
            <a:r>
              <a:rPr lang="en-US" altLang="zh-CN" sz="2000" dirty="0">
                <a:latin typeface="+mn-lt"/>
              </a:rPr>
              <a:t>      </a:t>
            </a:r>
            <a:r>
              <a:rPr lang="en-US" altLang="zh-CN" sz="2000" dirty="0" err="1">
                <a:latin typeface="+mn-lt"/>
              </a:rPr>
              <a:t>printf</a:t>
            </a:r>
            <a:r>
              <a:rPr lang="en-US" altLang="zh-CN" sz="2000" dirty="0">
                <a:latin typeface="+mn-lt"/>
              </a:rPr>
              <a:t>("file write error.\n");</a:t>
            </a:r>
          </a:p>
          <a:p>
            <a:pPr>
              <a:lnSpc>
                <a:spcPct val="80000"/>
              </a:lnSpc>
              <a:buFontTx/>
              <a:buNone/>
            </a:pPr>
            <a:r>
              <a:rPr lang="en-US" altLang="zh-CN" sz="2000" dirty="0">
                <a:latin typeface="+mn-lt"/>
              </a:rPr>
              <a:t>   }</a:t>
            </a:r>
          </a:p>
          <a:p>
            <a:pPr>
              <a:lnSpc>
                <a:spcPct val="80000"/>
              </a:lnSpc>
              <a:buFontTx/>
              <a:buNone/>
            </a:pPr>
            <a:r>
              <a:rPr lang="en-US" altLang="zh-CN" sz="2000" dirty="0">
                <a:latin typeface="+mn-lt"/>
              </a:rPr>
              <a:t> </a:t>
            </a:r>
            <a:r>
              <a:rPr lang="en-US" altLang="zh-CN" sz="2000" dirty="0" err="1">
                <a:latin typeface="+mn-lt"/>
              </a:rPr>
              <a:t>fclose</a:t>
            </a:r>
            <a:r>
              <a:rPr lang="en-US" altLang="zh-CN" sz="2000" dirty="0">
                <a:latin typeface="+mn-lt"/>
              </a:rPr>
              <a:t>(</a:t>
            </a:r>
            <a:r>
              <a:rPr lang="en-US" altLang="zh-CN" sz="2000" dirty="0" err="1">
                <a:latin typeface="+mn-lt"/>
              </a:rPr>
              <a:t>fp</a:t>
            </a:r>
            <a:r>
              <a:rPr lang="en-US" altLang="zh-CN" sz="2000" dirty="0">
                <a:latin typeface="+mn-lt"/>
              </a:rPr>
              <a:t>);</a:t>
            </a:r>
          </a:p>
          <a:p>
            <a:pPr>
              <a:lnSpc>
                <a:spcPct val="80000"/>
              </a:lnSpc>
              <a:buFontTx/>
              <a:buNone/>
            </a:pPr>
            <a:r>
              <a:rPr lang="en-US" altLang="zh-CN" sz="2000" dirty="0">
                <a:latin typeface="+mn-lt"/>
              </a:rPr>
              <a:t>} </a:t>
            </a:r>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altLang="zh-CN" sz="2200" dirty="0"/>
              <a:t>【</a:t>
            </a:r>
            <a:r>
              <a:rPr lang="zh-CN" altLang="en-US" sz="2200" dirty="0"/>
              <a:t>例</a:t>
            </a:r>
            <a:r>
              <a:rPr lang="en-US" altLang="zh-CN" sz="2200" dirty="0"/>
              <a:t>11-6】</a:t>
            </a:r>
            <a:r>
              <a:rPr lang="zh-CN" altLang="en-US" sz="2200" dirty="0"/>
              <a:t>编程从键盘输入</a:t>
            </a:r>
            <a:r>
              <a:rPr lang="en-US" altLang="zh-CN" sz="2200" dirty="0"/>
              <a:t>3</a:t>
            </a:r>
            <a:r>
              <a:rPr lang="zh-CN" altLang="en-US" sz="2200" dirty="0"/>
              <a:t>个学生的数据，将它们存入到文件</a:t>
            </a:r>
            <a:r>
              <a:rPr lang="en-US" altLang="zh-CN" sz="2200" dirty="0"/>
              <a:t>result.dat</a:t>
            </a:r>
            <a:r>
              <a:rPr lang="zh-CN" altLang="en-US" sz="2200" dirty="0"/>
              <a:t>中，然后再读出显示在屏幕</a:t>
            </a:r>
            <a:r>
              <a:rPr lang="zh-CN" altLang="en-US" sz="2200" dirty="0" smtClean="0"/>
              <a:t>上</a:t>
            </a:r>
            <a:endParaRPr lang="zh-CN" altLang="en-US" sz="2200" dirty="0"/>
          </a:p>
        </p:txBody>
      </p:sp>
      <p:sp>
        <p:nvSpPr>
          <p:cNvPr id="90115" name="Rectangle 3"/>
          <p:cNvSpPr>
            <a:spLocks noGrp="1" noChangeArrowheads="1"/>
          </p:cNvSpPr>
          <p:nvPr>
            <p:ph sz="quarter" idx="1"/>
          </p:nvPr>
        </p:nvSpPr>
        <p:spPr>
          <a:xfrm>
            <a:off x="457200" y="1719263"/>
            <a:ext cx="8382000" cy="4910137"/>
          </a:xfrm>
        </p:spPr>
        <p:txBody>
          <a:bodyPr/>
          <a:lstStyle/>
          <a:p>
            <a:pPr>
              <a:buFontTx/>
              <a:buNone/>
            </a:pPr>
            <a:r>
              <a:rPr lang="en-US" altLang="zh-CN" sz="2100" dirty="0">
                <a:latin typeface="+mn-lt"/>
              </a:rPr>
              <a:t>void </a:t>
            </a:r>
            <a:r>
              <a:rPr lang="en-US" altLang="zh-CN" sz="2100" dirty="0" err="1">
                <a:latin typeface="+mn-lt"/>
              </a:rPr>
              <a:t>student_display</a:t>
            </a:r>
            <a:r>
              <a:rPr lang="en-US" altLang="zh-CN" sz="2100" dirty="0">
                <a:latin typeface="+mn-lt"/>
              </a:rPr>
              <a:t>()</a:t>
            </a:r>
          </a:p>
          <a:p>
            <a:pPr>
              <a:buFontTx/>
              <a:buNone/>
            </a:pPr>
            <a:r>
              <a:rPr lang="en-US" altLang="zh-CN" sz="2100" dirty="0">
                <a:latin typeface="+mn-lt"/>
              </a:rPr>
              <a:t>{  FILE *</a:t>
            </a:r>
            <a:r>
              <a:rPr lang="en-US" altLang="zh-CN" sz="2100" dirty="0" err="1">
                <a:latin typeface="+mn-lt"/>
              </a:rPr>
              <a:t>fp</a:t>
            </a:r>
            <a:r>
              <a:rPr lang="en-US" altLang="zh-CN" sz="2100" dirty="0">
                <a:latin typeface="+mn-lt"/>
              </a:rPr>
              <a:t>;	   </a:t>
            </a:r>
            <a:r>
              <a:rPr lang="en-US" altLang="zh-CN" sz="2100" dirty="0" err="1">
                <a:latin typeface="+mn-lt"/>
              </a:rPr>
              <a:t>int</a:t>
            </a:r>
            <a:r>
              <a:rPr lang="en-US" altLang="zh-CN" sz="2100" dirty="0">
                <a:latin typeface="+mn-lt"/>
              </a:rPr>
              <a:t> </a:t>
            </a:r>
            <a:r>
              <a:rPr lang="en-US" altLang="zh-CN" sz="2100" dirty="0" err="1">
                <a:latin typeface="+mn-lt"/>
              </a:rPr>
              <a:t>i</a:t>
            </a:r>
            <a:r>
              <a:rPr lang="en-US" altLang="zh-CN" sz="2100" dirty="0">
                <a:latin typeface="+mn-lt"/>
              </a:rPr>
              <a:t>;</a:t>
            </a:r>
          </a:p>
          <a:p>
            <a:pPr>
              <a:buFontTx/>
              <a:buNone/>
            </a:pPr>
            <a:r>
              <a:rPr lang="en-US" altLang="zh-CN" sz="2100" dirty="0">
                <a:latin typeface="+mn-lt"/>
              </a:rPr>
              <a:t>   if((</a:t>
            </a:r>
            <a:r>
              <a:rPr lang="en-US" altLang="zh-CN" sz="2100" dirty="0" err="1">
                <a:latin typeface="+mn-lt"/>
              </a:rPr>
              <a:t>fout</a:t>
            </a:r>
            <a:r>
              <a:rPr lang="en-US" altLang="zh-CN" sz="2100" dirty="0">
                <a:latin typeface="+mn-lt"/>
              </a:rPr>
              <a:t>=</a:t>
            </a:r>
            <a:r>
              <a:rPr lang="en-US" altLang="zh-CN" sz="2100" dirty="0" err="1">
                <a:latin typeface="+mn-lt"/>
              </a:rPr>
              <a:t>fopen</a:t>
            </a:r>
            <a:r>
              <a:rPr lang="en-US" altLang="zh-CN" sz="2100" dirty="0">
                <a:latin typeface="+mn-lt"/>
              </a:rPr>
              <a:t>("</a:t>
            </a:r>
            <a:r>
              <a:rPr lang="en-US" altLang="zh-CN" sz="2100" dirty="0" err="1">
                <a:latin typeface="+mn-lt"/>
              </a:rPr>
              <a:t>result.dat","rb</a:t>
            </a:r>
            <a:r>
              <a:rPr lang="en-US" altLang="zh-CN" sz="2100" dirty="0">
                <a:latin typeface="+mn-lt"/>
              </a:rPr>
              <a:t>"))==NULL</a:t>
            </a:r>
          </a:p>
          <a:p>
            <a:pPr>
              <a:buFontTx/>
              <a:buNone/>
            </a:pPr>
            <a:r>
              <a:rPr lang="en-US" altLang="zh-CN" sz="2100" dirty="0">
                <a:latin typeface="+mn-lt"/>
              </a:rPr>
              <a:t>   { </a:t>
            </a:r>
            <a:r>
              <a:rPr lang="en-US" altLang="zh-CN" sz="2100" dirty="0" err="1">
                <a:latin typeface="+mn-lt"/>
              </a:rPr>
              <a:t>printf</a:t>
            </a:r>
            <a:r>
              <a:rPr lang="en-US" altLang="zh-CN" sz="2100" dirty="0">
                <a:latin typeface="+mn-lt"/>
              </a:rPr>
              <a:t>("file </a:t>
            </a:r>
            <a:r>
              <a:rPr lang="en-US" altLang="zh-CN" sz="2100" dirty="0" err="1">
                <a:latin typeface="+mn-lt"/>
              </a:rPr>
              <a:t>openned</a:t>
            </a:r>
            <a:r>
              <a:rPr lang="en-US" altLang="zh-CN" sz="2100" dirty="0">
                <a:latin typeface="+mn-lt"/>
              </a:rPr>
              <a:t> error.\n");      return;</a:t>
            </a:r>
          </a:p>
          <a:p>
            <a:pPr>
              <a:buFontTx/>
              <a:buNone/>
            </a:pPr>
            <a:r>
              <a:rPr lang="en-US" altLang="zh-CN" sz="2100" dirty="0">
                <a:latin typeface="+mn-lt"/>
              </a:rPr>
              <a:t>   }</a:t>
            </a:r>
          </a:p>
          <a:p>
            <a:pPr>
              <a:buFontTx/>
              <a:buNone/>
            </a:pPr>
            <a:r>
              <a:rPr lang="en-US" altLang="zh-CN" sz="2100" dirty="0">
                <a:latin typeface="+mn-lt"/>
              </a:rPr>
              <a:t>   </a:t>
            </a:r>
            <a:r>
              <a:rPr lang="en-US" altLang="zh-CN" sz="2100" dirty="0" err="1">
                <a:latin typeface="+mn-lt"/>
              </a:rPr>
              <a:t>printf</a:t>
            </a:r>
            <a:r>
              <a:rPr lang="en-US" altLang="zh-CN" sz="2100" dirty="0">
                <a:latin typeface="+mn-lt"/>
              </a:rPr>
              <a:t>("No.  Name  Age  Address\n");</a:t>
            </a:r>
          </a:p>
          <a:p>
            <a:pPr>
              <a:buFontTx/>
              <a:buNone/>
            </a:pPr>
            <a:r>
              <a:rPr lang="en-US" altLang="zh-CN" sz="2100" dirty="0">
                <a:latin typeface="+mn-lt"/>
              </a:rPr>
              <a:t>   while(</a:t>
            </a:r>
            <a:r>
              <a:rPr lang="en-US" altLang="zh-CN" sz="2100" dirty="0" err="1">
                <a:latin typeface="+mn-lt"/>
              </a:rPr>
              <a:t>fread</a:t>
            </a:r>
            <a:r>
              <a:rPr lang="en-US" altLang="zh-CN" sz="2100" dirty="0">
                <a:latin typeface="+mn-lt"/>
              </a:rPr>
              <a:t>(&amp;</a:t>
            </a:r>
            <a:r>
              <a:rPr lang="en-US" altLang="zh-CN" sz="2100" dirty="0" err="1">
                <a:latin typeface="+mn-lt"/>
              </a:rPr>
              <a:t>fout,sizeof</a:t>
            </a:r>
            <a:r>
              <a:rPr lang="en-US" altLang="zh-CN" sz="2100" dirty="0">
                <a:latin typeface="+mn-lt"/>
              </a:rPr>
              <a:t>(</a:t>
            </a:r>
            <a:r>
              <a:rPr lang="en-US" altLang="zh-CN" sz="2100" dirty="0" err="1">
                <a:latin typeface="+mn-lt"/>
              </a:rPr>
              <a:t>fout</a:t>
            </a:r>
            <a:r>
              <a:rPr lang="en-US" altLang="zh-CN" sz="2100" dirty="0">
                <a:latin typeface="+mn-lt"/>
              </a:rPr>
              <a:t>),1,fp))</a:t>
            </a:r>
          </a:p>
          <a:p>
            <a:pPr>
              <a:buFontTx/>
              <a:buNone/>
            </a:pPr>
            <a:r>
              <a:rPr lang="en-US" altLang="zh-CN" sz="2100" dirty="0">
                <a:latin typeface="+mn-lt"/>
              </a:rPr>
              <a:t>      </a:t>
            </a:r>
            <a:r>
              <a:rPr lang="en-US" altLang="zh-CN" sz="2100" dirty="0" err="1">
                <a:latin typeface="+mn-lt"/>
              </a:rPr>
              <a:t>printf</a:t>
            </a:r>
            <a:r>
              <a:rPr lang="en-US" altLang="zh-CN" sz="2100" dirty="0">
                <a:latin typeface="+mn-lt"/>
              </a:rPr>
              <a:t>("%4d%-10s%4d%-20s",fout.no, fout.name, </a:t>
            </a:r>
            <a:r>
              <a:rPr lang="en-US" altLang="zh-CN" sz="2100" dirty="0" err="1">
                <a:latin typeface="+mn-lt"/>
              </a:rPr>
              <a:t>fout.age</a:t>
            </a:r>
            <a:r>
              <a:rPr lang="en-US" altLang="zh-CN" sz="2100" dirty="0">
                <a:latin typeface="+mn-lt"/>
              </a:rPr>
              <a:t>, </a:t>
            </a:r>
            <a:r>
              <a:rPr lang="en-US" altLang="zh-CN" sz="2100" dirty="0" err="1">
                <a:latin typeface="+mn-lt"/>
              </a:rPr>
              <a:t>fout.address</a:t>
            </a:r>
            <a:r>
              <a:rPr lang="en-US" altLang="zh-CN" sz="2100" dirty="0">
                <a:latin typeface="+mn-lt"/>
              </a:rPr>
              <a:t>);</a:t>
            </a:r>
          </a:p>
          <a:p>
            <a:pPr>
              <a:buFontTx/>
              <a:buNone/>
            </a:pPr>
            <a:r>
              <a:rPr lang="en-US" altLang="zh-CN" sz="2100" dirty="0">
                <a:latin typeface="+mn-lt"/>
              </a:rPr>
              <a:t>  </a:t>
            </a:r>
            <a:r>
              <a:rPr lang="en-US" altLang="zh-CN" sz="2100" dirty="0" err="1">
                <a:latin typeface="+mn-lt"/>
              </a:rPr>
              <a:t>fclose</a:t>
            </a:r>
            <a:r>
              <a:rPr lang="en-US" altLang="zh-CN" sz="2100" dirty="0">
                <a:latin typeface="+mn-lt"/>
              </a:rPr>
              <a:t>(</a:t>
            </a:r>
            <a:r>
              <a:rPr lang="en-US" altLang="zh-CN" sz="2100" dirty="0" err="1">
                <a:latin typeface="+mn-lt"/>
              </a:rPr>
              <a:t>fp</a:t>
            </a:r>
            <a:r>
              <a:rPr lang="en-US" altLang="zh-CN" sz="2100" dirty="0">
                <a:latin typeface="+mn-lt"/>
              </a:rPr>
              <a:t>);</a:t>
            </a:r>
          </a:p>
          <a:p>
            <a:pPr>
              <a:buFontTx/>
              <a:buNone/>
            </a:pPr>
            <a:r>
              <a:rPr lang="en-US" altLang="zh-CN" sz="2100" dirty="0">
                <a:latin typeface="+mn-lt"/>
              </a:rPr>
              <a:t>} </a:t>
            </a:r>
          </a:p>
        </p:txBody>
      </p:sp>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altLang="zh-CN" sz="2200" dirty="0"/>
              <a:t>【</a:t>
            </a:r>
            <a:r>
              <a:rPr lang="zh-CN" altLang="en-US" sz="2200" dirty="0"/>
              <a:t>例</a:t>
            </a:r>
            <a:r>
              <a:rPr lang="en-US" altLang="zh-CN" sz="2200" dirty="0"/>
              <a:t>11-6】</a:t>
            </a:r>
            <a:r>
              <a:rPr lang="zh-CN" altLang="en-US" sz="2200" dirty="0"/>
              <a:t>编程从键盘输入</a:t>
            </a:r>
            <a:r>
              <a:rPr lang="en-US" altLang="zh-CN" sz="2200" dirty="0"/>
              <a:t>3</a:t>
            </a:r>
            <a:r>
              <a:rPr lang="zh-CN" altLang="en-US" sz="2200" dirty="0"/>
              <a:t>个学生的数据，将它们存入到文件</a:t>
            </a:r>
            <a:r>
              <a:rPr lang="en-US" altLang="zh-CN" sz="2200" dirty="0"/>
              <a:t>result.dat</a:t>
            </a:r>
            <a:r>
              <a:rPr lang="zh-CN" altLang="en-US" sz="2200" dirty="0"/>
              <a:t>中，然后再读出显示在屏幕</a:t>
            </a:r>
            <a:r>
              <a:rPr lang="zh-CN" altLang="en-US" sz="2200" dirty="0" smtClean="0"/>
              <a:t>上</a:t>
            </a:r>
            <a:endParaRPr lang="zh-CN" altLang="en-US" sz="2200" dirty="0"/>
          </a:p>
        </p:txBody>
      </p:sp>
      <p:sp>
        <p:nvSpPr>
          <p:cNvPr id="91139" name="Rectangle 3"/>
          <p:cNvSpPr>
            <a:spLocks noGrp="1" noChangeArrowheads="1"/>
          </p:cNvSpPr>
          <p:nvPr>
            <p:ph sz="quarter" idx="1"/>
          </p:nvPr>
        </p:nvSpPr>
        <p:spPr>
          <a:xfrm>
            <a:off x="381000" y="1600200"/>
            <a:ext cx="8534400" cy="4111625"/>
          </a:xfrm>
        </p:spPr>
        <p:txBody>
          <a:bodyPr/>
          <a:lstStyle/>
          <a:p>
            <a:pPr>
              <a:buFontTx/>
              <a:buNone/>
            </a:pPr>
            <a:r>
              <a:rPr lang="en-US" altLang="zh-CN" sz="2000" dirty="0">
                <a:latin typeface="+mn-lt"/>
              </a:rPr>
              <a:t>void main()</a:t>
            </a:r>
          </a:p>
          <a:p>
            <a:pPr>
              <a:buFontTx/>
              <a:buNone/>
            </a:pPr>
            <a:r>
              <a:rPr lang="en-US" altLang="zh-CN" sz="2000" dirty="0">
                <a:latin typeface="+mn-lt"/>
              </a:rPr>
              <a:t>{  </a:t>
            </a:r>
            <a:r>
              <a:rPr lang="en-US" altLang="zh-CN" sz="2000" dirty="0" err="1">
                <a:latin typeface="+mn-lt"/>
              </a:rPr>
              <a:t>int</a:t>
            </a:r>
            <a:r>
              <a:rPr lang="en-US" altLang="zh-CN" sz="2000" dirty="0">
                <a:latin typeface="+mn-lt"/>
              </a:rPr>
              <a:t> </a:t>
            </a:r>
            <a:r>
              <a:rPr lang="en-US" altLang="zh-CN" sz="2000" dirty="0" err="1">
                <a:latin typeface="+mn-lt"/>
              </a:rPr>
              <a:t>i</a:t>
            </a:r>
            <a:r>
              <a:rPr lang="en-US" altLang="zh-CN" sz="2000" dirty="0">
                <a:latin typeface="+mn-lt"/>
              </a:rPr>
              <a:t>;</a:t>
            </a:r>
          </a:p>
          <a:p>
            <a:pPr>
              <a:buFontTx/>
              <a:buNone/>
            </a:pPr>
            <a:r>
              <a:rPr lang="en-US" altLang="zh-CN" sz="2000" dirty="0">
                <a:latin typeface="+mn-lt"/>
              </a:rPr>
              <a:t>   for(</a:t>
            </a:r>
            <a:r>
              <a:rPr lang="en-US" altLang="zh-CN" sz="2000" dirty="0" err="1">
                <a:latin typeface="+mn-lt"/>
              </a:rPr>
              <a:t>i</a:t>
            </a:r>
            <a:r>
              <a:rPr lang="en-US" altLang="zh-CN" sz="2000" dirty="0">
                <a:latin typeface="+mn-lt"/>
              </a:rPr>
              <a:t>=0;i&lt;</a:t>
            </a:r>
            <a:r>
              <a:rPr lang="en-US" altLang="zh-CN" sz="2000" dirty="0" err="1">
                <a:latin typeface="+mn-lt"/>
              </a:rPr>
              <a:t>SIZE;i</a:t>
            </a:r>
            <a:r>
              <a:rPr lang="en-US" altLang="zh-CN" sz="2000" dirty="0">
                <a:latin typeface="+mn-lt"/>
              </a:rPr>
              <a:t>++)  /*</a:t>
            </a:r>
            <a:r>
              <a:rPr lang="zh-CN" altLang="en-US" sz="2000" dirty="0">
                <a:latin typeface="+mn-lt"/>
              </a:rPr>
              <a:t>从键盘读入学生的信息（结构）*</a:t>
            </a:r>
            <a:r>
              <a:rPr lang="en-US" altLang="zh-CN" sz="2000" dirty="0">
                <a:latin typeface="+mn-lt"/>
              </a:rPr>
              <a:t>/</a:t>
            </a:r>
          </a:p>
          <a:p>
            <a:pPr>
              <a:buFontTx/>
              <a:buNone/>
            </a:pPr>
            <a:r>
              <a:rPr lang="en-US" altLang="zh-CN" sz="2000" dirty="0">
                <a:latin typeface="+mn-lt"/>
              </a:rPr>
              <a:t>   {</a:t>
            </a:r>
          </a:p>
          <a:p>
            <a:pPr>
              <a:buFontTx/>
              <a:buNone/>
            </a:pPr>
            <a:r>
              <a:rPr lang="en-US" altLang="zh-CN" sz="2000" dirty="0">
                <a:latin typeface="+mn-lt"/>
              </a:rPr>
              <a:t>      </a:t>
            </a:r>
            <a:r>
              <a:rPr lang="en-US" altLang="zh-CN" sz="2000" dirty="0" err="1">
                <a:latin typeface="+mn-lt"/>
              </a:rPr>
              <a:t>printf</a:t>
            </a:r>
            <a:r>
              <a:rPr lang="en-US" altLang="zh-CN" sz="2000" dirty="0">
                <a:latin typeface="+mn-lt"/>
              </a:rPr>
              <a:t>("Please input student %d:",i+1);</a:t>
            </a:r>
          </a:p>
          <a:p>
            <a:pPr>
              <a:buFontTx/>
              <a:buNone/>
            </a:pPr>
            <a:r>
              <a:rPr lang="en-US" altLang="zh-CN" sz="2000" dirty="0">
                <a:latin typeface="+mn-lt"/>
              </a:rPr>
              <a:t>      </a:t>
            </a:r>
            <a:r>
              <a:rPr lang="en-US" altLang="zh-CN" sz="2000" dirty="0" err="1">
                <a:latin typeface="+mn-lt"/>
              </a:rPr>
              <a:t>scanf</a:t>
            </a:r>
            <a:r>
              <a:rPr lang="en-US" altLang="zh-CN" sz="2000" dirty="0">
                <a:latin typeface="+mn-lt"/>
              </a:rPr>
              <a:t>("%</a:t>
            </a:r>
            <a:r>
              <a:rPr lang="en-US" altLang="zh-CN" sz="2000" dirty="0" err="1">
                <a:latin typeface="+mn-lt"/>
              </a:rPr>
              <a:t>d%s%d%s",&amp;stud</a:t>
            </a:r>
            <a:r>
              <a:rPr lang="en-US" altLang="zh-CN" sz="2000" dirty="0">
                <a:latin typeface="+mn-lt"/>
              </a:rPr>
              <a:t>[</a:t>
            </a:r>
            <a:r>
              <a:rPr lang="en-US" altLang="zh-CN" sz="2000" dirty="0" err="1">
                <a:latin typeface="+mn-lt"/>
              </a:rPr>
              <a:t>i</a:t>
            </a:r>
            <a:r>
              <a:rPr lang="en-US" altLang="zh-CN" sz="2000" dirty="0">
                <a:latin typeface="+mn-lt"/>
              </a:rPr>
              <a:t>].no, stud[</a:t>
            </a:r>
            <a:r>
              <a:rPr lang="en-US" altLang="zh-CN" sz="2000" dirty="0" err="1">
                <a:latin typeface="+mn-lt"/>
              </a:rPr>
              <a:t>i</a:t>
            </a:r>
            <a:r>
              <a:rPr lang="en-US" altLang="zh-CN" sz="2000" dirty="0">
                <a:latin typeface="+mn-lt"/>
              </a:rPr>
              <a:t>].name, &amp;stud[</a:t>
            </a:r>
            <a:r>
              <a:rPr lang="en-US" altLang="zh-CN" sz="2000" dirty="0" err="1">
                <a:latin typeface="+mn-lt"/>
              </a:rPr>
              <a:t>i</a:t>
            </a:r>
            <a:r>
              <a:rPr lang="en-US" altLang="zh-CN" sz="2000" dirty="0">
                <a:latin typeface="+mn-lt"/>
              </a:rPr>
              <a:t>].age, stud[</a:t>
            </a:r>
            <a:r>
              <a:rPr lang="en-US" altLang="zh-CN" sz="2000" dirty="0" err="1">
                <a:latin typeface="+mn-lt"/>
              </a:rPr>
              <a:t>i</a:t>
            </a:r>
            <a:r>
              <a:rPr lang="en-US" altLang="zh-CN" sz="2000" dirty="0">
                <a:latin typeface="+mn-lt"/>
              </a:rPr>
              <a:t>].address);</a:t>
            </a:r>
          </a:p>
          <a:p>
            <a:pPr>
              <a:buFontTx/>
              <a:buNone/>
            </a:pPr>
            <a:r>
              <a:rPr lang="en-US" altLang="zh-CN" sz="2000" dirty="0">
                <a:latin typeface="+mn-lt"/>
              </a:rPr>
              <a:t>   }</a:t>
            </a:r>
          </a:p>
          <a:p>
            <a:pPr>
              <a:buFontTx/>
              <a:buNone/>
            </a:pPr>
            <a:r>
              <a:rPr lang="en-US" altLang="zh-CN" sz="2000" dirty="0">
                <a:latin typeface="+mn-lt"/>
              </a:rPr>
              <a:t>   </a:t>
            </a:r>
            <a:r>
              <a:rPr lang="en-US" altLang="zh-CN" sz="2000" dirty="0" err="1">
                <a:latin typeface="+mn-lt"/>
              </a:rPr>
              <a:t>student_save</a:t>
            </a:r>
            <a:r>
              <a:rPr lang="en-US" altLang="zh-CN" sz="2000" dirty="0">
                <a:latin typeface="+mn-lt"/>
              </a:rPr>
              <a:t>();</a:t>
            </a:r>
          </a:p>
          <a:p>
            <a:pPr>
              <a:buFontTx/>
              <a:buNone/>
            </a:pPr>
            <a:r>
              <a:rPr lang="en-US" altLang="zh-CN" sz="2000" dirty="0">
                <a:latin typeface="+mn-lt"/>
              </a:rPr>
              <a:t>   </a:t>
            </a:r>
            <a:r>
              <a:rPr lang="en-US" altLang="zh-CN" sz="2000" dirty="0" err="1">
                <a:latin typeface="+mn-lt"/>
              </a:rPr>
              <a:t>student_display</a:t>
            </a:r>
            <a:r>
              <a:rPr lang="en-US" altLang="zh-CN" sz="2000" dirty="0">
                <a:latin typeface="+mn-lt"/>
              </a:rPr>
              <a:t>();</a:t>
            </a:r>
          </a:p>
          <a:p>
            <a:pPr>
              <a:buFontTx/>
              <a:buNone/>
            </a:pPr>
            <a:r>
              <a:rPr lang="en-US" altLang="zh-CN" sz="2000" dirty="0">
                <a:latin typeface="+mn-lt"/>
              </a:rPr>
              <a:t>}</a:t>
            </a:r>
            <a:r>
              <a:rPr lang="en-US" altLang="zh-CN" sz="2800" dirty="0">
                <a:latin typeface="+mn-lt"/>
              </a:rPr>
              <a:t> </a:t>
            </a: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zh-CN"/>
              <a:t>11.1.2  </a:t>
            </a:r>
            <a:r>
              <a:rPr lang="zh-CN" altLang="en-US"/>
              <a:t>文件的分类 </a:t>
            </a:r>
          </a:p>
        </p:txBody>
      </p:sp>
      <p:sp>
        <p:nvSpPr>
          <p:cNvPr id="30727" name="Rectangle 7"/>
          <p:cNvSpPr>
            <a:spLocks noGrp="1" noChangeArrowheads="1"/>
          </p:cNvSpPr>
          <p:nvPr>
            <p:ph sz="quarter" idx="1"/>
          </p:nvPr>
        </p:nvSpPr>
        <p:spPr/>
        <p:txBody>
          <a:bodyPr/>
          <a:lstStyle/>
          <a:p>
            <a:r>
              <a:rPr kumimoji="1" lang="zh-CN" altLang="en-US"/>
              <a:t>从用户使用的角度看，文件可分为</a:t>
            </a:r>
            <a:r>
              <a:rPr kumimoji="1" lang="zh-CN" altLang="en-US">
                <a:solidFill>
                  <a:srgbClr val="FF0000"/>
                </a:solidFill>
              </a:rPr>
              <a:t>普通文件</a:t>
            </a:r>
            <a:r>
              <a:rPr kumimoji="1" lang="zh-CN" altLang="en-US"/>
              <a:t>和</a:t>
            </a:r>
            <a:r>
              <a:rPr kumimoji="1" lang="zh-CN" altLang="en-US">
                <a:solidFill>
                  <a:srgbClr val="FF0000"/>
                </a:solidFill>
              </a:rPr>
              <a:t>设备文件</a:t>
            </a:r>
          </a:p>
          <a:p>
            <a:r>
              <a:rPr kumimoji="1" lang="zh-CN" altLang="en-US"/>
              <a:t>从文件编码和数据的组织方式来看，文件可分为</a:t>
            </a:r>
            <a:r>
              <a:rPr kumimoji="1" lang="en-US" altLang="zh-CN">
                <a:solidFill>
                  <a:srgbClr val="FF0000"/>
                </a:solidFill>
              </a:rPr>
              <a:t>ASCII</a:t>
            </a:r>
            <a:r>
              <a:rPr kumimoji="1" lang="zh-CN" altLang="en-US">
                <a:solidFill>
                  <a:srgbClr val="FF0000"/>
                </a:solidFill>
              </a:rPr>
              <a:t>码文件</a:t>
            </a:r>
            <a:r>
              <a:rPr kumimoji="1" lang="zh-CN" altLang="en-US"/>
              <a:t>和</a:t>
            </a:r>
            <a:r>
              <a:rPr kumimoji="1" lang="zh-CN" altLang="en-US">
                <a:solidFill>
                  <a:srgbClr val="FF0000"/>
                </a:solidFill>
              </a:rPr>
              <a:t>二进制码文件</a:t>
            </a:r>
            <a:r>
              <a:rPr kumimoji="1" lang="zh-CN" altLang="en-US"/>
              <a:t>。</a:t>
            </a:r>
          </a:p>
          <a:p>
            <a:pPr lvl="1"/>
            <a:r>
              <a:rPr kumimoji="1" lang="en-US" altLang="zh-CN">
                <a:solidFill>
                  <a:srgbClr val="FF0000"/>
                </a:solidFill>
              </a:rPr>
              <a:t>ASCII</a:t>
            </a:r>
            <a:r>
              <a:rPr kumimoji="1" lang="zh-CN" altLang="en-US">
                <a:solidFill>
                  <a:srgbClr val="FF0000"/>
                </a:solidFill>
              </a:rPr>
              <a:t>文件</a:t>
            </a:r>
            <a:r>
              <a:rPr kumimoji="1" lang="zh-CN" altLang="en-US">
                <a:solidFill>
                  <a:srgbClr val="000000"/>
                </a:solidFill>
              </a:rPr>
              <a:t>也称为</a:t>
            </a:r>
            <a:r>
              <a:rPr kumimoji="1" lang="zh-CN" altLang="en-US">
                <a:solidFill>
                  <a:srgbClr val="FF0000"/>
                </a:solidFill>
              </a:rPr>
              <a:t>文本文件</a:t>
            </a:r>
            <a:r>
              <a:rPr kumimoji="1" lang="zh-CN" altLang="en-US">
                <a:solidFill>
                  <a:srgbClr val="000000"/>
                </a:solidFill>
              </a:rPr>
              <a:t>，文件在磁盘中存放时每个字符占一个字节，每个字节中存放相应字符的</a:t>
            </a:r>
            <a:r>
              <a:rPr kumimoji="1" lang="en-US" altLang="zh-CN">
                <a:solidFill>
                  <a:srgbClr val="000000"/>
                </a:solidFill>
              </a:rPr>
              <a:t>ASCII</a:t>
            </a:r>
            <a:r>
              <a:rPr kumimoji="1" lang="zh-CN" altLang="en-US">
                <a:solidFill>
                  <a:srgbClr val="000000"/>
                </a:solidFill>
              </a:rPr>
              <a:t>码。内存中的数据存储时需要转换为</a:t>
            </a:r>
            <a:r>
              <a:rPr kumimoji="1" lang="en-US" altLang="zh-CN">
                <a:solidFill>
                  <a:srgbClr val="000000"/>
                </a:solidFill>
              </a:rPr>
              <a:t>ASCII</a:t>
            </a:r>
            <a:r>
              <a:rPr kumimoji="1" lang="zh-CN" altLang="en-US">
                <a:solidFill>
                  <a:srgbClr val="000000"/>
                </a:solidFill>
              </a:rPr>
              <a:t>码。</a:t>
            </a:r>
          </a:p>
          <a:p>
            <a:pPr lvl="1"/>
            <a:r>
              <a:rPr kumimoji="1" lang="zh-CN" altLang="en-US">
                <a:solidFill>
                  <a:srgbClr val="FF0000"/>
                </a:solidFill>
              </a:rPr>
              <a:t>二进制文件</a:t>
            </a:r>
            <a:r>
              <a:rPr kumimoji="1" lang="zh-CN" altLang="en-US">
                <a:solidFill>
                  <a:srgbClr val="000000"/>
                </a:solidFill>
              </a:rPr>
              <a:t>则不同，内存中的数据存储的时候不需要进行数据转换，存储介质上保存的数据采用与内存数据一致的表示形式存储。</a:t>
            </a:r>
          </a:p>
        </p:txBody>
      </p:sp>
      <p:pic>
        <p:nvPicPr>
          <p:cNvPr id="30728" name="Picture 8"/>
          <p:cNvPicPr>
            <a:picLocks noChangeAspect="1" noChangeArrowheads="1"/>
          </p:cNvPicPr>
          <p:nvPr/>
        </p:nvPicPr>
        <p:blipFill>
          <a:blip r:embed="rId2" cstate="print"/>
          <a:srcRect/>
          <a:stretch>
            <a:fillRect/>
          </a:stretch>
        </p:blipFill>
        <p:spPr bwMode="auto">
          <a:xfrm>
            <a:off x="2209800" y="5410200"/>
            <a:ext cx="5105400" cy="847725"/>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zh-CN" altLang="en-US"/>
              <a:t>格式化输入输出函数</a:t>
            </a:r>
            <a:r>
              <a:rPr lang="en-US" altLang="zh-CN"/>
              <a:t>fprintf</a:t>
            </a:r>
            <a:r>
              <a:rPr lang="zh-CN" altLang="en-US"/>
              <a:t>函数和</a:t>
            </a:r>
            <a:r>
              <a:rPr lang="en-US" altLang="zh-CN"/>
              <a:t>fscanf</a:t>
            </a:r>
            <a:r>
              <a:rPr lang="zh-CN" altLang="en-US"/>
              <a:t>函数 </a:t>
            </a:r>
          </a:p>
        </p:txBody>
      </p:sp>
      <p:sp>
        <p:nvSpPr>
          <p:cNvPr id="92166" name="Rectangle 6"/>
          <p:cNvSpPr>
            <a:spLocks noGrp="1" noChangeArrowheads="1"/>
          </p:cNvSpPr>
          <p:nvPr>
            <p:ph sz="quarter" idx="1"/>
          </p:nvPr>
        </p:nvSpPr>
        <p:spPr>
          <a:xfrm>
            <a:off x="381000" y="1600200"/>
            <a:ext cx="7823200" cy="4343400"/>
          </a:xfrm>
        </p:spPr>
        <p:txBody>
          <a:bodyPr/>
          <a:lstStyle/>
          <a:p>
            <a:r>
              <a:rPr kumimoji="1" lang="zh-CN" altLang="en-US">
                <a:solidFill>
                  <a:srgbClr val="000000"/>
                </a:solidFill>
              </a:rPr>
              <a:t>格式化输入函数</a:t>
            </a:r>
            <a:r>
              <a:rPr kumimoji="1" lang="en-US" altLang="zh-CN">
                <a:solidFill>
                  <a:srgbClr val="FF0000"/>
                </a:solidFill>
              </a:rPr>
              <a:t>fscanf</a:t>
            </a:r>
          </a:p>
          <a:p>
            <a:pPr lvl="1"/>
            <a:r>
              <a:rPr kumimoji="1" lang="zh-CN" altLang="en-US" sz="2200">
                <a:solidFill>
                  <a:srgbClr val="000000"/>
                </a:solidFill>
              </a:rPr>
              <a:t>函数调用的格式为</a:t>
            </a:r>
          </a:p>
          <a:p>
            <a:pPr lvl="2"/>
            <a:r>
              <a:rPr kumimoji="1" lang="en-US" altLang="zh-CN">
                <a:solidFill>
                  <a:srgbClr val="FF0000"/>
                </a:solidFill>
              </a:rPr>
              <a:t>fscanf</a:t>
            </a:r>
            <a:r>
              <a:rPr kumimoji="1" lang="zh-CN" altLang="en-US"/>
              <a:t>（</a:t>
            </a:r>
            <a:r>
              <a:rPr kumimoji="1" lang="en-US" altLang="zh-CN"/>
              <a:t>fp</a:t>
            </a:r>
            <a:r>
              <a:rPr kumimoji="1" lang="zh-CN" altLang="en-US"/>
              <a:t>，格式控制串，输入列表）</a:t>
            </a:r>
            <a:r>
              <a:rPr kumimoji="1" lang="en-US" altLang="zh-CN"/>
              <a:t>;</a:t>
            </a:r>
          </a:p>
          <a:p>
            <a:pPr lvl="2"/>
            <a:r>
              <a:rPr kumimoji="1" lang="en-US" altLang="zh-CN">
                <a:solidFill>
                  <a:srgbClr val="000000"/>
                </a:solidFill>
              </a:rPr>
              <a:t>【</a:t>
            </a:r>
            <a:r>
              <a:rPr kumimoji="1" lang="zh-CN" altLang="en-US">
                <a:solidFill>
                  <a:srgbClr val="000000"/>
                </a:solidFill>
              </a:rPr>
              <a:t>说明</a:t>
            </a:r>
            <a:r>
              <a:rPr kumimoji="1" lang="en-US" altLang="zh-CN">
                <a:solidFill>
                  <a:srgbClr val="000000"/>
                </a:solidFill>
              </a:rPr>
              <a:t>】fp</a:t>
            </a:r>
            <a:r>
              <a:rPr kumimoji="1" lang="zh-CN" altLang="en-US">
                <a:solidFill>
                  <a:srgbClr val="000000"/>
                </a:solidFill>
              </a:rPr>
              <a:t>是指向要读取文件的文件型指针，格式控制串，输出列表同</a:t>
            </a:r>
            <a:r>
              <a:rPr kumimoji="1" lang="en-US" altLang="zh-CN">
                <a:solidFill>
                  <a:srgbClr val="000000"/>
                </a:solidFill>
              </a:rPr>
              <a:t>scanf</a:t>
            </a:r>
            <a:r>
              <a:rPr kumimoji="1" lang="zh-CN" altLang="en-US">
                <a:solidFill>
                  <a:srgbClr val="000000"/>
                </a:solidFill>
              </a:rPr>
              <a:t>函数。</a:t>
            </a:r>
          </a:p>
          <a:p>
            <a:pPr lvl="2"/>
            <a:r>
              <a:rPr kumimoji="1" lang="en-US" altLang="zh-CN">
                <a:solidFill>
                  <a:srgbClr val="000000"/>
                </a:solidFill>
              </a:rPr>
              <a:t>【</a:t>
            </a:r>
            <a:r>
              <a:rPr kumimoji="1" lang="zh-CN" altLang="en-US">
                <a:solidFill>
                  <a:srgbClr val="000000"/>
                </a:solidFill>
              </a:rPr>
              <a:t>功能</a:t>
            </a:r>
            <a:r>
              <a:rPr kumimoji="1" lang="en-US" altLang="zh-CN">
                <a:solidFill>
                  <a:srgbClr val="000000"/>
                </a:solidFill>
              </a:rPr>
              <a:t>】</a:t>
            </a:r>
            <a:r>
              <a:rPr kumimoji="1" lang="zh-CN" altLang="en-US">
                <a:solidFill>
                  <a:srgbClr val="000000"/>
                </a:solidFill>
              </a:rPr>
              <a:t>从</a:t>
            </a:r>
            <a:r>
              <a:rPr kumimoji="1" lang="en-US" altLang="zh-CN">
                <a:solidFill>
                  <a:srgbClr val="000000"/>
                </a:solidFill>
              </a:rPr>
              <a:t>fp</a:t>
            </a:r>
            <a:r>
              <a:rPr kumimoji="1" lang="zh-CN" altLang="en-US">
                <a:solidFill>
                  <a:srgbClr val="000000"/>
                </a:solidFill>
              </a:rPr>
              <a:t>指向的文件中，按格式控制串中的控制符读取相应数据赋给输入列表中对应的变量地址中。</a:t>
            </a:r>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01625" y="536575"/>
            <a:ext cx="8308975" cy="758825"/>
          </a:xfrm>
        </p:spPr>
        <p:txBody>
          <a:bodyPr/>
          <a:lstStyle/>
          <a:p>
            <a:r>
              <a:rPr lang="zh-CN" altLang="en-US" dirty="0"/>
              <a:t>格式化输入输出函数</a:t>
            </a:r>
            <a:r>
              <a:rPr lang="en-US" altLang="zh-CN" dirty="0" err="1"/>
              <a:t>fprintf</a:t>
            </a:r>
            <a:r>
              <a:rPr lang="zh-CN" altLang="en-US" dirty="0" smtClean="0"/>
              <a:t>函数</a:t>
            </a:r>
            <a:r>
              <a:rPr lang="en-US" altLang="zh-CN" dirty="0" smtClean="0"/>
              <a:t/>
            </a:r>
            <a:br>
              <a:rPr lang="en-US" altLang="zh-CN" dirty="0" smtClean="0"/>
            </a:br>
            <a:r>
              <a:rPr lang="zh-CN" altLang="en-US" dirty="0" smtClean="0"/>
              <a:t>和</a:t>
            </a:r>
            <a:r>
              <a:rPr lang="en-US" altLang="zh-CN" dirty="0" err="1"/>
              <a:t>fscanf</a:t>
            </a:r>
            <a:r>
              <a:rPr lang="zh-CN" altLang="en-US" dirty="0"/>
              <a:t>函数</a:t>
            </a:r>
          </a:p>
        </p:txBody>
      </p:sp>
      <p:sp>
        <p:nvSpPr>
          <p:cNvPr id="94211" name="Rectangle 3"/>
          <p:cNvSpPr>
            <a:spLocks noGrp="1" noChangeArrowheads="1"/>
          </p:cNvSpPr>
          <p:nvPr>
            <p:ph sz="quarter" idx="1"/>
          </p:nvPr>
        </p:nvSpPr>
        <p:spPr>
          <a:xfrm>
            <a:off x="381000" y="1600200"/>
            <a:ext cx="7743825" cy="4343400"/>
          </a:xfrm>
        </p:spPr>
        <p:txBody>
          <a:bodyPr/>
          <a:lstStyle/>
          <a:p>
            <a:r>
              <a:rPr kumimoji="1" lang="zh-CN" altLang="en-US" dirty="0">
                <a:solidFill>
                  <a:srgbClr val="000000"/>
                </a:solidFill>
              </a:rPr>
              <a:t>格式化输出函数</a:t>
            </a:r>
            <a:r>
              <a:rPr kumimoji="1" lang="en-US" altLang="zh-CN" dirty="0" err="1">
                <a:solidFill>
                  <a:srgbClr val="FF0000"/>
                </a:solidFill>
              </a:rPr>
              <a:t>fprintf</a:t>
            </a:r>
            <a:endParaRPr kumimoji="1" lang="en-US" altLang="zh-CN" dirty="0">
              <a:solidFill>
                <a:srgbClr val="FF0000"/>
              </a:solidFill>
            </a:endParaRPr>
          </a:p>
          <a:p>
            <a:pPr lvl="1"/>
            <a:r>
              <a:rPr kumimoji="1" lang="zh-CN" altLang="en-US" sz="2200" dirty="0">
                <a:solidFill>
                  <a:srgbClr val="000000"/>
                </a:solidFill>
              </a:rPr>
              <a:t>函数调用的格式为</a:t>
            </a:r>
          </a:p>
          <a:p>
            <a:pPr lvl="2"/>
            <a:r>
              <a:rPr kumimoji="1" lang="zh-CN" altLang="en-US" dirty="0">
                <a:solidFill>
                  <a:srgbClr val="FF0000"/>
                </a:solidFill>
              </a:rPr>
              <a:t> </a:t>
            </a:r>
            <a:r>
              <a:rPr kumimoji="1" lang="en-US" altLang="zh-CN" dirty="0" err="1">
                <a:solidFill>
                  <a:srgbClr val="FF0000"/>
                </a:solidFill>
              </a:rPr>
              <a:t>fprintf</a:t>
            </a:r>
            <a:r>
              <a:rPr kumimoji="1" lang="zh-CN" altLang="en-US" dirty="0"/>
              <a:t>（</a:t>
            </a:r>
            <a:r>
              <a:rPr kumimoji="1" lang="en-US" altLang="zh-CN" dirty="0" err="1"/>
              <a:t>fp</a:t>
            </a:r>
            <a:r>
              <a:rPr kumimoji="1" lang="zh-CN" altLang="en-US" dirty="0"/>
              <a:t>，格式控制串，输出列表）</a:t>
            </a:r>
            <a:r>
              <a:rPr kumimoji="1" lang="en-US" altLang="zh-CN" dirty="0"/>
              <a:t>;</a:t>
            </a:r>
          </a:p>
          <a:p>
            <a:pPr lvl="2"/>
            <a:r>
              <a:rPr kumimoji="1" lang="en-US" altLang="zh-CN" dirty="0">
                <a:solidFill>
                  <a:srgbClr val="000000"/>
                </a:solidFill>
              </a:rPr>
              <a:t>【</a:t>
            </a:r>
            <a:r>
              <a:rPr kumimoji="1" lang="zh-CN" altLang="en-US" dirty="0">
                <a:solidFill>
                  <a:srgbClr val="000000"/>
                </a:solidFill>
              </a:rPr>
              <a:t>说明</a:t>
            </a:r>
            <a:r>
              <a:rPr kumimoji="1" lang="en-US" altLang="zh-CN" dirty="0">
                <a:solidFill>
                  <a:srgbClr val="000000"/>
                </a:solidFill>
              </a:rPr>
              <a:t>】</a:t>
            </a:r>
            <a:r>
              <a:rPr kumimoji="1" lang="en-US" altLang="zh-CN" dirty="0" err="1">
                <a:solidFill>
                  <a:srgbClr val="000000"/>
                </a:solidFill>
              </a:rPr>
              <a:t>fp</a:t>
            </a:r>
            <a:r>
              <a:rPr kumimoji="1" lang="zh-CN" altLang="en-US" dirty="0">
                <a:solidFill>
                  <a:srgbClr val="000000"/>
                </a:solidFill>
              </a:rPr>
              <a:t>是指向要写入文件的文件型指针，格式控制串，输出列表同</a:t>
            </a:r>
            <a:r>
              <a:rPr kumimoji="1" lang="en-US" altLang="zh-CN" dirty="0" err="1">
                <a:solidFill>
                  <a:srgbClr val="000000"/>
                </a:solidFill>
              </a:rPr>
              <a:t>printf</a:t>
            </a:r>
            <a:r>
              <a:rPr kumimoji="1" lang="zh-CN" altLang="en-US" dirty="0">
                <a:solidFill>
                  <a:srgbClr val="000000"/>
                </a:solidFill>
              </a:rPr>
              <a:t>函数。</a:t>
            </a:r>
          </a:p>
          <a:p>
            <a:pPr lvl="2"/>
            <a:r>
              <a:rPr kumimoji="1" lang="en-US" altLang="zh-CN" dirty="0">
                <a:solidFill>
                  <a:srgbClr val="000000"/>
                </a:solidFill>
              </a:rPr>
              <a:t>【</a:t>
            </a:r>
            <a:r>
              <a:rPr kumimoji="1" lang="zh-CN" altLang="en-US" dirty="0">
                <a:solidFill>
                  <a:srgbClr val="000000"/>
                </a:solidFill>
              </a:rPr>
              <a:t>功能</a:t>
            </a:r>
            <a:r>
              <a:rPr kumimoji="1" lang="en-US" altLang="zh-CN" dirty="0">
                <a:solidFill>
                  <a:srgbClr val="000000"/>
                </a:solidFill>
              </a:rPr>
              <a:t>】</a:t>
            </a:r>
            <a:r>
              <a:rPr kumimoji="1" lang="zh-CN" altLang="en-US" dirty="0">
                <a:solidFill>
                  <a:srgbClr val="000000"/>
                </a:solidFill>
              </a:rPr>
              <a:t>将输出列表中的各个变量或常量，依次按格式控制串中的控制符说明的格式写入</a:t>
            </a:r>
            <a:r>
              <a:rPr kumimoji="1" lang="en-US" altLang="zh-CN" dirty="0" err="1">
                <a:solidFill>
                  <a:srgbClr val="000000"/>
                </a:solidFill>
              </a:rPr>
              <a:t>fp</a:t>
            </a:r>
            <a:r>
              <a:rPr kumimoji="1" lang="zh-CN" altLang="en-US" dirty="0">
                <a:solidFill>
                  <a:srgbClr val="000000"/>
                </a:solidFill>
              </a:rPr>
              <a:t>指向的文件中。</a:t>
            </a:r>
          </a:p>
        </p:txBody>
      </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sz="quarter" idx="1"/>
          </p:nvPr>
        </p:nvSpPr>
        <p:spPr/>
        <p:txBody>
          <a:bodyPr/>
          <a:lstStyle/>
          <a:p>
            <a:pPr>
              <a:spcBef>
                <a:spcPct val="0"/>
              </a:spcBef>
            </a:pPr>
            <a:r>
              <a:rPr kumimoji="1" lang="zh-CN" altLang="en-US"/>
              <a:t>用</a:t>
            </a:r>
            <a:r>
              <a:rPr kumimoji="1" lang="en-US" altLang="zh-CN"/>
              <a:t>fprintf</a:t>
            </a:r>
            <a:r>
              <a:rPr kumimoji="1" lang="zh-CN" altLang="en-US"/>
              <a:t>和</a:t>
            </a:r>
            <a:r>
              <a:rPr kumimoji="1" lang="en-US" altLang="zh-CN"/>
              <a:t>fscanf</a:t>
            </a:r>
            <a:r>
              <a:rPr kumimoji="1" lang="zh-CN" altLang="en-US"/>
              <a:t>函数对磁盘文件读写，使用方便，容易理解，但由于在输入输出时要进行</a:t>
            </a:r>
            <a:r>
              <a:rPr kumimoji="1" lang="en-US" altLang="zh-CN"/>
              <a:t>ASCII</a:t>
            </a:r>
            <a:r>
              <a:rPr kumimoji="1" lang="zh-CN" altLang="en-US"/>
              <a:t>码和二进制的转换，时间开销大，因此，在内存与磁盘频繁交换数据的情况下，最好不用</a:t>
            </a:r>
            <a:r>
              <a:rPr kumimoji="1" lang="en-US" altLang="zh-CN"/>
              <a:t>fprintf</a:t>
            </a:r>
            <a:r>
              <a:rPr kumimoji="1" lang="zh-CN" altLang="en-US"/>
              <a:t>和</a:t>
            </a:r>
            <a:r>
              <a:rPr kumimoji="1" lang="en-US" altLang="zh-CN"/>
              <a:t>fscanf</a:t>
            </a:r>
            <a:r>
              <a:rPr kumimoji="1" lang="zh-CN" altLang="en-US"/>
              <a:t>函数，而用</a:t>
            </a:r>
            <a:r>
              <a:rPr kumimoji="1" lang="en-US" altLang="zh-CN"/>
              <a:t>fread</a:t>
            </a:r>
            <a:r>
              <a:rPr kumimoji="1" lang="zh-CN" altLang="en-US"/>
              <a:t>和</a:t>
            </a:r>
            <a:r>
              <a:rPr kumimoji="1" lang="en-US" altLang="zh-CN"/>
              <a:t>fwrite</a:t>
            </a:r>
            <a:r>
              <a:rPr kumimoji="1" lang="zh-CN" altLang="en-US"/>
              <a:t>函数。</a:t>
            </a:r>
          </a:p>
        </p:txBody>
      </p:sp>
      <p:sp>
        <p:nvSpPr>
          <p:cNvPr id="3" name="Rectangle 2"/>
          <p:cNvSpPr>
            <a:spLocks noGrp="1" noChangeArrowheads="1"/>
          </p:cNvSpPr>
          <p:nvPr>
            <p:ph type="title"/>
          </p:nvPr>
        </p:nvSpPr>
        <p:spPr>
          <a:xfrm>
            <a:off x="301625" y="536575"/>
            <a:ext cx="8308975" cy="758825"/>
          </a:xfrm>
        </p:spPr>
        <p:txBody>
          <a:bodyPr/>
          <a:lstStyle/>
          <a:p>
            <a:r>
              <a:rPr lang="zh-CN" altLang="en-US" dirty="0"/>
              <a:t>格式化输入输出函数</a:t>
            </a:r>
            <a:r>
              <a:rPr lang="en-US" altLang="zh-CN" dirty="0" err="1"/>
              <a:t>fprintf</a:t>
            </a:r>
            <a:r>
              <a:rPr lang="zh-CN" altLang="en-US" dirty="0" smtClean="0"/>
              <a:t>函数</a:t>
            </a:r>
            <a:r>
              <a:rPr lang="en-US" altLang="zh-CN" dirty="0" smtClean="0"/>
              <a:t/>
            </a:r>
            <a:br>
              <a:rPr lang="en-US" altLang="zh-CN" dirty="0" smtClean="0"/>
            </a:br>
            <a:r>
              <a:rPr lang="zh-CN" altLang="en-US" dirty="0" smtClean="0"/>
              <a:t>和</a:t>
            </a:r>
            <a:r>
              <a:rPr lang="en-US" altLang="zh-CN" dirty="0" err="1"/>
              <a:t>fscanf</a:t>
            </a:r>
            <a:r>
              <a:rPr lang="zh-CN" altLang="en-US" dirty="0"/>
              <a:t>函数</a:t>
            </a: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a:t>其他读写函数 </a:t>
            </a:r>
          </a:p>
        </p:txBody>
      </p:sp>
      <p:sp>
        <p:nvSpPr>
          <p:cNvPr id="96259" name="Rectangle 3"/>
          <p:cNvSpPr>
            <a:spLocks noGrp="1" noChangeArrowheads="1"/>
          </p:cNvSpPr>
          <p:nvPr>
            <p:ph sz="quarter" idx="1"/>
          </p:nvPr>
        </p:nvSpPr>
        <p:spPr/>
        <p:txBody>
          <a:bodyPr/>
          <a:lstStyle/>
          <a:p>
            <a:pPr>
              <a:lnSpc>
                <a:spcPct val="80000"/>
              </a:lnSpc>
            </a:pPr>
            <a:r>
              <a:rPr kumimoji="1" lang="en-US" altLang="zh-CN" sz="2000">
                <a:solidFill>
                  <a:srgbClr val="000000"/>
                </a:solidFill>
              </a:rPr>
              <a:t>(</a:t>
            </a:r>
            <a:r>
              <a:rPr kumimoji="1" lang="zh-CN" altLang="en-US" sz="2000">
                <a:solidFill>
                  <a:srgbClr val="000000"/>
                </a:solidFill>
              </a:rPr>
              <a:t>字</a:t>
            </a:r>
            <a:r>
              <a:rPr kumimoji="1" lang="en-US" altLang="zh-CN" sz="2000">
                <a:solidFill>
                  <a:srgbClr val="000000"/>
                </a:solidFill>
              </a:rPr>
              <a:t>)</a:t>
            </a:r>
            <a:r>
              <a:rPr kumimoji="1" lang="zh-CN" altLang="en-US" sz="2000">
                <a:solidFill>
                  <a:srgbClr val="000000"/>
                </a:solidFill>
              </a:rPr>
              <a:t>整数输入输出函数</a:t>
            </a:r>
            <a:r>
              <a:rPr kumimoji="1" lang="en-US" altLang="zh-CN" sz="2000">
                <a:solidFill>
                  <a:srgbClr val="000000"/>
                </a:solidFill>
              </a:rPr>
              <a:t>getw</a:t>
            </a:r>
            <a:r>
              <a:rPr kumimoji="1" lang="zh-CN" altLang="en-US" sz="2000">
                <a:solidFill>
                  <a:srgbClr val="000000"/>
                </a:solidFill>
              </a:rPr>
              <a:t>和</a:t>
            </a:r>
            <a:r>
              <a:rPr kumimoji="1" lang="en-US" altLang="zh-CN" sz="2000">
                <a:solidFill>
                  <a:srgbClr val="000000"/>
                </a:solidFill>
              </a:rPr>
              <a:t>putw</a:t>
            </a:r>
          </a:p>
          <a:p>
            <a:pPr lvl="1">
              <a:lnSpc>
                <a:spcPct val="80000"/>
              </a:lnSpc>
            </a:pPr>
            <a:r>
              <a:rPr kumimoji="1" lang="en-US" altLang="zh-CN" sz="2200">
                <a:solidFill>
                  <a:srgbClr val="000000"/>
                </a:solidFill>
              </a:rPr>
              <a:t>putw</a:t>
            </a:r>
            <a:r>
              <a:rPr kumimoji="1" lang="zh-CN" altLang="en-US" sz="2200">
                <a:solidFill>
                  <a:srgbClr val="000000"/>
                </a:solidFill>
              </a:rPr>
              <a:t>和</a:t>
            </a:r>
            <a:r>
              <a:rPr kumimoji="1" lang="en-US" altLang="zh-CN" sz="2200">
                <a:solidFill>
                  <a:srgbClr val="000000"/>
                </a:solidFill>
              </a:rPr>
              <a:t>getw</a:t>
            </a:r>
            <a:r>
              <a:rPr kumimoji="1" lang="zh-CN" altLang="en-US" sz="2200">
                <a:solidFill>
                  <a:srgbClr val="000000"/>
                </a:solidFill>
              </a:rPr>
              <a:t>用来对磁盘文件读写一个字（整数）。</a:t>
            </a:r>
          </a:p>
          <a:p>
            <a:pPr lvl="1">
              <a:lnSpc>
                <a:spcPct val="80000"/>
              </a:lnSpc>
            </a:pPr>
            <a:r>
              <a:rPr kumimoji="1" lang="zh-CN" altLang="en-US" sz="2200">
                <a:solidFill>
                  <a:srgbClr val="000000"/>
                </a:solidFill>
              </a:rPr>
              <a:t>例如：</a:t>
            </a:r>
          </a:p>
          <a:p>
            <a:pPr lvl="2">
              <a:lnSpc>
                <a:spcPct val="80000"/>
              </a:lnSpc>
            </a:pPr>
            <a:r>
              <a:rPr kumimoji="1" lang="en-US" altLang="zh-CN">
                <a:solidFill>
                  <a:srgbClr val="000000"/>
                </a:solidFill>
              </a:rPr>
              <a:t>putw(100,fp)</a:t>
            </a:r>
            <a:r>
              <a:rPr kumimoji="1" lang="zh-CN" altLang="en-US">
                <a:solidFill>
                  <a:srgbClr val="000000"/>
                </a:solidFill>
              </a:rPr>
              <a:t>；</a:t>
            </a:r>
          </a:p>
          <a:p>
            <a:pPr lvl="1">
              <a:lnSpc>
                <a:spcPct val="80000"/>
              </a:lnSpc>
            </a:pPr>
            <a:r>
              <a:rPr kumimoji="1" lang="zh-CN" altLang="en-US" sz="2200">
                <a:solidFill>
                  <a:srgbClr val="000000"/>
                </a:solidFill>
              </a:rPr>
              <a:t>它的作用是将整数</a:t>
            </a:r>
            <a:r>
              <a:rPr kumimoji="1" lang="en-US" altLang="zh-CN" sz="2200">
                <a:solidFill>
                  <a:srgbClr val="000000"/>
                </a:solidFill>
              </a:rPr>
              <a:t>100</a:t>
            </a:r>
            <a:r>
              <a:rPr kumimoji="1" lang="zh-CN" altLang="en-US" sz="2200">
                <a:solidFill>
                  <a:srgbClr val="000000"/>
                </a:solidFill>
              </a:rPr>
              <a:t>输出到</a:t>
            </a:r>
            <a:r>
              <a:rPr kumimoji="1" lang="en-US" altLang="zh-CN" sz="2200">
                <a:solidFill>
                  <a:srgbClr val="000000"/>
                </a:solidFill>
              </a:rPr>
              <a:t>fp</a:t>
            </a:r>
            <a:r>
              <a:rPr kumimoji="1" lang="zh-CN" altLang="en-US" sz="2200">
                <a:solidFill>
                  <a:srgbClr val="000000"/>
                </a:solidFill>
              </a:rPr>
              <a:t>所指的文件，而</a:t>
            </a:r>
          </a:p>
          <a:p>
            <a:pPr lvl="2">
              <a:lnSpc>
                <a:spcPct val="80000"/>
              </a:lnSpc>
            </a:pPr>
            <a:r>
              <a:rPr kumimoji="1" lang="en-US" altLang="zh-CN">
                <a:solidFill>
                  <a:srgbClr val="000000"/>
                </a:solidFill>
              </a:rPr>
              <a:t>i=getw(fp);</a:t>
            </a:r>
          </a:p>
          <a:p>
            <a:pPr lvl="2">
              <a:lnSpc>
                <a:spcPct val="80000"/>
              </a:lnSpc>
            </a:pPr>
            <a:r>
              <a:rPr kumimoji="1" lang="zh-CN" altLang="en-US">
                <a:solidFill>
                  <a:srgbClr val="000000"/>
                </a:solidFill>
              </a:rPr>
              <a:t>作用是从磁盘文件中读一个整数到内存，赋给整型变量</a:t>
            </a:r>
            <a:r>
              <a:rPr kumimoji="1" lang="en-US" altLang="zh-CN">
                <a:solidFill>
                  <a:srgbClr val="000000"/>
                </a:solidFill>
              </a:rPr>
              <a:t>i</a:t>
            </a:r>
            <a:r>
              <a:rPr kumimoji="1" lang="zh-CN" altLang="en-US">
                <a:solidFill>
                  <a:srgbClr val="000000"/>
                </a:solidFill>
              </a:rPr>
              <a:t>。</a:t>
            </a:r>
          </a:p>
          <a:p>
            <a:pPr>
              <a:lnSpc>
                <a:spcPct val="80000"/>
              </a:lnSpc>
            </a:pPr>
            <a:r>
              <a:rPr kumimoji="1" lang="zh-CN" altLang="en-US" sz="2000">
                <a:solidFill>
                  <a:srgbClr val="000000"/>
                </a:solidFill>
              </a:rPr>
              <a:t> 读写其他类型数据 </a:t>
            </a:r>
          </a:p>
          <a:p>
            <a:pPr lvl="1">
              <a:lnSpc>
                <a:spcPct val="80000"/>
              </a:lnSpc>
            </a:pPr>
            <a:r>
              <a:rPr kumimoji="1" lang="zh-CN" altLang="en-US" sz="2200">
                <a:solidFill>
                  <a:srgbClr val="000000"/>
                </a:solidFill>
              </a:rPr>
              <a:t>对于系统没有提供函数的和不能方便完成的读写操作，用户可以自定义读写函数，这样的函数具有很好的针对性。</a:t>
            </a:r>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t>11.3  </a:t>
            </a:r>
            <a:r>
              <a:rPr lang="zh-CN" altLang="en-US"/>
              <a:t>文件的定位  </a:t>
            </a:r>
          </a:p>
        </p:txBody>
      </p:sp>
      <p:sp>
        <p:nvSpPr>
          <p:cNvPr id="97283" name="Rectangle 3"/>
          <p:cNvSpPr>
            <a:spLocks noGrp="1" noChangeArrowheads="1"/>
          </p:cNvSpPr>
          <p:nvPr>
            <p:ph sz="quarter" idx="1"/>
          </p:nvPr>
        </p:nvSpPr>
        <p:spPr>
          <a:xfrm>
            <a:off x="457200" y="1719263"/>
            <a:ext cx="8382000" cy="4681537"/>
          </a:xfrm>
        </p:spPr>
        <p:txBody>
          <a:bodyPr/>
          <a:lstStyle/>
          <a:p>
            <a:r>
              <a:rPr kumimoji="1" lang="en-US" altLang="zh-CN"/>
              <a:t>11.3.1 </a:t>
            </a:r>
            <a:r>
              <a:rPr kumimoji="1" lang="zh-CN" altLang="en-US"/>
              <a:t>置文件位置指针于文件开头位置的函数</a:t>
            </a:r>
            <a:br>
              <a:rPr kumimoji="1" lang="zh-CN" altLang="en-US"/>
            </a:br>
            <a:r>
              <a:rPr kumimoji="1" lang="zh-CN" altLang="en-US"/>
              <a:t>               </a:t>
            </a:r>
            <a:r>
              <a:rPr kumimoji="1" lang="en-US" altLang="zh-CN">
                <a:solidFill>
                  <a:srgbClr val="FF0000"/>
                </a:solidFill>
              </a:rPr>
              <a:t>rewind()</a:t>
            </a:r>
          </a:p>
          <a:p>
            <a:pPr lvl="1"/>
            <a:r>
              <a:rPr kumimoji="1" lang="en-US" altLang="zh-CN" sz="2600">
                <a:solidFill>
                  <a:srgbClr val="FF0000"/>
                </a:solidFill>
              </a:rPr>
              <a:t>rewind()</a:t>
            </a:r>
            <a:r>
              <a:rPr kumimoji="1" lang="zh-CN" altLang="en-US" sz="2600"/>
              <a:t>函数的一般调用形式为：</a:t>
            </a:r>
          </a:p>
          <a:p>
            <a:pPr lvl="2"/>
            <a:r>
              <a:rPr kumimoji="1" lang="en-US" altLang="zh-CN" sz="2700">
                <a:solidFill>
                  <a:srgbClr val="FF0000"/>
                </a:solidFill>
              </a:rPr>
              <a:t>rewind</a:t>
            </a:r>
            <a:r>
              <a:rPr kumimoji="1" lang="en-US" altLang="zh-CN" sz="2700"/>
              <a:t>(fp);</a:t>
            </a:r>
          </a:p>
          <a:p>
            <a:pPr lvl="2"/>
            <a:r>
              <a:rPr kumimoji="1" lang="en-US" altLang="zh-CN" sz="2700"/>
              <a:t>【</a:t>
            </a:r>
            <a:r>
              <a:rPr kumimoji="1" lang="zh-CN" altLang="en-US" sz="2700"/>
              <a:t>说明</a:t>
            </a:r>
            <a:r>
              <a:rPr kumimoji="1" lang="en-US" altLang="zh-CN" sz="2700"/>
              <a:t>】fp</a:t>
            </a:r>
            <a:r>
              <a:rPr kumimoji="1" lang="zh-CN" altLang="en-US" sz="2700"/>
              <a:t>是指向由</a:t>
            </a:r>
            <a:r>
              <a:rPr kumimoji="1" lang="en-US" altLang="zh-CN" sz="2700"/>
              <a:t>fopen</a:t>
            </a:r>
            <a:r>
              <a:rPr kumimoji="1" lang="zh-CN" altLang="en-US" sz="2700"/>
              <a:t>函数打开的文件指针</a:t>
            </a:r>
          </a:p>
          <a:p>
            <a:pPr lvl="2"/>
            <a:r>
              <a:rPr kumimoji="1" lang="en-US" altLang="zh-CN" sz="2700"/>
              <a:t>【</a:t>
            </a:r>
            <a:r>
              <a:rPr kumimoji="1" lang="zh-CN" altLang="en-US" sz="2700"/>
              <a:t>功能</a:t>
            </a:r>
            <a:r>
              <a:rPr kumimoji="1" lang="en-US" altLang="zh-CN" sz="2700"/>
              <a:t>】</a:t>
            </a:r>
            <a:r>
              <a:rPr kumimoji="1" lang="zh-CN" altLang="en-US" sz="2700"/>
              <a:t>使位置指针重新返回文件的开头，此函数没有返回值</a:t>
            </a:r>
            <a:r>
              <a:rPr kumimoji="1" lang="zh-CN" altLang="en-US"/>
              <a:t>。</a:t>
            </a:r>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ltLang="zh-CN" sz="2200" dirty="0"/>
              <a:t>【</a:t>
            </a:r>
            <a:r>
              <a:rPr lang="zh-CN" altLang="en-US" sz="2200" dirty="0"/>
              <a:t>例</a:t>
            </a:r>
            <a:r>
              <a:rPr lang="en-US" altLang="zh-CN" sz="2200" dirty="0"/>
              <a:t>11-7】</a:t>
            </a:r>
            <a:r>
              <a:rPr lang="zh-CN" altLang="en-US" sz="2200" dirty="0"/>
              <a:t>有一磁盘文件</a:t>
            </a:r>
            <a:r>
              <a:rPr lang="en-US" altLang="zh-CN" sz="2200" dirty="0"/>
              <a:t>readme.txt</a:t>
            </a:r>
            <a:r>
              <a:rPr lang="zh-CN" altLang="en-US" sz="2200" dirty="0"/>
              <a:t>，首先将其内容显示在屏幕上，然后把它复制到另一文件</a:t>
            </a:r>
            <a:r>
              <a:rPr lang="en-US" altLang="zh-CN" sz="2200" dirty="0"/>
              <a:t>result.txt</a:t>
            </a:r>
            <a:r>
              <a:rPr lang="zh-CN" altLang="en-US" sz="2200" dirty="0" smtClean="0"/>
              <a:t>上</a:t>
            </a:r>
            <a:r>
              <a:rPr lang="zh-CN" altLang="en-US" sz="2800" dirty="0" smtClean="0"/>
              <a:t> </a:t>
            </a:r>
            <a:endParaRPr lang="zh-CN" altLang="en-US" sz="2800" dirty="0"/>
          </a:p>
        </p:txBody>
      </p:sp>
      <p:sp>
        <p:nvSpPr>
          <p:cNvPr id="98307" name="Rectangle 3"/>
          <p:cNvSpPr>
            <a:spLocks noGrp="1" noChangeArrowheads="1"/>
          </p:cNvSpPr>
          <p:nvPr>
            <p:ph sz="quarter" idx="1"/>
          </p:nvPr>
        </p:nvSpPr>
        <p:spPr>
          <a:xfrm>
            <a:off x="381000" y="1600200"/>
            <a:ext cx="8059738" cy="4246563"/>
          </a:xfrm>
        </p:spPr>
        <p:txBody>
          <a:bodyPr/>
          <a:lstStyle/>
          <a:p>
            <a:pPr>
              <a:lnSpc>
                <a:spcPct val="80000"/>
              </a:lnSpc>
              <a:buFontTx/>
              <a:buNone/>
            </a:pPr>
            <a:r>
              <a:rPr lang="en-US" altLang="zh-CN" sz="2200" dirty="0">
                <a:latin typeface="+mn-lt"/>
              </a:rPr>
              <a:t>#include "</a:t>
            </a:r>
            <a:r>
              <a:rPr lang="en-US" altLang="zh-CN" sz="2200" dirty="0" err="1">
                <a:latin typeface="+mn-lt"/>
              </a:rPr>
              <a:t>stdio.h</a:t>
            </a:r>
            <a:r>
              <a:rPr lang="en-US" altLang="zh-CN" sz="2200" dirty="0">
                <a:latin typeface="+mn-lt"/>
              </a:rPr>
              <a:t>"</a:t>
            </a:r>
          </a:p>
          <a:p>
            <a:pPr>
              <a:lnSpc>
                <a:spcPct val="80000"/>
              </a:lnSpc>
              <a:buFontTx/>
              <a:buNone/>
            </a:pPr>
            <a:r>
              <a:rPr lang="en-US" altLang="zh-CN" sz="2200" dirty="0">
                <a:latin typeface="+mn-lt"/>
              </a:rPr>
              <a:t>void main()</a:t>
            </a:r>
          </a:p>
          <a:p>
            <a:pPr>
              <a:lnSpc>
                <a:spcPct val="80000"/>
              </a:lnSpc>
              <a:buFontTx/>
              <a:buNone/>
            </a:pPr>
            <a:r>
              <a:rPr lang="en-US" altLang="zh-CN" sz="2200" dirty="0">
                <a:latin typeface="+mn-lt"/>
              </a:rPr>
              <a:t>{ FILE *fp1,*fp2;</a:t>
            </a:r>
          </a:p>
          <a:p>
            <a:pPr>
              <a:lnSpc>
                <a:spcPct val="80000"/>
              </a:lnSpc>
              <a:buFontTx/>
              <a:buNone/>
            </a:pPr>
            <a:r>
              <a:rPr lang="en-US" altLang="zh-CN" sz="2200" dirty="0">
                <a:latin typeface="+mn-lt"/>
              </a:rPr>
              <a:t>  if((fp1=</a:t>
            </a:r>
            <a:r>
              <a:rPr lang="en-US" altLang="zh-CN" sz="2200" dirty="0" err="1">
                <a:latin typeface="+mn-lt"/>
              </a:rPr>
              <a:t>fopen</a:t>
            </a:r>
            <a:r>
              <a:rPr lang="en-US" altLang="zh-CN" sz="2200" dirty="0">
                <a:latin typeface="+mn-lt"/>
              </a:rPr>
              <a:t>("</a:t>
            </a:r>
            <a:r>
              <a:rPr lang="en-US" altLang="zh-CN" sz="2200" dirty="0" err="1">
                <a:latin typeface="+mn-lt"/>
              </a:rPr>
              <a:t>readme.txt","r</a:t>
            </a:r>
            <a:r>
              <a:rPr lang="en-US" altLang="zh-CN" sz="2200" dirty="0">
                <a:latin typeface="+mn-lt"/>
              </a:rPr>
              <a:t>"))==NULL) </a:t>
            </a:r>
          </a:p>
          <a:p>
            <a:pPr>
              <a:lnSpc>
                <a:spcPct val="80000"/>
              </a:lnSpc>
              <a:buFontTx/>
              <a:buNone/>
            </a:pPr>
            <a:r>
              <a:rPr lang="en-US" altLang="zh-CN" sz="2200" dirty="0">
                <a:latin typeface="+mn-lt"/>
              </a:rPr>
              <a:t> {  </a:t>
            </a:r>
            <a:r>
              <a:rPr lang="en-US" altLang="zh-CN" sz="2200" dirty="0" err="1">
                <a:latin typeface="+mn-lt"/>
              </a:rPr>
              <a:t>printf</a:t>
            </a:r>
            <a:r>
              <a:rPr lang="en-US" altLang="zh-CN" sz="2200" dirty="0">
                <a:latin typeface="+mn-lt"/>
              </a:rPr>
              <a:t>("file </a:t>
            </a:r>
            <a:r>
              <a:rPr lang="en-US" altLang="zh-CN" sz="2200" dirty="0" err="1">
                <a:latin typeface="+mn-lt"/>
              </a:rPr>
              <a:t>openned</a:t>
            </a:r>
            <a:r>
              <a:rPr lang="en-US" altLang="zh-CN" sz="2200" dirty="0">
                <a:latin typeface="+mn-lt"/>
              </a:rPr>
              <a:t> error.\n");  exit(0); }</a:t>
            </a:r>
          </a:p>
          <a:p>
            <a:pPr>
              <a:lnSpc>
                <a:spcPct val="80000"/>
              </a:lnSpc>
              <a:buFontTx/>
              <a:buNone/>
            </a:pPr>
            <a:r>
              <a:rPr lang="en-US" altLang="zh-CN" sz="2200" dirty="0">
                <a:latin typeface="+mn-lt"/>
              </a:rPr>
              <a:t> if((fp2=</a:t>
            </a:r>
            <a:r>
              <a:rPr lang="en-US" altLang="zh-CN" sz="2200" dirty="0" err="1">
                <a:latin typeface="+mn-lt"/>
              </a:rPr>
              <a:t>fopen</a:t>
            </a:r>
            <a:r>
              <a:rPr lang="en-US" altLang="zh-CN" sz="2200" dirty="0">
                <a:latin typeface="+mn-lt"/>
              </a:rPr>
              <a:t>("</a:t>
            </a:r>
            <a:r>
              <a:rPr lang="en-US" altLang="zh-CN" sz="2200" dirty="0" err="1">
                <a:latin typeface="+mn-lt"/>
              </a:rPr>
              <a:t>result.txt","w</a:t>
            </a:r>
            <a:r>
              <a:rPr lang="en-US" altLang="zh-CN" sz="2200" dirty="0">
                <a:latin typeface="+mn-lt"/>
              </a:rPr>
              <a:t>"))==NULL) </a:t>
            </a:r>
          </a:p>
          <a:p>
            <a:pPr>
              <a:lnSpc>
                <a:spcPct val="80000"/>
              </a:lnSpc>
              <a:buFontTx/>
              <a:buNone/>
            </a:pPr>
            <a:r>
              <a:rPr lang="en-US" altLang="zh-CN" sz="2200" dirty="0">
                <a:latin typeface="+mn-lt"/>
              </a:rPr>
              <a:t> {  </a:t>
            </a:r>
            <a:r>
              <a:rPr lang="en-US" altLang="zh-CN" sz="2200" dirty="0" err="1">
                <a:latin typeface="+mn-lt"/>
              </a:rPr>
              <a:t>printf</a:t>
            </a:r>
            <a:r>
              <a:rPr lang="en-US" altLang="zh-CN" sz="2200" dirty="0">
                <a:latin typeface="+mn-lt"/>
              </a:rPr>
              <a:t>("file created error.\n");  exit(0); }</a:t>
            </a:r>
          </a:p>
          <a:p>
            <a:pPr>
              <a:lnSpc>
                <a:spcPct val="80000"/>
              </a:lnSpc>
              <a:buFontTx/>
              <a:buNone/>
            </a:pPr>
            <a:r>
              <a:rPr lang="en-US" altLang="zh-CN" sz="2200" dirty="0">
                <a:latin typeface="+mn-lt"/>
              </a:rPr>
              <a:t> while(!</a:t>
            </a:r>
            <a:r>
              <a:rPr lang="en-US" altLang="zh-CN" sz="2200" dirty="0" err="1">
                <a:latin typeface="+mn-lt"/>
              </a:rPr>
              <a:t>feof</a:t>
            </a:r>
            <a:r>
              <a:rPr lang="en-US" altLang="zh-CN" sz="2200" dirty="0">
                <a:latin typeface="+mn-lt"/>
              </a:rPr>
              <a:t>(fp1))  </a:t>
            </a:r>
            <a:r>
              <a:rPr lang="en-US" altLang="zh-CN" sz="2200" dirty="0" err="1">
                <a:latin typeface="+mn-lt"/>
              </a:rPr>
              <a:t>putchar</a:t>
            </a:r>
            <a:r>
              <a:rPr lang="en-US" altLang="zh-CN" sz="2200" dirty="0">
                <a:latin typeface="+mn-lt"/>
              </a:rPr>
              <a:t>(</a:t>
            </a:r>
            <a:r>
              <a:rPr lang="en-US" altLang="zh-CN" sz="2200" dirty="0" err="1">
                <a:latin typeface="+mn-lt"/>
              </a:rPr>
              <a:t>fgetc</a:t>
            </a:r>
            <a:r>
              <a:rPr lang="en-US" altLang="zh-CN" sz="2200" dirty="0">
                <a:latin typeface="+mn-lt"/>
              </a:rPr>
              <a:t>(fp1));</a:t>
            </a:r>
          </a:p>
          <a:p>
            <a:pPr>
              <a:lnSpc>
                <a:spcPct val="80000"/>
              </a:lnSpc>
              <a:buFontTx/>
              <a:buNone/>
            </a:pPr>
            <a:r>
              <a:rPr lang="en-US" altLang="zh-CN" sz="2200" dirty="0">
                <a:latin typeface="+mn-lt"/>
              </a:rPr>
              <a:t> rewind(fp1);  /* </a:t>
            </a:r>
            <a:r>
              <a:rPr lang="zh-CN" altLang="en-US" sz="2200" dirty="0">
                <a:latin typeface="+mn-lt"/>
              </a:rPr>
              <a:t>重置文件位置指针至文件头 *</a:t>
            </a:r>
            <a:r>
              <a:rPr lang="en-US" altLang="zh-CN" sz="2200" dirty="0">
                <a:latin typeface="+mn-lt"/>
              </a:rPr>
              <a:t>/</a:t>
            </a:r>
          </a:p>
          <a:p>
            <a:pPr>
              <a:lnSpc>
                <a:spcPct val="80000"/>
              </a:lnSpc>
              <a:buFontTx/>
              <a:buNone/>
            </a:pPr>
            <a:r>
              <a:rPr lang="en-US" altLang="zh-CN" sz="2200" dirty="0">
                <a:latin typeface="+mn-lt"/>
              </a:rPr>
              <a:t> while(!</a:t>
            </a:r>
            <a:r>
              <a:rPr lang="en-US" altLang="zh-CN" sz="2200" dirty="0" err="1">
                <a:latin typeface="+mn-lt"/>
              </a:rPr>
              <a:t>feof</a:t>
            </a:r>
            <a:r>
              <a:rPr lang="en-US" altLang="zh-CN" sz="2200" dirty="0">
                <a:latin typeface="+mn-lt"/>
              </a:rPr>
              <a:t>(fp1))	 </a:t>
            </a:r>
            <a:r>
              <a:rPr lang="en-US" altLang="zh-CN" sz="2200" dirty="0" err="1">
                <a:latin typeface="+mn-lt"/>
              </a:rPr>
              <a:t>fputc</a:t>
            </a:r>
            <a:r>
              <a:rPr lang="en-US" altLang="zh-CN" sz="2200" dirty="0">
                <a:latin typeface="+mn-lt"/>
              </a:rPr>
              <a:t>(</a:t>
            </a:r>
            <a:r>
              <a:rPr lang="en-US" altLang="zh-CN" sz="2200" dirty="0" err="1">
                <a:latin typeface="+mn-lt"/>
              </a:rPr>
              <a:t>fgetc</a:t>
            </a:r>
            <a:r>
              <a:rPr lang="en-US" altLang="zh-CN" sz="2200" dirty="0">
                <a:latin typeface="+mn-lt"/>
              </a:rPr>
              <a:t>(fp1),fp2);</a:t>
            </a:r>
          </a:p>
          <a:p>
            <a:pPr>
              <a:lnSpc>
                <a:spcPct val="80000"/>
              </a:lnSpc>
              <a:buFontTx/>
              <a:buNone/>
            </a:pPr>
            <a:r>
              <a:rPr lang="en-US" altLang="zh-CN" sz="2200" dirty="0">
                <a:latin typeface="+mn-lt"/>
              </a:rPr>
              <a:t> </a:t>
            </a:r>
            <a:r>
              <a:rPr lang="en-US" altLang="zh-CN" sz="2200" dirty="0" err="1">
                <a:latin typeface="+mn-lt"/>
              </a:rPr>
              <a:t>fclose</a:t>
            </a:r>
            <a:r>
              <a:rPr lang="en-US" altLang="zh-CN" sz="2200" dirty="0">
                <a:latin typeface="+mn-lt"/>
              </a:rPr>
              <a:t>(fp1);</a:t>
            </a:r>
          </a:p>
          <a:p>
            <a:pPr>
              <a:lnSpc>
                <a:spcPct val="80000"/>
              </a:lnSpc>
              <a:buFontTx/>
              <a:buNone/>
            </a:pPr>
            <a:r>
              <a:rPr lang="en-US" altLang="zh-CN" sz="2200" dirty="0">
                <a:latin typeface="+mn-lt"/>
              </a:rPr>
              <a:t> </a:t>
            </a:r>
            <a:r>
              <a:rPr lang="en-US" altLang="zh-CN" sz="2200" dirty="0" err="1">
                <a:latin typeface="+mn-lt"/>
              </a:rPr>
              <a:t>fclose</a:t>
            </a:r>
            <a:r>
              <a:rPr lang="en-US" altLang="zh-CN" sz="2200" dirty="0">
                <a:latin typeface="+mn-lt"/>
              </a:rPr>
              <a:t>(fp2);</a:t>
            </a:r>
          </a:p>
          <a:p>
            <a:pPr>
              <a:lnSpc>
                <a:spcPct val="80000"/>
              </a:lnSpc>
              <a:buFontTx/>
              <a:buNone/>
            </a:pPr>
            <a:r>
              <a:rPr lang="en-US" altLang="zh-CN" sz="2200" dirty="0">
                <a:latin typeface="+mn-lt"/>
              </a:rPr>
              <a:t>} </a:t>
            </a:r>
          </a:p>
        </p:txBody>
      </p:sp>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a:t>11.3.2  </a:t>
            </a:r>
            <a:r>
              <a:rPr lang="zh-CN" altLang="en-US"/>
              <a:t>改变文件位置指针位置的函数</a:t>
            </a:r>
            <a:r>
              <a:rPr lang="en-US" altLang="zh-CN"/>
              <a:t>fseek </a:t>
            </a:r>
          </a:p>
        </p:txBody>
      </p:sp>
      <p:sp>
        <p:nvSpPr>
          <p:cNvPr id="99331" name="Rectangle 3"/>
          <p:cNvSpPr>
            <a:spLocks noGrp="1" noChangeArrowheads="1"/>
          </p:cNvSpPr>
          <p:nvPr>
            <p:ph sz="quarter" idx="1"/>
          </p:nvPr>
        </p:nvSpPr>
        <p:spPr>
          <a:xfrm>
            <a:off x="381000" y="1600200"/>
            <a:ext cx="8534400" cy="4179888"/>
          </a:xfrm>
        </p:spPr>
        <p:txBody>
          <a:bodyPr/>
          <a:lstStyle/>
          <a:p>
            <a:r>
              <a:rPr kumimoji="1" lang="en-US" altLang="zh-CN">
                <a:solidFill>
                  <a:srgbClr val="000000"/>
                </a:solidFill>
              </a:rPr>
              <a:t>fseek </a:t>
            </a:r>
            <a:r>
              <a:rPr kumimoji="1" lang="zh-CN" altLang="en-US">
                <a:solidFill>
                  <a:srgbClr val="000000"/>
                </a:solidFill>
              </a:rPr>
              <a:t>函数的调用形式为：</a:t>
            </a:r>
          </a:p>
          <a:p>
            <a:pPr lvl="1"/>
            <a:r>
              <a:rPr kumimoji="1" lang="en-US" altLang="zh-CN"/>
              <a:t>fseek</a:t>
            </a:r>
            <a:r>
              <a:rPr kumimoji="1" lang="zh-CN" altLang="en-US"/>
              <a:t>（</a:t>
            </a:r>
            <a:r>
              <a:rPr kumimoji="1" lang="en-US" altLang="zh-CN"/>
              <a:t>fp,offset, whence</a:t>
            </a:r>
            <a:r>
              <a:rPr kumimoji="1" lang="zh-CN" altLang="en-US"/>
              <a:t>）</a:t>
            </a:r>
            <a:r>
              <a:rPr kumimoji="1" lang="en-US" altLang="zh-CN"/>
              <a:t>;</a:t>
            </a:r>
            <a:endParaRPr kumimoji="1" lang="en-US" altLang="zh-CN">
              <a:solidFill>
                <a:srgbClr val="000000"/>
              </a:solidFill>
            </a:endParaRPr>
          </a:p>
          <a:p>
            <a:pPr lvl="1"/>
            <a:r>
              <a:rPr kumimoji="1" lang="en-US" altLang="zh-CN">
                <a:solidFill>
                  <a:srgbClr val="000000"/>
                </a:solidFill>
              </a:rPr>
              <a:t>【</a:t>
            </a:r>
            <a:r>
              <a:rPr kumimoji="1" lang="zh-CN" altLang="en-US">
                <a:solidFill>
                  <a:srgbClr val="000000"/>
                </a:solidFill>
              </a:rPr>
              <a:t>说明</a:t>
            </a:r>
            <a:r>
              <a:rPr kumimoji="1" lang="en-US" altLang="zh-CN">
                <a:solidFill>
                  <a:srgbClr val="000000"/>
                </a:solidFill>
              </a:rPr>
              <a:t>】fp</a:t>
            </a:r>
            <a:r>
              <a:rPr kumimoji="1" lang="zh-CN" altLang="en-US">
                <a:solidFill>
                  <a:srgbClr val="000000"/>
                </a:solidFill>
              </a:rPr>
              <a:t>为指向当前文件的指针；</a:t>
            </a:r>
            <a:r>
              <a:rPr kumimoji="1" lang="en-US" altLang="zh-CN">
                <a:solidFill>
                  <a:srgbClr val="000000"/>
                </a:solidFill>
              </a:rPr>
              <a:t>offset</a:t>
            </a:r>
            <a:r>
              <a:rPr kumimoji="1" lang="zh-CN" altLang="en-US">
                <a:solidFill>
                  <a:srgbClr val="000000"/>
                </a:solidFill>
              </a:rPr>
              <a:t>为文件位置指针的位移量，指以起始位置为基准值向前移动的字节数，要求</a:t>
            </a:r>
            <a:r>
              <a:rPr kumimoji="1" lang="en-US" altLang="zh-CN">
                <a:solidFill>
                  <a:srgbClr val="000000"/>
                </a:solidFill>
              </a:rPr>
              <a:t>offset</a:t>
            </a:r>
            <a:r>
              <a:rPr kumimoji="1" lang="zh-CN" altLang="en-US">
                <a:solidFill>
                  <a:srgbClr val="000000"/>
                </a:solidFill>
              </a:rPr>
              <a:t>为</a:t>
            </a:r>
            <a:r>
              <a:rPr kumimoji="1" lang="en-US" altLang="zh-CN">
                <a:solidFill>
                  <a:srgbClr val="000000"/>
                </a:solidFill>
              </a:rPr>
              <a:t>long</a:t>
            </a:r>
            <a:r>
              <a:rPr kumimoji="1" lang="zh-CN" altLang="en-US">
                <a:solidFill>
                  <a:srgbClr val="000000"/>
                </a:solidFill>
              </a:rPr>
              <a:t>型数据；</a:t>
            </a:r>
            <a:r>
              <a:rPr kumimoji="1" lang="en-US" altLang="zh-CN">
                <a:solidFill>
                  <a:srgbClr val="000000"/>
                </a:solidFill>
              </a:rPr>
              <a:t>whence</a:t>
            </a:r>
            <a:r>
              <a:rPr kumimoji="1" lang="zh-CN" altLang="en-US">
                <a:solidFill>
                  <a:srgbClr val="000000"/>
                </a:solidFill>
              </a:rPr>
              <a:t>为起始位置，用整型常量表示，</a:t>
            </a:r>
            <a:r>
              <a:rPr kumimoji="1" lang="en-US" altLang="zh-CN">
                <a:solidFill>
                  <a:srgbClr val="000000"/>
                </a:solidFill>
              </a:rPr>
              <a:t>ANSI C</a:t>
            </a:r>
            <a:r>
              <a:rPr kumimoji="1" lang="zh-CN" altLang="en-US">
                <a:solidFill>
                  <a:srgbClr val="000000"/>
                </a:solidFill>
              </a:rPr>
              <a:t>规定它必须是</a:t>
            </a:r>
            <a:r>
              <a:rPr kumimoji="1" lang="en-US" altLang="zh-CN">
                <a:solidFill>
                  <a:srgbClr val="000000"/>
                </a:solidFill>
              </a:rPr>
              <a:t>0</a:t>
            </a:r>
            <a:r>
              <a:rPr kumimoji="1" lang="zh-CN" altLang="en-US">
                <a:solidFill>
                  <a:srgbClr val="000000"/>
                </a:solidFill>
              </a:rPr>
              <a:t>、</a:t>
            </a:r>
            <a:r>
              <a:rPr kumimoji="1" lang="en-US" altLang="zh-CN">
                <a:solidFill>
                  <a:srgbClr val="000000"/>
                </a:solidFill>
              </a:rPr>
              <a:t>1</a:t>
            </a:r>
            <a:r>
              <a:rPr kumimoji="1" lang="zh-CN" altLang="en-US">
                <a:solidFill>
                  <a:srgbClr val="000000"/>
                </a:solidFill>
              </a:rPr>
              <a:t>或</a:t>
            </a:r>
            <a:r>
              <a:rPr kumimoji="1" lang="en-US" altLang="zh-CN">
                <a:solidFill>
                  <a:srgbClr val="000000"/>
                </a:solidFill>
              </a:rPr>
              <a:t>2</a:t>
            </a:r>
            <a:r>
              <a:rPr kumimoji="1" lang="zh-CN" altLang="en-US">
                <a:solidFill>
                  <a:srgbClr val="000000"/>
                </a:solidFill>
              </a:rPr>
              <a:t>之一值，它们表示三个符号常数，在</a:t>
            </a:r>
            <a:r>
              <a:rPr kumimoji="1" lang="en-US" altLang="zh-CN">
                <a:solidFill>
                  <a:srgbClr val="000000"/>
                </a:solidFill>
              </a:rPr>
              <a:t>stdio.h</a:t>
            </a:r>
            <a:r>
              <a:rPr kumimoji="1" lang="zh-CN" altLang="en-US">
                <a:solidFill>
                  <a:srgbClr val="000000"/>
                </a:solidFill>
              </a:rPr>
              <a:t>中定义如下：</a:t>
            </a:r>
          </a:p>
        </p:txBody>
      </p:sp>
      <p:grpSp>
        <p:nvGrpSpPr>
          <p:cNvPr id="99332" name="Group 4"/>
          <p:cNvGrpSpPr>
            <a:grpSpLocks/>
          </p:cNvGrpSpPr>
          <p:nvPr/>
        </p:nvGrpSpPr>
        <p:grpSpPr bwMode="auto">
          <a:xfrm>
            <a:off x="1219200" y="4572000"/>
            <a:ext cx="5715000" cy="1447800"/>
            <a:chOff x="-3" y="-3"/>
            <a:chExt cx="1747" cy="1502"/>
          </a:xfrm>
        </p:grpSpPr>
        <p:grpSp>
          <p:nvGrpSpPr>
            <p:cNvPr id="99333" name="Group 5"/>
            <p:cNvGrpSpPr>
              <a:grpSpLocks/>
            </p:cNvGrpSpPr>
            <p:nvPr/>
          </p:nvGrpSpPr>
          <p:grpSpPr bwMode="auto">
            <a:xfrm>
              <a:off x="0" y="0"/>
              <a:ext cx="1741" cy="1496"/>
              <a:chOff x="0" y="0"/>
              <a:chExt cx="1741" cy="1496"/>
            </a:xfrm>
          </p:grpSpPr>
          <p:grpSp>
            <p:nvGrpSpPr>
              <p:cNvPr id="99334" name="Group 6"/>
              <p:cNvGrpSpPr>
                <a:grpSpLocks/>
              </p:cNvGrpSpPr>
              <p:nvPr/>
            </p:nvGrpSpPr>
            <p:grpSpPr bwMode="auto">
              <a:xfrm>
                <a:off x="0" y="0"/>
                <a:ext cx="597" cy="374"/>
                <a:chOff x="0" y="0"/>
                <a:chExt cx="597" cy="374"/>
              </a:xfrm>
            </p:grpSpPr>
            <p:sp>
              <p:nvSpPr>
                <p:cNvPr id="99335" name="Rectangle 7"/>
                <p:cNvSpPr>
                  <a:spLocks noChangeArrowheads="1"/>
                </p:cNvSpPr>
                <p:nvPr/>
              </p:nvSpPr>
              <p:spPr bwMode="auto">
                <a:xfrm>
                  <a:off x="43" y="0"/>
                  <a:ext cx="511" cy="374"/>
                </a:xfrm>
                <a:prstGeom prst="rect">
                  <a:avLst/>
                </a:prstGeom>
                <a:noFill/>
                <a:ln w="9525">
                  <a:noFill/>
                  <a:miter lim="800000"/>
                  <a:headEnd/>
                  <a:tailEnd/>
                </a:ln>
                <a:effectLst/>
              </p:spPr>
              <p:txBody>
                <a:bodyPr/>
                <a:lstStyle/>
                <a:p>
                  <a:pPr algn="ctr"/>
                  <a:r>
                    <a:rPr kumimoji="1" lang="zh-CN" altLang="en-US" sz="2000" b="1"/>
                    <a:t>名字</a:t>
                  </a:r>
                  <a:endParaRPr kumimoji="1" lang="zh-CN" altLang="en-US" sz="2800" b="1">
                    <a:solidFill>
                      <a:srgbClr val="000000"/>
                    </a:solidFill>
                    <a:latin typeface="宋体" pitchFamily="2" charset="-122"/>
                  </a:endParaRPr>
                </a:p>
                <a:p>
                  <a:pPr algn="ctr" eaLnBrk="0" hangingPunct="0"/>
                  <a:endParaRPr kumimoji="1" lang="en-US" altLang="zh-CN" sz="4800" b="1"/>
                </a:p>
              </p:txBody>
            </p:sp>
            <p:sp>
              <p:nvSpPr>
                <p:cNvPr id="99336" name="Rectangle 8"/>
                <p:cNvSpPr>
                  <a:spLocks noChangeArrowheads="1"/>
                </p:cNvSpPr>
                <p:nvPr/>
              </p:nvSpPr>
              <p:spPr bwMode="auto">
                <a:xfrm>
                  <a:off x="0" y="0"/>
                  <a:ext cx="597"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37" name="Group 9"/>
              <p:cNvGrpSpPr>
                <a:grpSpLocks/>
              </p:cNvGrpSpPr>
              <p:nvPr/>
            </p:nvGrpSpPr>
            <p:grpSpPr bwMode="auto">
              <a:xfrm>
                <a:off x="597" y="0"/>
                <a:ext cx="410" cy="374"/>
                <a:chOff x="597" y="0"/>
                <a:chExt cx="410" cy="374"/>
              </a:xfrm>
            </p:grpSpPr>
            <p:sp>
              <p:nvSpPr>
                <p:cNvPr id="99338" name="Rectangle 10"/>
                <p:cNvSpPr>
                  <a:spLocks noChangeArrowheads="1"/>
                </p:cNvSpPr>
                <p:nvPr/>
              </p:nvSpPr>
              <p:spPr bwMode="auto">
                <a:xfrm>
                  <a:off x="640" y="0"/>
                  <a:ext cx="324" cy="374"/>
                </a:xfrm>
                <a:prstGeom prst="rect">
                  <a:avLst/>
                </a:prstGeom>
                <a:noFill/>
                <a:ln w="9525">
                  <a:noFill/>
                  <a:miter lim="800000"/>
                  <a:headEnd/>
                  <a:tailEnd/>
                </a:ln>
                <a:effectLst/>
              </p:spPr>
              <p:txBody>
                <a:bodyPr/>
                <a:lstStyle/>
                <a:p>
                  <a:pPr algn="ctr"/>
                  <a:r>
                    <a:rPr kumimoji="1" lang="zh-CN" altLang="en-US" sz="2000" b="1"/>
                    <a:t>值</a:t>
                  </a:r>
                  <a:endParaRPr kumimoji="1" lang="zh-CN" altLang="en-US" sz="2800" b="1">
                    <a:solidFill>
                      <a:srgbClr val="000000"/>
                    </a:solidFill>
                    <a:latin typeface="宋体" pitchFamily="2" charset="-122"/>
                  </a:endParaRPr>
                </a:p>
                <a:p>
                  <a:pPr algn="ctr" eaLnBrk="0" hangingPunct="0"/>
                  <a:endParaRPr kumimoji="1" lang="en-US" altLang="zh-CN" sz="4800" b="1"/>
                </a:p>
              </p:txBody>
            </p:sp>
            <p:sp>
              <p:nvSpPr>
                <p:cNvPr id="99339" name="Rectangle 11"/>
                <p:cNvSpPr>
                  <a:spLocks noChangeArrowheads="1"/>
                </p:cNvSpPr>
                <p:nvPr/>
              </p:nvSpPr>
              <p:spPr bwMode="auto">
                <a:xfrm>
                  <a:off x="597" y="0"/>
                  <a:ext cx="410"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40" name="Group 12"/>
              <p:cNvGrpSpPr>
                <a:grpSpLocks/>
              </p:cNvGrpSpPr>
              <p:nvPr/>
            </p:nvGrpSpPr>
            <p:grpSpPr bwMode="auto">
              <a:xfrm>
                <a:off x="1007" y="0"/>
                <a:ext cx="734" cy="374"/>
                <a:chOff x="1007" y="0"/>
                <a:chExt cx="734" cy="374"/>
              </a:xfrm>
            </p:grpSpPr>
            <p:sp>
              <p:nvSpPr>
                <p:cNvPr id="99341" name="Rectangle 13"/>
                <p:cNvSpPr>
                  <a:spLocks noChangeArrowheads="1"/>
                </p:cNvSpPr>
                <p:nvPr/>
              </p:nvSpPr>
              <p:spPr bwMode="auto">
                <a:xfrm>
                  <a:off x="1050" y="0"/>
                  <a:ext cx="648" cy="374"/>
                </a:xfrm>
                <a:prstGeom prst="rect">
                  <a:avLst/>
                </a:prstGeom>
                <a:noFill/>
                <a:ln w="9525">
                  <a:noFill/>
                  <a:miter lim="800000"/>
                  <a:headEnd/>
                  <a:tailEnd/>
                </a:ln>
                <a:effectLst/>
              </p:spPr>
              <p:txBody>
                <a:bodyPr/>
                <a:lstStyle/>
                <a:p>
                  <a:pPr algn="ctr"/>
                  <a:r>
                    <a:rPr kumimoji="1" lang="zh-CN" altLang="en-US" sz="2000" b="1"/>
                    <a:t>起始位置</a:t>
                  </a:r>
                  <a:endParaRPr kumimoji="1" lang="zh-CN" altLang="en-US" sz="2800" b="1">
                    <a:solidFill>
                      <a:srgbClr val="000000"/>
                    </a:solidFill>
                    <a:latin typeface="宋体" pitchFamily="2" charset="-122"/>
                  </a:endParaRPr>
                </a:p>
                <a:p>
                  <a:pPr algn="ctr" eaLnBrk="0" hangingPunct="0"/>
                  <a:endParaRPr kumimoji="1" lang="en-US" altLang="zh-CN" sz="4800" b="1"/>
                </a:p>
              </p:txBody>
            </p:sp>
            <p:sp>
              <p:nvSpPr>
                <p:cNvPr id="99342" name="Rectangle 14"/>
                <p:cNvSpPr>
                  <a:spLocks noChangeArrowheads="1"/>
                </p:cNvSpPr>
                <p:nvPr/>
              </p:nvSpPr>
              <p:spPr bwMode="auto">
                <a:xfrm>
                  <a:off x="1007" y="0"/>
                  <a:ext cx="734"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43" name="Group 15"/>
              <p:cNvGrpSpPr>
                <a:grpSpLocks/>
              </p:cNvGrpSpPr>
              <p:nvPr/>
            </p:nvGrpSpPr>
            <p:grpSpPr bwMode="auto">
              <a:xfrm>
                <a:off x="0" y="374"/>
                <a:ext cx="597" cy="374"/>
                <a:chOff x="0" y="374"/>
                <a:chExt cx="597" cy="374"/>
              </a:xfrm>
            </p:grpSpPr>
            <p:sp>
              <p:nvSpPr>
                <p:cNvPr id="99344" name="Rectangle 16"/>
                <p:cNvSpPr>
                  <a:spLocks noChangeArrowheads="1"/>
                </p:cNvSpPr>
                <p:nvPr/>
              </p:nvSpPr>
              <p:spPr bwMode="auto">
                <a:xfrm>
                  <a:off x="43" y="374"/>
                  <a:ext cx="511" cy="374"/>
                </a:xfrm>
                <a:prstGeom prst="rect">
                  <a:avLst/>
                </a:prstGeom>
                <a:noFill/>
                <a:ln w="9525">
                  <a:noFill/>
                  <a:miter lim="800000"/>
                  <a:headEnd/>
                  <a:tailEnd/>
                </a:ln>
                <a:effectLst/>
              </p:spPr>
              <p:txBody>
                <a:bodyPr/>
                <a:lstStyle/>
                <a:p>
                  <a:r>
                    <a:rPr kumimoji="1" lang="en-US" altLang="zh-CN" sz="2000" b="1">
                      <a:cs typeface="Times New Roman" pitchFamily="18" charset="0"/>
                    </a:rPr>
                    <a:t>SEEK_SET</a:t>
                  </a:r>
                  <a:endParaRPr kumimoji="1" lang="en-US" altLang="zh-CN" sz="2800" b="1">
                    <a:solidFill>
                      <a:srgbClr val="000000"/>
                    </a:solidFill>
                    <a:latin typeface="宋体" pitchFamily="2" charset="-122"/>
                  </a:endParaRPr>
                </a:p>
                <a:p>
                  <a:pPr eaLnBrk="0" hangingPunct="0"/>
                  <a:endParaRPr kumimoji="1" lang="en-US" altLang="zh-CN" sz="4800" b="1"/>
                </a:p>
              </p:txBody>
            </p:sp>
            <p:sp>
              <p:nvSpPr>
                <p:cNvPr id="99345" name="Rectangle 17"/>
                <p:cNvSpPr>
                  <a:spLocks noChangeArrowheads="1"/>
                </p:cNvSpPr>
                <p:nvPr/>
              </p:nvSpPr>
              <p:spPr bwMode="auto">
                <a:xfrm>
                  <a:off x="0" y="374"/>
                  <a:ext cx="597"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46" name="Group 18"/>
              <p:cNvGrpSpPr>
                <a:grpSpLocks/>
              </p:cNvGrpSpPr>
              <p:nvPr/>
            </p:nvGrpSpPr>
            <p:grpSpPr bwMode="auto">
              <a:xfrm>
                <a:off x="597" y="374"/>
                <a:ext cx="410" cy="374"/>
                <a:chOff x="597" y="374"/>
                <a:chExt cx="410" cy="374"/>
              </a:xfrm>
            </p:grpSpPr>
            <p:sp>
              <p:nvSpPr>
                <p:cNvPr id="99347" name="Rectangle 19"/>
                <p:cNvSpPr>
                  <a:spLocks noChangeArrowheads="1"/>
                </p:cNvSpPr>
                <p:nvPr/>
              </p:nvSpPr>
              <p:spPr bwMode="auto">
                <a:xfrm>
                  <a:off x="640" y="374"/>
                  <a:ext cx="324" cy="374"/>
                </a:xfrm>
                <a:prstGeom prst="rect">
                  <a:avLst/>
                </a:prstGeom>
                <a:noFill/>
                <a:ln w="9525">
                  <a:noFill/>
                  <a:miter lim="800000"/>
                  <a:headEnd/>
                  <a:tailEnd/>
                </a:ln>
                <a:effectLst/>
              </p:spPr>
              <p:txBody>
                <a:bodyPr/>
                <a:lstStyle/>
                <a:p>
                  <a:pPr algn="ctr"/>
                  <a:r>
                    <a:rPr kumimoji="1" lang="en-US" altLang="zh-CN" sz="2000" b="1">
                      <a:cs typeface="Times New Roman" pitchFamily="18" charset="0"/>
                    </a:rPr>
                    <a:t>0</a:t>
                  </a:r>
                  <a:endParaRPr kumimoji="1" lang="en-US" altLang="zh-CN" sz="2800" b="1">
                    <a:solidFill>
                      <a:srgbClr val="000000"/>
                    </a:solidFill>
                    <a:latin typeface="宋体" pitchFamily="2" charset="-122"/>
                  </a:endParaRPr>
                </a:p>
                <a:p>
                  <a:pPr algn="ctr" eaLnBrk="0" hangingPunct="0"/>
                  <a:endParaRPr kumimoji="1" lang="en-US" altLang="zh-CN" sz="4800" b="1"/>
                </a:p>
              </p:txBody>
            </p:sp>
            <p:sp>
              <p:nvSpPr>
                <p:cNvPr id="99348" name="Rectangle 20"/>
                <p:cNvSpPr>
                  <a:spLocks noChangeArrowheads="1"/>
                </p:cNvSpPr>
                <p:nvPr/>
              </p:nvSpPr>
              <p:spPr bwMode="auto">
                <a:xfrm>
                  <a:off x="597" y="374"/>
                  <a:ext cx="410"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49" name="Group 21"/>
              <p:cNvGrpSpPr>
                <a:grpSpLocks/>
              </p:cNvGrpSpPr>
              <p:nvPr/>
            </p:nvGrpSpPr>
            <p:grpSpPr bwMode="auto">
              <a:xfrm>
                <a:off x="1007" y="374"/>
                <a:ext cx="734" cy="374"/>
                <a:chOff x="1007" y="374"/>
                <a:chExt cx="734" cy="374"/>
              </a:xfrm>
            </p:grpSpPr>
            <p:sp>
              <p:nvSpPr>
                <p:cNvPr id="99350" name="Rectangle 22"/>
                <p:cNvSpPr>
                  <a:spLocks noChangeArrowheads="1"/>
                </p:cNvSpPr>
                <p:nvPr/>
              </p:nvSpPr>
              <p:spPr bwMode="auto">
                <a:xfrm>
                  <a:off x="1050" y="374"/>
                  <a:ext cx="648" cy="374"/>
                </a:xfrm>
                <a:prstGeom prst="rect">
                  <a:avLst/>
                </a:prstGeom>
                <a:noFill/>
                <a:ln w="9525">
                  <a:noFill/>
                  <a:miter lim="800000"/>
                  <a:headEnd/>
                  <a:tailEnd/>
                </a:ln>
                <a:effectLst/>
              </p:spPr>
              <p:txBody>
                <a:bodyPr/>
                <a:lstStyle/>
                <a:p>
                  <a:r>
                    <a:rPr kumimoji="1" lang="zh-CN" altLang="en-US" sz="2000" b="1"/>
                    <a:t>文件开头</a:t>
                  </a:r>
                  <a:endParaRPr kumimoji="1" lang="zh-CN" altLang="en-US" sz="2800" b="1">
                    <a:solidFill>
                      <a:srgbClr val="000000"/>
                    </a:solidFill>
                    <a:latin typeface="宋体" pitchFamily="2" charset="-122"/>
                  </a:endParaRPr>
                </a:p>
                <a:p>
                  <a:pPr eaLnBrk="0" hangingPunct="0"/>
                  <a:endParaRPr kumimoji="1" lang="en-US" altLang="zh-CN" sz="4800" b="1"/>
                </a:p>
              </p:txBody>
            </p:sp>
            <p:sp>
              <p:nvSpPr>
                <p:cNvPr id="99351" name="Rectangle 23"/>
                <p:cNvSpPr>
                  <a:spLocks noChangeArrowheads="1"/>
                </p:cNvSpPr>
                <p:nvPr/>
              </p:nvSpPr>
              <p:spPr bwMode="auto">
                <a:xfrm>
                  <a:off x="1007" y="374"/>
                  <a:ext cx="734"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52" name="Group 24"/>
              <p:cNvGrpSpPr>
                <a:grpSpLocks/>
              </p:cNvGrpSpPr>
              <p:nvPr/>
            </p:nvGrpSpPr>
            <p:grpSpPr bwMode="auto">
              <a:xfrm>
                <a:off x="0" y="748"/>
                <a:ext cx="597" cy="374"/>
                <a:chOff x="0" y="748"/>
                <a:chExt cx="597" cy="374"/>
              </a:xfrm>
            </p:grpSpPr>
            <p:sp>
              <p:nvSpPr>
                <p:cNvPr id="99353" name="Rectangle 25"/>
                <p:cNvSpPr>
                  <a:spLocks noChangeArrowheads="1"/>
                </p:cNvSpPr>
                <p:nvPr/>
              </p:nvSpPr>
              <p:spPr bwMode="auto">
                <a:xfrm>
                  <a:off x="43" y="748"/>
                  <a:ext cx="511" cy="374"/>
                </a:xfrm>
                <a:prstGeom prst="rect">
                  <a:avLst/>
                </a:prstGeom>
                <a:noFill/>
                <a:ln w="9525">
                  <a:noFill/>
                  <a:miter lim="800000"/>
                  <a:headEnd/>
                  <a:tailEnd/>
                </a:ln>
                <a:effectLst/>
              </p:spPr>
              <p:txBody>
                <a:bodyPr/>
                <a:lstStyle/>
                <a:p>
                  <a:r>
                    <a:rPr kumimoji="1" lang="en-US" altLang="zh-CN" sz="2000" b="1">
                      <a:cs typeface="Times New Roman" pitchFamily="18" charset="0"/>
                    </a:rPr>
                    <a:t>SEEK_CUR</a:t>
                  </a:r>
                  <a:endParaRPr kumimoji="1" lang="en-US" altLang="zh-CN" sz="2800" b="1">
                    <a:solidFill>
                      <a:srgbClr val="000000"/>
                    </a:solidFill>
                    <a:latin typeface="宋体" pitchFamily="2" charset="-122"/>
                  </a:endParaRPr>
                </a:p>
                <a:p>
                  <a:pPr eaLnBrk="0" hangingPunct="0"/>
                  <a:endParaRPr kumimoji="1" lang="en-US" altLang="zh-CN" sz="4800" b="1"/>
                </a:p>
              </p:txBody>
            </p:sp>
            <p:sp>
              <p:nvSpPr>
                <p:cNvPr id="99354" name="Rectangle 26"/>
                <p:cNvSpPr>
                  <a:spLocks noChangeArrowheads="1"/>
                </p:cNvSpPr>
                <p:nvPr/>
              </p:nvSpPr>
              <p:spPr bwMode="auto">
                <a:xfrm>
                  <a:off x="0" y="748"/>
                  <a:ext cx="597"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55" name="Group 27"/>
              <p:cNvGrpSpPr>
                <a:grpSpLocks/>
              </p:cNvGrpSpPr>
              <p:nvPr/>
            </p:nvGrpSpPr>
            <p:grpSpPr bwMode="auto">
              <a:xfrm>
                <a:off x="597" y="748"/>
                <a:ext cx="410" cy="374"/>
                <a:chOff x="597" y="748"/>
                <a:chExt cx="410" cy="374"/>
              </a:xfrm>
            </p:grpSpPr>
            <p:sp>
              <p:nvSpPr>
                <p:cNvPr id="99356" name="Rectangle 28"/>
                <p:cNvSpPr>
                  <a:spLocks noChangeArrowheads="1"/>
                </p:cNvSpPr>
                <p:nvPr/>
              </p:nvSpPr>
              <p:spPr bwMode="auto">
                <a:xfrm>
                  <a:off x="640" y="748"/>
                  <a:ext cx="324" cy="374"/>
                </a:xfrm>
                <a:prstGeom prst="rect">
                  <a:avLst/>
                </a:prstGeom>
                <a:noFill/>
                <a:ln w="9525">
                  <a:noFill/>
                  <a:miter lim="800000"/>
                  <a:headEnd/>
                  <a:tailEnd/>
                </a:ln>
                <a:effectLst/>
              </p:spPr>
              <p:txBody>
                <a:bodyPr/>
                <a:lstStyle/>
                <a:p>
                  <a:pPr algn="ctr"/>
                  <a:r>
                    <a:rPr kumimoji="1" lang="en-US" altLang="zh-CN" sz="2000" b="1">
                      <a:cs typeface="Times New Roman" pitchFamily="18" charset="0"/>
                    </a:rPr>
                    <a:t>1</a:t>
                  </a:r>
                  <a:endParaRPr kumimoji="1" lang="en-US" altLang="zh-CN" sz="2800" b="1">
                    <a:solidFill>
                      <a:srgbClr val="000000"/>
                    </a:solidFill>
                    <a:latin typeface="宋体" pitchFamily="2" charset="-122"/>
                  </a:endParaRPr>
                </a:p>
                <a:p>
                  <a:pPr algn="ctr" eaLnBrk="0" hangingPunct="0"/>
                  <a:endParaRPr kumimoji="1" lang="en-US" altLang="zh-CN" sz="4800" b="1"/>
                </a:p>
              </p:txBody>
            </p:sp>
            <p:sp>
              <p:nvSpPr>
                <p:cNvPr id="99357" name="Rectangle 29"/>
                <p:cNvSpPr>
                  <a:spLocks noChangeArrowheads="1"/>
                </p:cNvSpPr>
                <p:nvPr/>
              </p:nvSpPr>
              <p:spPr bwMode="auto">
                <a:xfrm>
                  <a:off x="597" y="748"/>
                  <a:ext cx="410"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58" name="Group 30"/>
              <p:cNvGrpSpPr>
                <a:grpSpLocks/>
              </p:cNvGrpSpPr>
              <p:nvPr/>
            </p:nvGrpSpPr>
            <p:grpSpPr bwMode="auto">
              <a:xfrm>
                <a:off x="1007" y="748"/>
                <a:ext cx="734" cy="374"/>
                <a:chOff x="1007" y="748"/>
                <a:chExt cx="734" cy="374"/>
              </a:xfrm>
            </p:grpSpPr>
            <p:sp>
              <p:nvSpPr>
                <p:cNvPr id="99359" name="Rectangle 31"/>
                <p:cNvSpPr>
                  <a:spLocks noChangeArrowheads="1"/>
                </p:cNvSpPr>
                <p:nvPr/>
              </p:nvSpPr>
              <p:spPr bwMode="auto">
                <a:xfrm>
                  <a:off x="1050" y="748"/>
                  <a:ext cx="648" cy="374"/>
                </a:xfrm>
                <a:prstGeom prst="rect">
                  <a:avLst/>
                </a:prstGeom>
                <a:noFill/>
                <a:ln w="9525">
                  <a:noFill/>
                  <a:miter lim="800000"/>
                  <a:headEnd/>
                  <a:tailEnd/>
                </a:ln>
                <a:effectLst/>
              </p:spPr>
              <p:txBody>
                <a:bodyPr/>
                <a:lstStyle/>
                <a:p>
                  <a:r>
                    <a:rPr kumimoji="1" lang="zh-CN" altLang="en-US" sz="2000" b="1"/>
                    <a:t>文件当前位置</a:t>
                  </a:r>
                  <a:endParaRPr kumimoji="1" lang="zh-CN" altLang="en-US" sz="2800" b="1">
                    <a:solidFill>
                      <a:srgbClr val="000000"/>
                    </a:solidFill>
                    <a:latin typeface="宋体" pitchFamily="2" charset="-122"/>
                  </a:endParaRPr>
                </a:p>
                <a:p>
                  <a:pPr eaLnBrk="0" hangingPunct="0"/>
                  <a:endParaRPr kumimoji="1" lang="en-US" altLang="zh-CN" sz="4800" b="1"/>
                </a:p>
              </p:txBody>
            </p:sp>
            <p:sp>
              <p:nvSpPr>
                <p:cNvPr id="99360" name="Rectangle 32"/>
                <p:cNvSpPr>
                  <a:spLocks noChangeArrowheads="1"/>
                </p:cNvSpPr>
                <p:nvPr/>
              </p:nvSpPr>
              <p:spPr bwMode="auto">
                <a:xfrm>
                  <a:off x="1007" y="748"/>
                  <a:ext cx="734"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61" name="Group 33"/>
              <p:cNvGrpSpPr>
                <a:grpSpLocks/>
              </p:cNvGrpSpPr>
              <p:nvPr/>
            </p:nvGrpSpPr>
            <p:grpSpPr bwMode="auto">
              <a:xfrm>
                <a:off x="0" y="1122"/>
                <a:ext cx="597" cy="374"/>
                <a:chOff x="0" y="1122"/>
                <a:chExt cx="597" cy="374"/>
              </a:xfrm>
            </p:grpSpPr>
            <p:sp>
              <p:nvSpPr>
                <p:cNvPr id="99362" name="Rectangle 34"/>
                <p:cNvSpPr>
                  <a:spLocks noChangeArrowheads="1"/>
                </p:cNvSpPr>
                <p:nvPr/>
              </p:nvSpPr>
              <p:spPr bwMode="auto">
                <a:xfrm>
                  <a:off x="43" y="1122"/>
                  <a:ext cx="511" cy="374"/>
                </a:xfrm>
                <a:prstGeom prst="rect">
                  <a:avLst/>
                </a:prstGeom>
                <a:noFill/>
                <a:ln w="9525">
                  <a:noFill/>
                  <a:miter lim="800000"/>
                  <a:headEnd/>
                  <a:tailEnd/>
                </a:ln>
                <a:effectLst/>
              </p:spPr>
              <p:txBody>
                <a:bodyPr/>
                <a:lstStyle/>
                <a:p>
                  <a:r>
                    <a:rPr kumimoji="1" lang="en-US" altLang="zh-CN" sz="2000" b="1">
                      <a:cs typeface="Times New Roman" pitchFamily="18" charset="0"/>
                    </a:rPr>
                    <a:t>SEEK_END</a:t>
                  </a:r>
                  <a:endParaRPr kumimoji="1" lang="en-US" altLang="zh-CN" sz="2800" b="1">
                    <a:solidFill>
                      <a:srgbClr val="000000"/>
                    </a:solidFill>
                    <a:latin typeface="宋体" pitchFamily="2" charset="-122"/>
                  </a:endParaRPr>
                </a:p>
                <a:p>
                  <a:pPr eaLnBrk="0" hangingPunct="0"/>
                  <a:endParaRPr kumimoji="1" lang="en-US" altLang="zh-CN" sz="4800" b="1"/>
                </a:p>
              </p:txBody>
            </p:sp>
            <p:sp>
              <p:nvSpPr>
                <p:cNvPr id="99363" name="Rectangle 35"/>
                <p:cNvSpPr>
                  <a:spLocks noChangeArrowheads="1"/>
                </p:cNvSpPr>
                <p:nvPr/>
              </p:nvSpPr>
              <p:spPr bwMode="auto">
                <a:xfrm>
                  <a:off x="0" y="1122"/>
                  <a:ext cx="597"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64" name="Group 36"/>
              <p:cNvGrpSpPr>
                <a:grpSpLocks/>
              </p:cNvGrpSpPr>
              <p:nvPr/>
            </p:nvGrpSpPr>
            <p:grpSpPr bwMode="auto">
              <a:xfrm>
                <a:off x="597" y="1122"/>
                <a:ext cx="410" cy="374"/>
                <a:chOff x="597" y="1122"/>
                <a:chExt cx="410" cy="374"/>
              </a:xfrm>
            </p:grpSpPr>
            <p:sp>
              <p:nvSpPr>
                <p:cNvPr id="99365" name="Rectangle 37"/>
                <p:cNvSpPr>
                  <a:spLocks noChangeArrowheads="1"/>
                </p:cNvSpPr>
                <p:nvPr/>
              </p:nvSpPr>
              <p:spPr bwMode="auto">
                <a:xfrm>
                  <a:off x="640" y="1122"/>
                  <a:ext cx="324" cy="374"/>
                </a:xfrm>
                <a:prstGeom prst="rect">
                  <a:avLst/>
                </a:prstGeom>
                <a:noFill/>
                <a:ln w="9525">
                  <a:noFill/>
                  <a:miter lim="800000"/>
                  <a:headEnd/>
                  <a:tailEnd/>
                </a:ln>
                <a:effectLst/>
              </p:spPr>
              <p:txBody>
                <a:bodyPr/>
                <a:lstStyle/>
                <a:p>
                  <a:pPr algn="ctr"/>
                  <a:r>
                    <a:rPr kumimoji="1" lang="en-US" altLang="zh-CN" sz="2000" b="1">
                      <a:cs typeface="Times New Roman" pitchFamily="18" charset="0"/>
                    </a:rPr>
                    <a:t>2</a:t>
                  </a:r>
                  <a:endParaRPr kumimoji="1" lang="en-US" altLang="zh-CN" sz="2800" b="1">
                    <a:solidFill>
                      <a:srgbClr val="000000"/>
                    </a:solidFill>
                    <a:latin typeface="宋体" pitchFamily="2" charset="-122"/>
                  </a:endParaRPr>
                </a:p>
                <a:p>
                  <a:pPr algn="ctr" eaLnBrk="0" hangingPunct="0"/>
                  <a:endParaRPr kumimoji="1" lang="en-US" altLang="zh-CN" sz="4800" b="1"/>
                </a:p>
              </p:txBody>
            </p:sp>
            <p:sp>
              <p:nvSpPr>
                <p:cNvPr id="99366" name="Rectangle 38"/>
                <p:cNvSpPr>
                  <a:spLocks noChangeArrowheads="1"/>
                </p:cNvSpPr>
                <p:nvPr/>
              </p:nvSpPr>
              <p:spPr bwMode="auto">
                <a:xfrm>
                  <a:off x="597" y="1122"/>
                  <a:ext cx="410" cy="374"/>
                </a:xfrm>
                <a:prstGeom prst="rect">
                  <a:avLst/>
                </a:prstGeom>
                <a:noFill/>
                <a:ln w="7">
                  <a:solidFill>
                    <a:srgbClr val="A0A0A0"/>
                  </a:solidFill>
                  <a:miter lim="800000"/>
                  <a:headEnd/>
                  <a:tailEnd/>
                </a:ln>
                <a:effectLst/>
              </p:spPr>
              <p:txBody>
                <a:bodyPr anchor="ctr"/>
                <a:lstStyle/>
                <a:p>
                  <a:endParaRPr lang="zh-CN" altLang="en-US"/>
                </a:p>
              </p:txBody>
            </p:sp>
          </p:grpSp>
          <p:grpSp>
            <p:nvGrpSpPr>
              <p:cNvPr id="99367" name="Group 39"/>
              <p:cNvGrpSpPr>
                <a:grpSpLocks/>
              </p:cNvGrpSpPr>
              <p:nvPr/>
            </p:nvGrpSpPr>
            <p:grpSpPr bwMode="auto">
              <a:xfrm>
                <a:off x="1007" y="1122"/>
                <a:ext cx="734" cy="374"/>
                <a:chOff x="1007" y="1122"/>
                <a:chExt cx="734" cy="374"/>
              </a:xfrm>
            </p:grpSpPr>
            <p:sp>
              <p:nvSpPr>
                <p:cNvPr id="99368" name="Rectangle 40"/>
                <p:cNvSpPr>
                  <a:spLocks noChangeArrowheads="1"/>
                </p:cNvSpPr>
                <p:nvPr/>
              </p:nvSpPr>
              <p:spPr bwMode="auto">
                <a:xfrm>
                  <a:off x="1050" y="1122"/>
                  <a:ext cx="648" cy="374"/>
                </a:xfrm>
                <a:prstGeom prst="rect">
                  <a:avLst/>
                </a:prstGeom>
                <a:noFill/>
                <a:ln w="9525">
                  <a:noFill/>
                  <a:miter lim="800000"/>
                  <a:headEnd/>
                  <a:tailEnd/>
                </a:ln>
                <a:effectLst/>
              </p:spPr>
              <p:txBody>
                <a:bodyPr/>
                <a:lstStyle/>
                <a:p>
                  <a:r>
                    <a:rPr kumimoji="1" lang="zh-CN" altLang="en-US" sz="2000" b="1"/>
                    <a:t>文件末尾</a:t>
                  </a:r>
                  <a:endParaRPr kumimoji="1" lang="zh-CN" altLang="en-US" sz="2800" b="1">
                    <a:solidFill>
                      <a:srgbClr val="000000"/>
                    </a:solidFill>
                    <a:latin typeface="宋体" pitchFamily="2" charset="-122"/>
                  </a:endParaRPr>
                </a:p>
                <a:p>
                  <a:pPr eaLnBrk="0" hangingPunct="0"/>
                  <a:endParaRPr kumimoji="1" lang="en-US" altLang="zh-CN" sz="4800" b="1"/>
                </a:p>
              </p:txBody>
            </p:sp>
            <p:sp>
              <p:nvSpPr>
                <p:cNvPr id="99369" name="Rectangle 41"/>
                <p:cNvSpPr>
                  <a:spLocks noChangeArrowheads="1"/>
                </p:cNvSpPr>
                <p:nvPr/>
              </p:nvSpPr>
              <p:spPr bwMode="auto">
                <a:xfrm>
                  <a:off x="1007" y="1122"/>
                  <a:ext cx="734" cy="374"/>
                </a:xfrm>
                <a:prstGeom prst="rect">
                  <a:avLst/>
                </a:prstGeom>
                <a:noFill/>
                <a:ln w="7">
                  <a:solidFill>
                    <a:srgbClr val="A0A0A0"/>
                  </a:solidFill>
                  <a:miter lim="800000"/>
                  <a:headEnd/>
                  <a:tailEnd/>
                </a:ln>
                <a:effectLst/>
              </p:spPr>
              <p:txBody>
                <a:bodyPr anchor="ctr"/>
                <a:lstStyle/>
                <a:p>
                  <a:endParaRPr lang="zh-CN" altLang="en-US"/>
                </a:p>
              </p:txBody>
            </p:sp>
          </p:grpSp>
        </p:grpSp>
        <p:sp>
          <p:nvSpPr>
            <p:cNvPr id="99370" name="Rectangle 42"/>
            <p:cNvSpPr>
              <a:spLocks noChangeArrowheads="1"/>
            </p:cNvSpPr>
            <p:nvPr/>
          </p:nvSpPr>
          <p:spPr bwMode="auto">
            <a:xfrm>
              <a:off x="-3" y="-3"/>
              <a:ext cx="1747" cy="1502"/>
            </a:xfrm>
            <a:prstGeom prst="rect">
              <a:avLst/>
            </a:prstGeom>
            <a:noFill/>
            <a:ln w="9525">
              <a:solidFill>
                <a:srgbClr val="A0A0A0"/>
              </a:solidFill>
              <a:miter lim="800000"/>
              <a:headEnd/>
              <a:tailEnd/>
            </a:ln>
            <a:effectLst/>
          </p:spPr>
          <p:txBody>
            <a:bodyPr anchor="ctr"/>
            <a:lstStyle/>
            <a:p>
              <a:endParaRPr lang="zh-CN" altLang="en-US"/>
            </a:p>
          </p:txBody>
        </p:sp>
      </p:grpSp>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sz="3200" dirty="0"/>
              <a:t>11.3.2  </a:t>
            </a:r>
            <a:r>
              <a:rPr lang="zh-CN" altLang="en-US" sz="3200" dirty="0"/>
              <a:t>改变文件位置指针位置的函数</a:t>
            </a:r>
            <a:r>
              <a:rPr lang="en-US" altLang="zh-CN" sz="3200" dirty="0" err="1"/>
              <a:t>fseek</a:t>
            </a:r>
            <a:endParaRPr lang="en-US" altLang="zh-CN" sz="3200" dirty="0"/>
          </a:p>
        </p:txBody>
      </p:sp>
      <p:sp>
        <p:nvSpPr>
          <p:cNvPr id="100355" name="Rectangle 3"/>
          <p:cNvSpPr>
            <a:spLocks noGrp="1" noChangeArrowheads="1"/>
          </p:cNvSpPr>
          <p:nvPr>
            <p:ph sz="quarter" idx="1"/>
          </p:nvPr>
        </p:nvSpPr>
        <p:spPr>
          <a:xfrm>
            <a:off x="381000" y="1600200"/>
            <a:ext cx="8534400" cy="4313238"/>
          </a:xfrm>
        </p:spPr>
        <p:txBody>
          <a:bodyPr/>
          <a:lstStyle/>
          <a:p>
            <a:r>
              <a:rPr kumimoji="1" lang="en-US" altLang="zh-CN" sz="2000">
                <a:solidFill>
                  <a:srgbClr val="000000"/>
                </a:solidFill>
              </a:rPr>
              <a:t>【</a:t>
            </a:r>
            <a:r>
              <a:rPr kumimoji="1" lang="zh-CN" altLang="en-US" sz="2000">
                <a:solidFill>
                  <a:srgbClr val="000000"/>
                </a:solidFill>
              </a:rPr>
              <a:t>功能</a:t>
            </a:r>
            <a:r>
              <a:rPr kumimoji="1" lang="en-US" altLang="zh-CN" sz="2000">
                <a:solidFill>
                  <a:srgbClr val="000000"/>
                </a:solidFill>
              </a:rPr>
              <a:t>】</a:t>
            </a:r>
            <a:r>
              <a:rPr kumimoji="1" lang="zh-CN" altLang="en-US" sz="2000">
                <a:solidFill>
                  <a:srgbClr val="000000"/>
                </a:solidFill>
              </a:rPr>
              <a:t>将文件位置指针移到由起始位置（</a:t>
            </a:r>
            <a:r>
              <a:rPr kumimoji="1" lang="en-US" altLang="zh-CN" sz="2000">
                <a:solidFill>
                  <a:srgbClr val="000000"/>
                </a:solidFill>
              </a:rPr>
              <a:t>whence</a:t>
            </a:r>
            <a:r>
              <a:rPr kumimoji="1" lang="zh-CN" altLang="en-US" sz="2000">
                <a:solidFill>
                  <a:srgbClr val="000000"/>
                </a:solidFill>
              </a:rPr>
              <a:t>）开始、位移量为</a:t>
            </a:r>
            <a:r>
              <a:rPr kumimoji="1" lang="en-US" altLang="zh-CN" sz="2000">
                <a:solidFill>
                  <a:srgbClr val="000000"/>
                </a:solidFill>
              </a:rPr>
              <a:t>offset</a:t>
            </a:r>
            <a:r>
              <a:rPr kumimoji="1" lang="zh-CN" altLang="en-US" sz="2000">
                <a:solidFill>
                  <a:srgbClr val="000000"/>
                </a:solidFill>
              </a:rPr>
              <a:t>的字节处。如果函数读写指针移动失败，返回值为</a:t>
            </a:r>
            <a:r>
              <a:rPr kumimoji="1" lang="en-US" altLang="zh-CN" sz="2000">
                <a:solidFill>
                  <a:srgbClr val="000000"/>
                </a:solidFill>
              </a:rPr>
              <a:t>-1</a:t>
            </a:r>
            <a:r>
              <a:rPr kumimoji="1" lang="zh-CN" altLang="en-US" sz="2000">
                <a:solidFill>
                  <a:srgbClr val="000000"/>
                </a:solidFill>
              </a:rPr>
              <a:t>。</a:t>
            </a:r>
          </a:p>
          <a:p>
            <a:r>
              <a:rPr kumimoji="1" lang="en-US" altLang="zh-CN" sz="2000">
                <a:solidFill>
                  <a:srgbClr val="000000"/>
                </a:solidFill>
              </a:rPr>
              <a:t>fseek</a:t>
            </a:r>
            <a:r>
              <a:rPr kumimoji="1" lang="zh-CN" altLang="en-US" sz="2000">
                <a:solidFill>
                  <a:srgbClr val="000000"/>
                </a:solidFill>
              </a:rPr>
              <a:t>函数一般用于二进制文件，因为文本文件要发生字符转换，计算位置时往往会发生混乱。</a:t>
            </a:r>
          </a:p>
          <a:p>
            <a:r>
              <a:rPr kumimoji="1" lang="zh-CN" altLang="en-US" sz="2000">
                <a:solidFill>
                  <a:srgbClr val="000000"/>
                </a:solidFill>
              </a:rPr>
              <a:t>下面是</a:t>
            </a:r>
            <a:r>
              <a:rPr kumimoji="1" lang="en-US" altLang="zh-CN" sz="2000">
                <a:solidFill>
                  <a:srgbClr val="000000"/>
                </a:solidFill>
              </a:rPr>
              <a:t>fseek</a:t>
            </a:r>
            <a:r>
              <a:rPr kumimoji="1" lang="zh-CN" altLang="en-US" sz="2000">
                <a:solidFill>
                  <a:srgbClr val="000000"/>
                </a:solidFill>
              </a:rPr>
              <a:t>函数调用的几个例子：</a:t>
            </a:r>
          </a:p>
          <a:p>
            <a:pPr lvl="1"/>
            <a:r>
              <a:rPr kumimoji="1" lang="en-US" altLang="zh-CN" sz="2000">
                <a:solidFill>
                  <a:srgbClr val="000000"/>
                </a:solidFill>
              </a:rPr>
              <a:t>fseek(fp,100</a:t>
            </a:r>
            <a:r>
              <a:rPr kumimoji="1" lang="en-US" altLang="zh-CN" sz="2000">
                <a:solidFill>
                  <a:srgbClr val="FF0000"/>
                </a:solidFill>
              </a:rPr>
              <a:t>L</a:t>
            </a:r>
            <a:r>
              <a:rPr kumimoji="1" lang="en-US" altLang="zh-CN" sz="2000">
                <a:solidFill>
                  <a:srgbClr val="000000"/>
                </a:solidFill>
              </a:rPr>
              <a:t>,0); /*</a:t>
            </a:r>
            <a:r>
              <a:rPr kumimoji="1" lang="zh-CN" altLang="en-US" sz="2000">
                <a:solidFill>
                  <a:srgbClr val="000000"/>
                </a:solidFill>
              </a:rPr>
              <a:t>将位置指针移到离文件头</a:t>
            </a:r>
            <a:r>
              <a:rPr kumimoji="1" lang="en-US" altLang="zh-CN" sz="2000">
                <a:solidFill>
                  <a:srgbClr val="000000"/>
                </a:solidFill>
              </a:rPr>
              <a:t>100</a:t>
            </a:r>
            <a:r>
              <a:rPr kumimoji="1" lang="zh-CN" altLang="en-US" sz="2000">
                <a:solidFill>
                  <a:srgbClr val="000000"/>
                </a:solidFill>
              </a:rPr>
              <a:t>个字节处*</a:t>
            </a:r>
            <a:r>
              <a:rPr kumimoji="1" lang="en-US" altLang="zh-CN" sz="2000">
                <a:solidFill>
                  <a:srgbClr val="000000"/>
                </a:solidFill>
              </a:rPr>
              <a:t>/</a:t>
            </a:r>
          </a:p>
          <a:p>
            <a:pPr lvl="1"/>
            <a:r>
              <a:rPr kumimoji="1" lang="en-US" altLang="zh-CN" sz="2000">
                <a:solidFill>
                  <a:srgbClr val="000000"/>
                </a:solidFill>
              </a:rPr>
              <a:t>fseek(fp,50</a:t>
            </a:r>
            <a:r>
              <a:rPr kumimoji="1" lang="en-US" altLang="zh-CN" sz="2000">
                <a:solidFill>
                  <a:srgbClr val="FF0000"/>
                </a:solidFill>
              </a:rPr>
              <a:t>L</a:t>
            </a:r>
            <a:r>
              <a:rPr kumimoji="1" lang="en-US" altLang="zh-CN" sz="2000">
                <a:solidFill>
                  <a:srgbClr val="000000"/>
                </a:solidFill>
              </a:rPr>
              <a:t>,1); /*</a:t>
            </a:r>
            <a:r>
              <a:rPr kumimoji="1" lang="zh-CN" altLang="en-US" sz="2000">
                <a:solidFill>
                  <a:srgbClr val="000000"/>
                </a:solidFill>
              </a:rPr>
              <a:t>将位置指针移到离当前位置</a:t>
            </a:r>
            <a:r>
              <a:rPr kumimoji="1" lang="en-US" altLang="zh-CN" sz="2000">
                <a:solidFill>
                  <a:srgbClr val="000000"/>
                </a:solidFill>
              </a:rPr>
              <a:t>50</a:t>
            </a:r>
            <a:r>
              <a:rPr kumimoji="1" lang="zh-CN" altLang="en-US" sz="2000">
                <a:solidFill>
                  <a:srgbClr val="000000"/>
                </a:solidFill>
              </a:rPr>
              <a:t>个字节处*</a:t>
            </a:r>
            <a:r>
              <a:rPr kumimoji="1" lang="en-US" altLang="zh-CN" sz="2000">
                <a:solidFill>
                  <a:srgbClr val="000000"/>
                </a:solidFill>
              </a:rPr>
              <a:t>/</a:t>
            </a:r>
          </a:p>
          <a:p>
            <a:pPr lvl="1"/>
            <a:r>
              <a:rPr kumimoji="1" lang="en-US" altLang="zh-CN" sz="2000">
                <a:solidFill>
                  <a:srgbClr val="000000"/>
                </a:solidFill>
              </a:rPr>
              <a:t>fseek(fp,-20</a:t>
            </a:r>
            <a:r>
              <a:rPr kumimoji="1" lang="en-US" altLang="zh-CN" sz="2000">
                <a:solidFill>
                  <a:srgbClr val="FF0000"/>
                </a:solidFill>
              </a:rPr>
              <a:t>L</a:t>
            </a:r>
            <a:r>
              <a:rPr kumimoji="1" lang="en-US" altLang="zh-CN" sz="2000">
                <a:solidFill>
                  <a:srgbClr val="000000"/>
                </a:solidFill>
              </a:rPr>
              <a:t>,2);/*</a:t>
            </a:r>
            <a:r>
              <a:rPr kumimoji="1" lang="zh-CN" altLang="en-US" sz="2000">
                <a:solidFill>
                  <a:srgbClr val="000000"/>
                </a:solidFill>
              </a:rPr>
              <a:t>将位置指针从文件末尾处向后退</a:t>
            </a:r>
            <a:r>
              <a:rPr kumimoji="1" lang="en-US" altLang="zh-CN" sz="2000">
                <a:solidFill>
                  <a:srgbClr val="000000"/>
                </a:solidFill>
              </a:rPr>
              <a:t>20</a:t>
            </a:r>
            <a:r>
              <a:rPr kumimoji="1" lang="zh-CN" altLang="en-US" sz="2000">
                <a:solidFill>
                  <a:srgbClr val="000000"/>
                </a:solidFill>
              </a:rPr>
              <a:t>个字节*</a:t>
            </a:r>
            <a:r>
              <a:rPr kumimoji="1" lang="en-US" altLang="zh-CN" sz="2000">
                <a:solidFill>
                  <a:srgbClr val="000000"/>
                </a:solidFill>
              </a:rPr>
              <a:t>/</a:t>
            </a:r>
          </a:p>
          <a:p>
            <a:pPr lvl="1"/>
            <a:r>
              <a:rPr kumimoji="1" lang="zh-CN" altLang="en-US" sz="2000">
                <a:solidFill>
                  <a:srgbClr val="000000"/>
                </a:solidFill>
              </a:rPr>
              <a:t>注意偏移量为长整型，如</a:t>
            </a:r>
            <a:r>
              <a:rPr kumimoji="1" lang="en-US" altLang="zh-CN" sz="2000">
                <a:solidFill>
                  <a:srgbClr val="000000"/>
                </a:solidFill>
              </a:rPr>
              <a:t>100L</a:t>
            </a:r>
            <a:r>
              <a:rPr kumimoji="1" lang="zh-CN" altLang="en-US" sz="2000">
                <a:solidFill>
                  <a:srgbClr val="000000"/>
                </a:solidFill>
              </a:rPr>
              <a:t>。</a:t>
            </a:r>
          </a:p>
          <a:p>
            <a:r>
              <a:rPr kumimoji="1" lang="zh-CN" altLang="en-US" sz="2000">
                <a:solidFill>
                  <a:srgbClr val="000000"/>
                </a:solidFill>
              </a:rPr>
              <a:t>利用</a:t>
            </a:r>
            <a:r>
              <a:rPr kumimoji="1" lang="en-US" altLang="zh-CN" sz="2000">
                <a:solidFill>
                  <a:srgbClr val="000000"/>
                </a:solidFill>
              </a:rPr>
              <a:t>fseek</a:t>
            </a:r>
            <a:r>
              <a:rPr kumimoji="1" lang="zh-CN" altLang="en-US" sz="2000">
                <a:solidFill>
                  <a:srgbClr val="000000"/>
                </a:solidFill>
              </a:rPr>
              <a:t>函数就可以实现随机读写。</a:t>
            </a:r>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sz="2800" dirty="0"/>
              <a:t>11.3.3  </a:t>
            </a:r>
            <a:r>
              <a:rPr lang="zh-CN" altLang="en-US" sz="2800" dirty="0"/>
              <a:t>取得文件当前位置的函数</a:t>
            </a:r>
            <a:r>
              <a:rPr lang="en-US" altLang="zh-CN" sz="2800" dirty="0" err="1"/>
              <a:t>ftell</a:t>
            </a:r>
            <a:r>
              <a:rPr lang="en-US" altLang="zh-CN" dirty="0"/>
              <a:t> </a:t>
            </a:r>
          </a:p>
        </p:txBody>
      </p:sp>
      <p:sp>
        <p:nvSpPr>
          <p:cNvPr id="101379" name="Rectangle 3"/>
          <p:cNvSpPr>
            <a:spLocks noGrp="1" noChangeArrowheads="1"/>
          </p:cNvSpPr>
          <p:nvPr>
            <p:ph sz="quarter" idx="1"/>
          </p:nvPr>
        </p:nvSpPr>
        <p:spPr/>
        <p:txBody>
          <a:bodyPr/>
          <a:lstStyle/>
          <a:p>
            <a:r>
              <a:rPr kumimoji="1" lang="en-US" altLang="zh-CN">
                <a:solidFill>
                  <a:srgbClr val="000000"/>
                </a:solidFill>
              </a:rPr>
              <a:t>ftell</a:t>
            </a:r>
            <a:r>
              <a:rPr kumimoji="1" lang="zh-CN" altLang="en-US">
                <a:solidFill>
                  <a:srgbClr val="000000"/>
                </a:solidFill>
              </a:rPr>
              <a:t>函数的作用是得到流式文件中的当前位置，用相对于文件开头的位移量来表示。由于文件中的位置指针经常移动，人们往往不容易辨清其当前位置。用</a:t>
            </a:r>
            <a:r>
              <a:rPr kumimoji="1" lang="en-US" altLang="zh-CN">
                <a:solidFill>
                  <a:srgbClr val="000000"/>
                </a:solidFill>
              </a:rPr>
              <a:t>ftell</a:t>
            </a:r>
            <a:r>
              <a:rPr kumimoji="1" lang="zh-CN" altLang="en-US">
                <a:solidFill>
                  <a:srgbClr val="000000"/>
                </a:solidFill>
              </a:rPr>
              <a:t>函数可以得到当前位置。如果</a:t>
            </a:r>
            <a:r>
              <a:rPr kumimoji="1" lang="en-US" altLang="zh-CN">
                <a:solidFill>
                  <a:srgbClr val="000000"/>
                </a:solidFill>
              </a:rPr>
              <a:t>ftell</a:t>
            </a:r>
            <a:r>
              <a:rPr kumimoji="1" lang="zh-CN" altLang="en-US">
                <a:solidFill>
                  <a:srgbClr val="000000"/>
                </a:solidFill>
              </a:rPr>
              <a:t>函数返回值为</a:t>
            </a:r>
            <a:r>
              <a:rPr kumimoji="1" lang="en-US" altLang="zh-CN">
                <a:solidFill>
                  <a:srgbClr val="000000"/>
                </a:solidFill>
              </a:rPr>
              <a:t>-1L</a:t>
            </a:r>
            <a:r>
              <a:rPr kumimoji="1" lang="zh-CN" altLang="en-US">
                <a:solidFill>
                  <a:srgbClr val="000000"/>
                </a:solidFill>
              </a:rPr>
              <a:t>，则表示出错。例如：</a:t>
            </a:r>
          </a:p>
          <a:p>
            <a:pPr lvl="1"/>
            <a:r>
              <a:rPr kumimoji="1" lang="en-US" altLang="zh-CN">
                <a:solidFill>
                  <a:srgbClr val="000000"/>
                </a:solidFill>
              </a:rPr>
              <a:t>if(ftell(fp)==-1L)</a:t>
            </a:r>
          </a:p>
          <a:p>
            <a:pPr lvl="1"/>
            <a:r>
              <a:rPr kumimoji="1" lang="en-US" altLang="zh-CN">
                <a:solidFill>
                  <a:srgbClr val="000000"/>
                </a:solidFill>
              </a:rPr>
              <a:t>printf("error\n");</a:t>
            </a:r>
          </a:p>
        </p:txBody>
      </p:sp>
    </p:spTree>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t>11.3.4  </a:t>
            </a:r>
            <a:r>
              <a:rPr lang="zh-CN" altLang="en-US"/>
              <a:t>文件的错误检测 </a:t>
            </a:r>
          </a:p>
        </p:txBody>
      </p:sp>
      <p:sp>
        <p:nvSpPr>
          <p:cNvPr id="102403" name="Rectangle 3"/>
          <p:cNvSpPr>
            <a:spLocks noGrp="1" noChangeArrowheads="1"/>
          </p:cNvSpPr>
          <p:nvPr>
            <p:ph sz="quarter" idx="1"/>
          </p:nvPr>
        </p:nvSpPr>
        <p:spPr/>
        <p:txBody>
          <a:bodyPr/>
          <a:lstStyle/>
          <a:p>
            <a:r>
              <a:rPr kumimoji="1" lang="zh-CN" altLang="en-US" sz="2000">
                <a:solidFill>
                  <a:srgbClr val="000000"/>
                </a:solidFill>
              </a:rPr>
              <a:t>文件读写错误检测函数</a:t>
            </a:r>
          </a:p>
          <a:p>
            <a:pPr lvl="1"/>
            <a:r>
              <a:rPr kumimoji="1" lang="zh-CN" altLang="en-US" sz="2000">
                <a:solidFill>
                  <a:srgbClr val="000000"/>
                </a:solidFill>
              </a:rPr>
              <a:t>在调用各种输入输出函数（如</a:t>
            </a:r>
            <a:r>
              <a:rPr kumimoji="1" lang="en-US" altLang="zh-CN" sz="2000">
                <a:solidFill>
                  <a:srgbClr val="000000"/>
                </a:solidFill>
              </a:rPr>
              <a:t>fputc</a:t>
            </a:r>
            <a:r>
              <a:rPr kumimoji="1" lang="zh-CN" altLang="en-US" sz="2000">
                <a:solidFill>
                  <a:srgbClr val="000000"/>
                </a:solidFill>
              </a:rPr>
              <a:t>、</a:t>
            </a:r>
            <a:r>
              <a:rPr kumimoji="1" lang="en-US" altLang="zh-CN" sz="2000">
                <a:solidFill>
                  <a:srgbClr val="000000"/>
                </a:solidFill>
              </a:rPr>
              <a:t>fgetc</a:t>
            </a:r>
            <a:r>
              <a:rPr kumimoji="1" lang="zh-CN" altLang="en-US" sz="2000">
                <a:solidFill>
                  <a:srgbClr val="000000"/>
                </a:solidFill>
              </a:rPr>
              <a:t>、</a:t>
            </a:r>
            <a:r>
              <a:rPr kumimoji="1" lang="en-US" altLang="zh-CN" sz="2000">
                <a:solidFill>
                  <a:srgbClr val="000000"/>
                </a:solidFill>
              </a:rPr>
              <a:t>fread</a:t>
            </a:r>
            <a:r>
              <a:rPr kumimoji="1" lang="zh-CN" altLang="en-US" sz="2000">
                <a:solidFill>
                  <a:srgbClr val="000000"/>
                </a:solidFill>
              </a:rPr>
              <a:t>、</a:t>
            </a:r>
            <a:r>
              <a:rPr kumimoji="1" lang="en-US" altLang="zh-CN" sz="2000">
                <a:solidFill>
                  <a:srgbClr val="000000"/>
                </a:solidFill>
              </a:rPr>
              <a:t>fwrite</a:t>
            </a:r>
            <a:r>
              <a:rPr kumimoji="1" lang="zh-CN" altLang="en-US" sz="2000">
                <a:solidFill>
                  <a:srgbClr val="000000"/>
                </a:solidFill>
              </a:rPr>
              <a:t>等）时，如果出现错误，则除了函数返回值有所反映外，还可以用</a:t>
            </a:r>
            <a:r>
              <a:rPr kumimoji="1" lang="en-US" altLang="zh-CN" sz="2000">
                <a:solidFill>
                  <a:srgbClr val="000000"/>
                </a:solidFill>
              </a:rPr>
              <a:t>ferror</a:t>
            </a:r>
            <a:r>
              <a:rPr kumimoji="1" lang="zh-CN" altLang="en-US" sz="2000">
                <a:solidFill>
                  <a:srgbClr val="000000"/>
                </a:solidFill>
              </a:rPr>
              <a:t>函数检查，它的一般调用形式为：</a:t>
            </a:r>
          </a:p>
          <a:p>
            <a:pPr lvl="2"/>
            <a:r>
              <a:rPr kumimoji="1" lang="en-US" altLang="zh-CN" sz="2200">
                <a:solidFill>
                  <a:srgbClr val="000000"/>
                </a:solidFill>
              </a:rPr>
              <a:t>ferror</a:t>
            </a:r>
            <a:r>
              <a:rPr kumimoji="1" lang="zh-CN" altLang="en-US" sz="2200">
                <a:solidFill>
                  <a:srgbClr val="000000"/>
                </a:solidFill>
              </a:rPr>
              <a:t>（</a:t>
            </a:r>
            <a:r>
              <a:rPr kumimoji="1" lang="en-US" altLang="zh-CN" sz="2200">
                <a:solidFill>
                  <a:srgbClr val="000000"/>
                </a:solidFill>
              </a:rPr>
              <a:t>fp</a:t>
            </a:r>
            <a:r>
              <a:rPr kumimoji="1" lang="zh-CN" altLang="en-US" sz="2200">
                <a:solidFill>
                  <a:srgbClr val="000000"/>
                </a:solidFill>
              </a:rPr>
              <a:t>）</a:t>
            </a:r>
            <a:r>
              <a:rPr kumimoji="1" lang="en-US" altLang="zh-CN" sz="2200">
                <a:solidFill>
                  <a:srgbClr val="000000"/>
                </a:solidFill>
              </a:rPr>
              <a:t>;</a:t>
            </a:r>
          </a:p>
          <a:p>
            <a:pPr lvl="2"/>
            <a:r>
              <a:rPr kumimoji="1" lang="zh-CN" altLang="en-US" sz="2200">
                <a:solidFill>
                  <a:srgbClr val="000000"/>
                </a:solidFill>
              </a:rPr>
              <a:t>如果</a:t>
            </a:r>
            <a:r>
              <a:rPr kumimoji="1" lang="en-US" altLang="zh-CN" sz="2200">
                <a:solidFill>
                  <a:srgbClr val="000000"/>
                </a:solidFill>
              </a:rPr>
              <a:t>ferror</a:t>
            </a:r>
            <a:r>
              <a:rPr kumimoji="1" lang="zh-CN" altLang="en-US" sz="2200">
                <a:solidFill>
                  <a:srgbClr val="000000"/>
                </a:solidFill>
              </a:rPr>
              <a:t>返回值为</a:t>
            </a:r>
            <a:r>
              <a:rPr kumimoji="1" lang="en-US" altLang="zh-CN" sz="2200">
                <a:solidFill>
                  <a:srgbClr val="000000"/>
                </a:solidFill>
              </a:rPr>
              <a:t>0</a:t>
            </a:r>
            <a:r>
              <a:rPr kumimoji="1" lang="zh-CN" altLang="en-US" sz="2200">
                <a:solidFill>
                  <a:srgbClr val="000000"/>
                </a:solidFill>
              </a:rPr>
              <a:t>（假），则表示未出错。如果返回一个非</a:t>
            </a:r>
            <a:r>
              <a:rPr kumimoji="1" lang="en-US" altLang="zh-CN" sz="2200">
                <a:solidFill>
                  <a:srgbClr val="000000"/>
                </a:solidFill>
              </a:rPr>
              <a:t>0</a:t>
            </a:r>
            <a:r>
              <a:rPr kumimoji="1" lang="zh-CN" altLang="en-US" sz="2200">
                <a:solidFill>
                  <a:srgbClr val="000000"/>
                </a:solidFill>
              </a:rPr>
              <a:t>值，则表示出错。应该注意，对同一个文件，每一次调用输入输出函数，均产生一个新的</a:t>
            </a:r>
            <a:r>
              <a:rPr kumimoji="1" lang="en-US" altLang="zh-CN" sz="2200">
                <a:solidFill>
                  <a:srgbClr val="000000"/>
                </a:solidFill>
              </a:rPr>
              <a:t>ferror</a:t>
            </a:r>
            <a:r>
              <a:rPr kumimoji="1" lang="zh-CN" altLang="en-US" sz="2200">
                <a:solidFill>
                  <a:srgbClr val="000000"/>
                </a:solidFill>
              </a:rPr>
              <a:t>函数值，因此，应当在调用一个输入输出函数后立即检查</a:t>
            </a:r>
            <a:r>
              <a:rPr kumimoji="1" lang="en-US" altLang="zh-CN" sz="2200">
                <a:solidFill>
                  <a:srgbClr val="000000"/>
                </a:solidFill>
              </a:rPr>
              <a:t>ferror</a:t>
            </a:r>
            <a:r>
              <a:rPr kumimoji="1" lang="zh-CN" altLang="en-US" sz="2200">
                <a:solidFill>
                  <a:srgbClr val="000000"/>
                </a:solidFill>
              </a:rPr>
              <a:t>函数的值，否则信息会丢失。</a:t>
            </a:r>
          </a:p>
          <a:p>
            <a:pPr lvl="1"/>
            <a:r>
              <a:rPr kumimoji="1" lang="zh-CN" altLang="en-US" sz="2000">
                <a:solidFill>
                  <a:srgbClr val="000000"/>
                </a:solidFill>
              </a:rPr>
              <a:t>在执行</a:t>
            </a:r>
            <a:r>
              <a:rPr kumimoji="1" lang="en-US" altLang="zh-CN" sz="2000">
                <a:solidFill>
                  <a:srgbClr val="000000"/>
                </a:solidFill>
              </a:rPr>
              <a:t>fopen</a:t>
            </a:r>
            <a:r>
              <a:rPr kumimoji="1" lang="zh-CN" altLang="en-US" sz="2000">
                <a:solidFill>
                  <a:srgbClr val="000000"/>
                </a:solidFill>
              </a:rPr>
              <a:t>函数时，</a:t>
            </a:r>
            <a:r>
              <a:rPr kumimoji="1" lang="en-US" altLang="zh-CN" sz="2000">
                <a:solidFill>
                  <a:srgbClr val="000000"/>
                </a:solidFill>
              </a:rPr>
              <a:t>ferror</a:t>
            </a:r>
            <a:r>
              <a:rPr kumimoji="1" lang="zh-CN" altLang="en-US" sz="2000">
                <a:solidFill>
                  <a:srgbClr val="000000"/>
                </a:solidFill>
              </a:rPr>
              <a:t>函数的初始值自动置为</a:t>
            </a:r>
            <a:r>
              <a:rPr kumimoji="1" lang="en-US" altLang="zh-CN" sz="2000">
                <a:solidFill>
                  <a:srgbClr val="000000"/>
                </a:solidFill>
              </a:rPr>
              <a:t>0</a:t>
            </a:r>
            <a:r>
              <a:rPr kumimoji="1" lang="zh-CN" altLang="en-US" sz="2000">
                <a:solidFill>
                  <a:srgbClr val="000000"/>
                </a:solidFill>
              </a:rPr>
              <a:t>。</a:t>
            </a: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a:t>11.1.2  </a:t>
            </a:r>
            <a:r>
              <a:rPr lang="zh-CN" altLang="en-US"/>
              <a:t>文件的分类</a:t>
            </a:r>
          </a:p>
        </p:txBody>
      </p:sp>
      <p:sp>
        <p:nvSpPr>
          <p:cNvPr id="9221" name="Rectangle 5"/>
          <p:cNvSpPr>
            <a:spLocks noGrp="1" noChangeArrowheads="1"/>
          </p:cNvSpPr>
          <p:nvPr>
            <p:ph sz="quarter" idx="1"/>
          </p:nvPr>
        </p:nvSpPr>
        <p:spPr>
          <a:xfrm>
            <a:off x="381000" y="1600200"/>
            <a:ext cx="8534400" cy="3182938"/>
          </a:xfrm>
        </p:spPr>
        <p:txBody>
          <a:bodyPr/>
          <a:lstStyle/>
          <a:p>
            <a:r>
              <a:rPr kumimoji="1" lang="zh-CN" altLang="en-US"/>
              <a:t>从</a:t>
            </a:r>
            <a:r>
              <a:rPr kumimoji="1" lang="en-US" altLang="zh-CN"/>
              <a:t>C</a:t>
            </a:r>
            <a:r>
              <a:rPr kumimoji="1" lang="zh-CN" altLang="en-US"/>
              <a:t>语言对文件的处理方法来看。旧的</a:t>
            </a:r>
            <a:r>
              <a:rPr kumimoji="1" lang="en-US" altLang="zh-CN"/>
              <a:t>C</a:t>
            </a:r>
            <a:r>
              <a:rPr kumimoji="1" lang="zh-CN" altLang="en-US"/>
              <a:t>版本（如</a:t>
            </a:r>
            <a:r>
              <a:rPr kumimoji="1" lang="en-US" altLang="zh-CN"/>
              <a:t>Unix</a:t>
            </a:r>
            <a:r>
              <a:rPr kumimoji="1" lang="zh-CN" altLang="en-US"/>
              <a:t>系统下使用的</a:t>
            </a:r>
            <a:r>
              <a:rPr kumimoji="1" lang="en-US" altLang="zh-CN"/>
              <a:t>C</a:t>
            </a:r>
            <a:r>
              <a:rPr kumimoji="1" lang="zh-CN" altLang="en-US"/>
              <a:t>）有两种对文件的处理方法：一种叫“</a:t>
            </a:r>
            <a:r>
              <a:rPr kumimoji="1" lang="zh-CN" altLang="en-US">
                <a:solidFill>
                  <a:srgbClr val="FF0000"/>
                </a:solidFill>
              </a:rPr>
              <a:t>缓冲文件系统</a:t>
            </a:r>
            <a:r>
              <a:rPr kumimoji="1" lang="zh-CN" altLang="en-US"/>
              <a:t>”，一种叫“</a:t>
            </a:r>
            <a:r>
              <a:rPr kumimoji="1" lang="zh-CN" altLang="en-US">
                <a:solidFill>
                  <a:srgbClr val="FF0000"/>
                </a:solidFill>
              </a:rPr>
              <a:t>非缓冲文件系统</a:t>
            </a:r>
            <a:r>
              <a:rPr kumimoji="1" lang="zh-CN" altLang="en-US"/>
              <a:t>”。</a:t>
            </a:r>
          </a:p>
          <a:p>
            <a:pPr lvl="1"/>
            <a:r>
              <a:rPr kumimoji="1" lang="zh-CN" altLang="en-US">
                <a:solidFill>
                  <a:srgbClr val="FF0000"/>
                </a:solidFill>
              </a:rPr>
              <a:t>缓冲文件系统</a:t>
            </a:r>
            <a:r>
              <a:rPr kumimoji="1" lang="zh-CN" altLang="en-US"/>
              <a:t>：系统自动地在内存区为每一个正在使用的文件名开辟一个缓冲区。从内存向磁盘输出数据必须先送到内存中的缓冲区，装满缓冲区后才一起送到磁盘去。</a:t>
            </a:r>
          </a:p>
          <a:p>
            <a:pPr lvl="1"/>
            <a:r>
              <a:rPr kumimoji="1" lang="zh-CN" altLang="en-US">
                <a:solidFill>
                  <a:srgbClr val="FF0000"/>
                </a:solidFill>
              </a:rPr>
              <a:t>非缓冲文件系统</a:t>
            </a:r>
            <a:r>
              <a:rPr kumimoji="1" lang="en-US" altLang="zh-CN">
                <a:solidFill>
                  <a:srgbClr val="000000"/>
                </a:solidFill>
              </a:rPr>
              <a:t>:</a:t>
            </a:r>
            <a:r>
              <a:rPr kumimoji="1" lang="zh-CN" altLang="en-US">
                <a:solidFill>
                  <a:srgbClr val="000000"/>
                </a:solidFill>
              </a:rPr>
              <a:t>指系统不自动开辟确定大小的缓冲区，而由程序为每个文件设定缓冲区。</a:t>
            </a:r>
            <a:endParaRPr kumimoji="1" lang="zh-CN" altLang="en-US"/>
          </a:p>
          <a:p>
            <a:pPr lvl="1"/>
            <a:endParaRPr kumimoji="1" lang="en-US" altLang="zh-CN"/>
          </a:p>
        </p:txBody>
      </p:sp>
      <p:pic>
        <p:nvPicPr>
          <p:cNvPr id="9237" name="Picture 21"/>
          <p:cNvPicPr>
            <a:picLocks noChangeAspect="1" noChangeArrowheads="1"/>
          </p:cNvPicPr>
          <p:nvPr/>
        </p:nvPicPr>
        <p:blipFill>
          <a:blip r:embed="rId2" cstate="print"/>
          <a:srcRect/>
          <a:stretch>
            <a:fillRect/>
          </a:stretch>
        </p:blipFill>
        <p:spPr bwMode="auto">
          <a:xfrm>
            <a:off x="1905000" y="4876800"/>
            <a:ext cx="5029200" cy="1081088"/>
          </a:xfrm>
          <a:prstGeom prst="rect">
            <a:avLst/>
          </a:prstGeom>
          <a:noFill/>
          <a:ln w="9525">
            <a:no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zh-CN"/>
              <a:t>11.3.4  </a:t>
            </a:r>
            <a:r>
              <a:rPr lang="zh-CN" altLang="en-US"/>
              <a:t>文件的错误检测</a:t>
            </a:r>
          </a:p>
        </p:txBody>
      </p:sp>
      <p:sp>
        <p:nvSpPr>
          <p:cNvPr id="103427" name="Rectangle 3"/>
          <p:cNvSpPr>
            <a:spLocks noGrp="1" noChangeArrowheads="1"/>
          </p:cNvSpPr>
          <p:nvPr>
            <p:ph sz="quarter" idx="1"/>
          </p:nvPr>
        </p:nvSpPr>
        <p:spPr/>
        <p:txBody>
          <a:bodyPr/>
          <a:lstStyle/>
          <a:p>
            <a:r>
              <a:rPr kumimoji="1" lang="zh-CN" altLang="en-US">
                <a:solidFill>
                  <a:srgbClr val="000000"/>
                </a:solidFill>
              </a:rPr>
              <a:t>清除文件错误标志函数</a:t>
            </a:r>
          </a:p>
          <a:p>
            <a:pPr lvl="1"/>
            <a:r>
              <a:rPr kumimoji="1" lang="en-US" altLang="zh-CN">
                <a:solidFill>
                  <a:srgbClr val="000000"/>
                </a:solidFill>
              </a:rPr>
              <a:t>clearerr</a:t>
            </a:r>
            <a:r>
              <a:rPr kumimoji="1" lang="zh-CN" altLang="en-US">
                <a:solidFill>
                  <a:srgbClr val="000000"/>
                </a:solidFill>
              </a:rPr>
              <a:t>函数的作用是使文件错误标志和文件结束标志置为</a:t>
            </a:r>
            <a:r>
              <a:rPr kumimoji="1" lang="en-US" altLang="zh-CN">
                <a:solidFill>
                  <a:srgbClr val="000000"/>
                </a:solidFill>
              </a:rPr>
              <a:t>0</a:t>
            </a:r>
            <a:r>
              <a:rPr kumimoji="1" lang="zh-CN" altLang="en-US">
                <a:solidFill>
                  <a:srgbClr val="000000"/>
                </a:solidFill>
              </a:rPr>
              <a:t>。假设在调用一个输入输出函数时出现错误，</a:t>
            </a:r>
            <a:r>
              <a:rPr kumimoji="1" lang="en-US" altLang="zh-CN">
                <a:solidFill>
                  <a:srgbClr val="000000"/>
                </a:solidFill>
              </a:rPr>
              <a:t>ferror</a:t>
            </a:r>
            <a:r>
              <a:rPr kumimoji="1" lang="zh-CN" altLang="en-US">
                <a:solidFill>
                  <a:srgbClr val="000000"/>
                </a:solidFill>
              </a:rPr>
              <a:t>函数值为一个非</a:t>
            </a:r>
            <a:r>
              <a:rPr kumimoji="1" lang="en-US" altLang="zh-CN">
                <a:solidFill>
                  <a:srgbClr val="000000"/>
                </a:solidFill>
              </a:rPr>
              <a:t>0</a:t>
            </a:r>
            <a:r>
              <a:rPr kumimoji="1" lang="zh-CN" altLang="en-US">
                <a:solidFill>
                  <a:srgbClr val="000000"/>
                </a:solidFill>
              </a:rPr>
              <a:t>值。在调用</a:t>
            </a:r>
            <a:r>
              <a:rPr kumimoji="1" lang="en-US" altLang="zh-CN">
                <a:solidFill>
                  <a:srgbClr val="000000"/>
                </a:solidFill>
              </a:rPr>
              <a:t>clearerr</a:t>
            </a:r>
            <a:r>
              <a:rPr kumimoji="1" lang="zh-CN" altLang="en-US">
                <a:solidFill>
                  <a:srgbClr val="000000"/>
                </a:solidFill>
              </a:rPr>
              <a:t>（</a:t>
            </a:r>
            <a:r>
              <a:rPr kumimoji="1" lang="en-US" altLang="zh-CN">
                <a:solidFill>
                  <a:srgbClr val="000000"/>
                </a:solidFill>
              </a:rPr>
              <a:t>fp</a:t>
            </a:r>
            <a:r>
              <a:rPr kumimoji="1" lang="zh-CN" altLang="en-US">
                <a:solidFill>
                  <a:srgbClr val="000000"/>
                </a:solidFill>
              </a:rPr>
              <a:t>）后，</a:t>
            </a:r>
            <a:r>
              <a:rPr kumimoji="1" lang="en-US" altLang="zh-CN">
                <a:solidFill>
                  <a:srgbClr val="000000"/>
                </a:solidFill>
              </a:rPr>
              <a:t>ferror</a:t>
            </a:r>
            <a:r>
              <a:rPr kumimoji="1" lang="zh-CN" altLang="en-US">
                <a:solidFill>
                  <a:srgbClr val="000000"/>
                </a:solidFill>
              </a:rPr>
              <a:t>（</a:t>
            </a:r>
            <a:r>
              <a:rPr kumimoji="1" lang="en-US" altLang="zh-CN">
                <a:solidFill>
                  <a:srgbClr val="000000"/>
                </a:solidFill>
              </a:rPr>
              <a:t>fp</a:t>
            </a:r>
            <a:r>
              <a:rPr kumimoji="1" lang="zh-CN" altLang="en-US">
                <a:solidFill>
                  <a:srgbClr val="000000"/>
                </a:solidFill>
              </a:rPr>
              <a:t>）的值变成</a:t>
            </a:r>
            <a:r>
              <a:rPr kumimoji="1" lang="en-US" altLang="zh-CN">
                <a:solidFill>
                  <a:srgbClr val="000000"/>
                </a:solidFill>
              </a:rPr>
              <a:t>0</a:t>
            </a:r>
            <a:r>
              <a:rPr kumimoji="1" lang="zh-CN" altLang="en-US">
                <a:solidFill>
                  <a:srgbClr val="000000"/>
                </a:solidFill>
              </a:rPr>
              <a:t>。</a:t>
            </a:r>
          </a:p>
          <a:p>
            <a:pPr lvl="1"/>
            <a:r>
              <a:rPr kumimoji="1" lang="zh-CN" altLang="en-US">
                <a:solidFill>
                  <a:srgbClr val="000000"/>
                </a:solidFill>
              </a:rPr>
              <a:t>只要出现错误标志，就一直保留，直到对同一文件调用</a:t>
            </a:r>
            <a:r>
              <a:rPr kumimoji="1" lang="en-US" altLang="zh-CN">
                <a:solidFill>
                  <a:srgbClr val="000000"/>
                </a:solidFill>
              </a:rPr>
              <a:t>clearerr</a:t>
            </a:r>
            <a:r>
              <a:rPr kumimoji="1" lang="zh-CN" altLang="en-US">
                <a:solidFill>
                  <a:srgbClr val="000000"/>
                </a:solidFill>
              </a:rPr>
              <a:t>函数或</a:t>
            </a:r>
            <a:r>
              <a:rPr kumimoji="1" lang="en-US" altLang="zh-CN">
                <a:solidFill>
                  <a:srgbClr val="000000"/>
                </a:solidFill>
              </a:rPr>
              <a:t>rewind</a:t>
            </a:r>
            <a:r>
              <a:rPr kumimoji="1" lang="zh-CN" altLang="en-US">
                <a:solidFill>
                  <a:srgbClr val="000000"/>
                </a:solidFill>
              </a:rPr>
              <a:t>函数，或任何其他一个输入输出函数。</a:t>
            </a:r>
          </a:p>
        </p:txBody>
      </p:sp>
    </p:spTree>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ltLang="zh-CN"/>
              <a:t>11.4  </a:t>
            </a:r>
            <a:r>
              <a:rPr lang="zh-CN" altLang="en-US"/>
              <a:t>编译预处理 </a:t>
            </a:r>
          </a:p>
        </p:txBody>
      </p:sp>
      <p:sp>
        <p:nvSpPr>
          <p:cNvPr id="104451" name="Rectangle 3"/>
          <p:cNvSpPr>
            <a:spLocks noGrp="1" noChangeArrowheads="1"/>
          </p:cNvSpPr>
          <p:nvPr>
            <p:ph sz="quarter" idx="1"/>
          </p:nvPr>
        </p:nvSpPr>
        <p:spPr>
          <a:xfrm>
            <a:off x="381000" y="1600200"/>
            <a:ext cx="8534400" cy="3784600"/>
          </a:xfrm>
        </p:spPr>
        <p:txBody>
          <a:bodyPr/>
          <a:lstStyle/>
          <a:p>
            <a:pPr algn="just">
              <a:spcBef>
                <a:spcPct val="0"/>
              </a:spcBef>
            </a:pPr>
            <a:r>
              <a:rPr kumimoji="1" lang="zh-CN" altLang="en-US">
                <a:solidFill>
                  <a:srgbClr val="000000"/>
                </a:solidFill>
              </a:rPr>
              <a:t>编译预处理是指在进行编译的第一遍扫描（词法扫描和语法分析）之前所作的工作。</a:t>
            </a:r>
          </a:p>
          <a:p>
            <a:pPr algn="just">
              <a:spcBef>
                <a:spcPct val="0"/>
              </a:spcBef>
            </a:pPr>
            <a:r>
              <a:rPr kumimoji="1" lang="zh-CN" altLang="en-US">
                <a:solidFill>
                  <a:srgbClr val="000000"/>
                </a:solidFill>
              </a:rPr>
              <a:t>预处理是Ｃ语言的一个重要功能， 它由预处理程序负责完成。</a:t>
            </a:r>
          </a:p>
          <a:p>
            <a:pPr algn="just">
              <a:spcBef>
                <a:spcPct val="0"/>
              </a:spcBef>
            </a:pPr>
            <a:r>
              <a:rPr kumimoji="1" lang="zh-CN" altLang="en-US">
                <a:solidFill>
                  <a:srgbClr val="000000"/>
                </a:solidFill>
              </a:rPr>
              <a:t>当对一个源文件进行编译时， 系统将自动引用预处理程序对源程序中的预处理部分作处理， 处理完毕自动进入对源程序的编译，过程如下图：</a:t>
            </a:r>
          </a:p>
        </p:txBody>
      </p:sp>
      <p:pic>
        <p:nvPicPr>
          <p:cNvPr id="104465" name="Picture 17"/>
          <p:cNvPicPr>
            <a:picLocks noChangeAspect="1" noChangeArrowheads="1"/>
          </p:cNvPicPr>
          <p:nvPr/>
        </p:nvPicPr>
        <p:blipFill>
          <a:blip r:embed="rId2" cstate="print"/>
          <a:srcRect/>
          <a:stretch>
            <a:fillRect/>
          </a:stretch>
        </p:blipFill>
        <p:spPr bwMode="auto">
          <a:xfrm>
            <a:off x="914400" y="4724400"/>
            <a:ext cx="5486400" cy="1074738"/>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ltLang="zh-CN"/>
              <a:t>11.4  </a:t>
            </a:r>
            <a:r>
              <a:rPr lang="zh-CN" altLang="en-US"/>
              <a:t>编译预处理</a:t>
            </a:r>
          </a:p>
        </p:txBody>
      </p:sp>
      <p:sp>
        <p:nvSpPr>
          <p:cNvPr id="105475" name="Rectangle 3"/>
          <p:cNvSpPr>
            <a:spLocks noGrp="1" noChangeArrowheads="1"/>
          </p:cNvSpPr>
          <p:nvPr>
            <p:ph sz="quarter" idx="1"/>
          </p:nvPr>
        </p:nvSpPr>
        <p:spPr/>
        <p:txBody>
          <a:bodyPr/>
          <a:lstStyle/>
          <a:p>
            <a:r>
              <a:rPr kumimoji="1" lang="zh-CN" altLang="en-US">
                <a:solidFill>
                  <a:srgbClr val="000000"/>
                </a:solidFill>
              </a:rPr>
              <a:t>Ｃ语言提供了多种预处理功能，如宏定义、文件包含、 条件编译等。合理地使用预处理功能编写的程序便于阅读、修改、 移植和调试，也有利于模块化程序设计。</a:t>
            </a:r>
          </a:p>
          <a:p>
            <a:r>
              <a:rPr kumimoji="1" lang="zh-CN" altLang="en-US">
                <a:solidFill>
                  <a:srgbClr val="000000"/>
                </a:solidFill>
              </a:rPr>
              <a:t>预处理的命令有以下几个特点：</a:t>
            </a:r>
          </a:p>
          <a:p>
            <a:pPr lvl="1"/>
            <a:r>
              <a:rPr kumimoji="1" lang="zh-CN" altLang="en-US">
                <a:solidFill>
                  <a:srgbClr val="000000"/>
                </a:solidFill>
              </a:rPr>
              <a:t>预处理命令均以</a:t>
            </a:r>
            <a:r>
              <a:rPr kumimoji="1" lang="en-US" altLang="zh-CN">
                <a:solidFill>
                  <a:srgbClr val="000000"/>
                </a:solidFill>
              </a:rPr>
              <a:t>#</a:t>
            </a:r>
            <a:r>
              <a:rPr kumimoji="1" lang="zh-CN" altLang="en-US">
                <a:solidFill>
                  <a:srgbClr val="000000"/>
                </a:solidFill>
              </a:rPr>
              <a:t>开头，结尾不加分号；</a:t>
            </a:r>
          </a:p>
          <a:p>
            <a:pPr lvl="1"/>
            <a:r>
              <a:rPr kumimoji="1" lang="zh-CN" altLang="en-US">
                <a:solidFill>
                  <a:srgbClr val="000000"/>
                </a:solidFill>
              </a:rPr>
              <a:t>预处理命令可以放在程序中任何位置，作用范围从定义处到文件结尾。</a:t>
            </a:r>
          </a:p>
          <a:p>
            <a:r>
              <a:rPr kumimoji="1" lang="zh-CN" altLang="en-US">
                <a:solidFill>
                  <a:srgbClr val="000000"/>
                </a:solidFill>
              </a:rPr>
              <a:t>本章介绍常用的几种预处理功能。</a:t>
            </a:r>
          </a:p>
        </p:txBody>
      </p:sp>
    </p:spTree>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altLang="zh-CN"/>
              <a:t>11.4.1  </a:t>
            </a:r>
            <a:r>
              <a:rPr lang="zh-CN" altLang="en-US"/>
              <a:t>宏定义 </a:t>
            </a:r>
          </a:p>
        </p:txBody>
      </p:sp>
      <p:sp>
        <p:nvSpPr>
          <p:cNvPr id="106499" name="Rectangle 3"/>
          <p:cNvSpPr>
            <a:spLocks noGrp="1" noChangeArrowheads="1"/>
          </p:cNvSpPr>
          <p:nvPr>
            <p:ph sz="quarter" idx="1"/>
          </p:nvPr>
        </p:nvSpPr>
        <p:spPr/>
        <p:txBody>
          <a:bodyPr/>
          <a:lstStyle/>
          <a:p>
            <a:pPr>
              <a:lnSpc>
                <a:spcPct val="80000"/>
              </a:lnSpc>
            </a:pPr>
            <a:r>
              <a:rPr kumimoji="1" lang="zh-CN" altLang="en-US">
                <a:solidFill>
                  <a:srgbClr val="000000"/>
                </a:solidFill>
              </a:rPr>
              <a:t>宏提供了用一个标识符来表示一个字符串的机制，实际上就是一种替换，有时称为宏替换。在编译预处理时，对程序中所有出现的“宏”，都用宏定义中的字符串去代换。</a:t>
            </a:r>
          </a:p>
          <a:p>
            <a:pPr>
              <a:lnSpc>
                <a:spcPct val="80000"/>
              </a:lnSpc>
            </a:pPr>
            <a:r>
              <a:rPr kumimoji="1" lang="zh-CN" altLang="en-US">
                <a:solidFill>
                  <a:srgbClr val="000000"/>
                </a:solidFill>
              </a:rPr>
              <a:t>宏定义由宏定义命令完成，宏代换是由预处理程序自动完成的。</a:t>
            </a:r>
          </a:p>
          <a:p>
            <a:pPr>
              <a:lnSpc>
                <a:spcPct val="80000"/>
              </a:lnSpc>
            </a:pPr>
            <a:r>
              <a:rPr kumimoji="1" lang="zh-CN" altLang="en-US">
                <a:solidFill>
                  <a:srgbClr val="000000"/>
                </a:solidFill>
              </a:rPr>
              <a:t>宏分为有参数和无参数两种。</a:t>
            </a:r>
          </a:p>
          <a:p>
            <a:pPr lvl="1">
              <a:lnSpc>
                <a:spcPct val="80000"/>
              </a:lnSpc>
            </a:pPr>
            <a:r>
              <a:rPr kumimoji="1" lang="zh-CN" altLang="en-US">
                <a:solidFill>
                  <a:srgbClr val="000000"/>
                </a:solidFill>
              </a:rPr>
              <a:t>无参宏定义</a:t>
            </a:r>
          </a:p>
          <a:p>
            <a:pPr lvl="2">
              <a:lnSpc>
                <a:spcPct val="80000"/>
              </a:lnSpc>
            </a:pPr>
            <a:r>
              <a:rPr kumimoji="1" lang="zh-CN" altLang="en-US">
                <a:solidFill>
                  <a:srgbClr val="000000"/>
                </a:solidFill>
              </a:rPr>
              <a:t>无参宏的宏名后不带参数。其定义的一般形式为： </a:t>
            </a:r>
          </a:p>
          <a:p>
            <a:pPr lvl="3">
              <a:lnSpc>
                <a:spcPct val="80000"/>
              </a:lnSpc>
            </a:pPr>
            <a:r>
              <a:rPr kumimoji="1" lang="zh-CN" altLang="en-US">
                <a:solidFill>
                  <a:srgbClr val="FF0000"/>
                </a:solidFill>
              </a:rPr>
              <a:t> </a:t>
            </a:r>
            <a:r>
              <a:rPr kumimoji="1" lang="en-US" altLang="zh-CN">
                <a:solidFill>
                  <a:srgbClr val="FF0000"/>
                </a:solidFill>
              </a:rPr>
              <a:t>#define</a:t>
            </a:r>
            <a:r>
              <a:rPr kumimoji="1" lang="en-US" altLang="zh-CN">
                <a:solidFill>
                  <a:srgbClr val="000000"/>
                </a:solidFill>
              </a:rPr>
              <a:t> </a:t>
            </a:r>
            <a:r>
              <a:rPr kumimoji="1" lang="zh-CN" altLang="en-US">
                <a:solidFill>
                  <a:srgbClr val="000000"/>
                </a:solidFill>
              </a:rPr>
              <a:t>标识符 字符串</a:t>
            </a:r>
          </a:p>
          <a:p>
            <a:pPr lvl="3">
              <a:lnSpc>
                <a:spcPct val="80000"/>
              </a:lnSpc>
            </a:pPr>
            <a:r>
              <a:rPr kumimoji="1" lang="zh-CN" altLang="en-US">
                <a:solidFill>
                  <a:srgbClr val="FF0000"/>
                </a:solidFill>
              </a:rPr>
              <a:t> </a:t>
            </a:r>
            <a:r>
              <a:rPr kumimoji="1" lang="en-US" altLang="zh-CN">
                <a:solidFill>
                  <a:srgbClr val="FF0000"/>
                </a:solidFill>
              </a:rPr>
              <a:t>#define </a:t>
            </a:r>
            <a:r>
              <a:rPr kumimoji="1" lang="zh-CN" altLang="en-US">
                <a:solidFill>
                  <a:srgbClr val="000000"/>
                </a:solidFill>
              </a:rPr>
              <a:t>为宏定义命令，标识符为所定义的宏名，字符串可以是常数、表达式、格式串等。</a:t>
            </a:r>
          </a:p>
        </p:txBody>
      </p:sp>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ltLang="zh-CN" dirty="0"/>
              <a:t>【</a:t>
            </a:r>
            <a:r>
              <a:rPr lang="zh-CN" altLang="en-US" dirty="0"/>
              <a:t>例</a:t>
            </a:r>
            <a:r>
              <a:rPr lang="en-US" altLang="zh-CN" dirty="0"/>
              <a:t>11-8】</a:t>
            </a:r>
            <a:r>
              <a:rPr lang="zh-CN" altLang="en-US" dirty="0"/>
              <a:t>计算圆的面积和</a:t>
            </a:r>
            <a:r>
              <a:rPr lang="zh-CN" altLang="en-US" dirty="0" smtClean="0"/>
              <a:t>周长 </a:t>
            </a:r>
            <a:endParaRPr lang="zh-CN" altLang="en-US" dirty="0"/>
          </a:p>
        </p:txBody>
      </p:sp>
      <p:sp>
        <p:nvSpPr>
          <p:cNvPr id="107523" name="Rectangle 3"/>
          <p:cNvSpPr>
            <a:spLocks noGrp="1" noChangeArrowheads="1"/>
          </p:cNvSpPr>
          <p:nvPr>
            <p:ph sz="quarter" idx="1"/>
          </p:nvPr>
        </p:nvSpPr>
        <p:spPr/>
        <p:txBody>
          <a:bodyPr/>
          <a:lstStyle/>
          <a:p>
            <a:pPr>
              <a:buFontTx/>
              <a:buNone/>
            </a:pPr>
            <a:r>
              <a:rPr lang="en-US" altLang="zh-CN" sz="2200" dirty="0">
                <a:latin typeface="+mn-lt"/>
              </a:rPr>
              <a:t>#include &lt;</a:t>
            </a:r>
            <a:r>
              <a:rPr lang="en-US" altLang="zh-CN" sz="2200" dirty="0" err="1">
                <a:latin typeface="+mn-lt"/>
              </a:rPr>
              <a:t>stdio.h</a:t>
            </a:r>
            <a:r>
              <a:rPr lang="en-US" altLang="zh-CN" sz="2200" dirty="0">
                <a:latin typeface="+mn-lt"/>
              </a:rPr>
              <a:t>&gt;</a:t>
            </a:r>
          </a:p>
          <a:p>
            <a:pPr>
              <a:buFontTx/>
              <a:buNone/>
            </a:pPr>
            <a:r>
              <a:rPr lang="en-US" altLang="zh-CN" sz="2200" dirty="0">
                <a:latin typeface="+mn-lt"/>
              </a:rPr>
              <a:t>#define PI  3.14159</a:t>
            </a:r>
          </a:p>
          <a:p>
            <a:pPr>
              <a:buFontTx/>
              <a:buNone/>
            </a:pPr>
            <a:r>
              <a:rPr lang="en-US" altLang="zh-CN" sz="2200" dirty="0">
                <a:latin typeface="+mn-lt"/>
              </a:rPr>
              <a:t>void main()</a:t>
            </a:r>
          </a:p>
          <a:p>
            <a:pPr>
              <a:buFontTx/>
              <a:buNone/>
            </a:pPr>
            <a:r>
              <a:rPr lang="en-US" altLang="zh-CN" sz="2200" dirty="0">
                <a:latin typeface="+mn-lt"/>
              </a:rPr>
              <a:t>{ </a:t>
            </a:r>
          </a:p>
          <a:p>
            <a:pPr>
              <a:buFontTx/>
              <a:buNone/>
            </a:pPr>
            <a:r>
              <a:rPr lang="en-US" altLang="zh-CN" sz="2200" dirty="0">
                <a:latin typeface="+mn-lt"/>
              </a:rPr>
              <a:t>   float </a:t>
            </a:r>
            <a:r>
              <a:rPr lang="en-US" altLang="zh-CN" sz="2200" dirty="0" err="1">
                <a:latin typeface="+mn-lt"/>
              </a:rPr>
              <a:t>s,l,r</a:t>
            </a:r>
            <a:r>
              <a:rPr lang="en-US" altLang="zh-CN" sz="2200" dirty="0">
                <a:latin typeface="+mn-lt"/>
              </a:rPr>
              <a:t>;</a:t>
            </a:r>
          </a:p>
          <a:p>
            <a:pPr>
              <a:buFontTx/>
              <a:buNone/>
            </a:pPr>
            <a:r>
              <a:rPr lang="en-US" altLang="zh-CN" sz="2200" dirty="0">
                <a:latin typeface="+mn-lt"/>
              </a:rPr>
              <a:t>   </a:t>
            </a:r>
            <a:r>
              <a:rPr lang="en-US" altLang="zh-CN" sz="2200" dirty="0" err="1">
                <a:latin typeface="+mn-lt"/>
              </a:rPr>
              <a:t>printf</a:t>
            </a:r>
            <a:r>
              <a:rPr lang="en-US" altLang="zh-CN" sz="2200" dirty="0">
                <a:latin typeface="+mn-lt"/>
              </a:rPr>
              <a:t>("input r:");</a:t>
            </a:r>
          </a:p>
          <a:p>
            <a:pPr>
              <a:buFontTx/>
              <a:buNone/>
            </a:pPr>
            <a:r>
              <a:rPr lang="en-US" altLang="zh-CN" sz="2200" dirty="0">
                <a:latin typeface="+mn-lt"/>
              </a:rPr>
              <a:t>   </a:t>
            </a:r>
            <a:r>
              <a:rPr lang="en-US" altLang="zh-CN" sz="2200" dirty="0" err="1">
                <a:latin typeface="+mn-lt"/>
              </a:rPr>
              <a:t>scanf</a:t>
            </a:r>
            <a:r>
              <a:rPr lang="en-US" altLang="zh-CN" sz="2200" dirty="0">
                <a:latin typeface="+mn-lt"/>
              </a:rPr>
              <a:t>("%</a:t>
            </a:r>
            <a:r>
              <a:rPr lang="en-US" altLang="zh-CN" sz="2200" dirty="0" err="1">
                <a:latin typeface="+mn-lt"/>
              </a:rPr>
              <a:t>f",&amp;r</a:t>
            </a:r>
            <a:r>
              <a:rPr lang="en-US" altLang="zh-CN" sz="2200" dirty="0">
                <a:latin typeface="+mn-lt"/>
              </a:rPr>
              <a:t>);</a:t>
            </a:r>
          </a:p>
          <a:p>
            <a:pPr>
              <a:buFontTx/>
              <a:buNone/>
            </a:pPr>
            <a:r>
              <a:rPr lang="en-US" altLang="zh-CN" sz="2200" dirty="0">
                <a:latin typeface="+mn-lt"/>
              </a:rPr>
              <a:t>   s=PI*r*r;</a:t>
            </a:r>
          </a:p>
          <a:p>
            <a:pPr>
              <a:buFontTx/>
              <a:buNone/>
            </a:pPr>
            <a:r>
              <a:rPr lang="en-US" altLang="zh-CN" sz="2200" dirty="0">
                <a:latin typeface="+mn-lt"/>
              </a:rPr>
              <a:t>   l=2*PI*r;</a:t>
            </a:r>
          </a:p>
          <a:p>
            <a:pPr>
              <a:buFontTx/>
              <a:buNone/>
            </a:pPr>
            <a:r>
              <a:rPr lang="en-US" altLang="zh-CN" sz="2200" dirty="0">
                <a:latin typeface="+mn-lt"/>
              </a:rPr>
              <a:t>   </a:t>
            </a:r>
            <a:r>
              <a:rPr lang="en-US" altLang="zh-CN" sz="2200" dirty="0" err="1">
                <a:latin typeface="+mn-lt"/>
              </a:rPr>
              <a:t>printf</a:t>
            </a:r>
            <a:r>
              <a:rPr lang="en-US" altLang="zh-CN" sz="2200" dirty="0">
                <a:latin typeface="+mn-lt"/>
              </a:rPr>
              <a:t>("s=%</a:t>
            </a:r>
            <a:r>
              <a:rPr lang="en-US" altLang="zh-CN" sz="2200" dirty="0" err="1">
                <a:latin typeface="+mn-lt"/>
              </a:rPr>
              <a:t>f,l</a:t>
            </a:r>
            <a:r>
              <a:rPr lang="en-US" altLang="zh-CN" sz="2200" dirty="0">
                <a:latin typeface="+mn-lt"/>
              </a:rPr>
              <a:t>=%f\</a:t>
            </a:r>
            <a:r>
              <a:rPr lang="en-US" altLang="zh-CN" sz="2200" dirty="0" err="1">
                <a:latin typeface="+mn-lt"/>
              </a:rPr>
              <a:t>n",s,l</a:t>
            </a:r>
            <a:r>
              <a:rPr lang="en-US" altLang="zh-CN" sz="2200" dirty="0">
                <a:latin typeface="+mn-lt"/>
              </a:rPr>
              <a:t>);</a:t>
            </a:r>
          </a:p>
          <a:p>
            <a:pPr>
              <a:buFontTx/>
              <a:buNone/>
            </a:pPr>
            <a:r>
              <a:rPr lang="en-US" altLang="zh-CN" sz="2200" dirty="0">
                <a:latin typeface="+mn-lt"/>
              </a:rPr>
              <a:t>} </a:t>
            </a:r>
          </a:p>
        </p:txBody>
      </p:sp>
      <p:pic>
        <p:nvPicPr>
          <p:cNvPr id="107525" name="Picture 5"/>
          <p:cNvPicPr>
            <a:picLocks noChangeAspect="1" noChangeArrowheads="1"/>
          </p:cNvPicPr>
          <p:nvPr/>
        </p:nvPicPr>
        <p:blipFill>
          <a:blip r:embed="rId2" cstate="print"/>
          <a:srcRect/>
          <a:stretch>
            <a:fillRect/>
          </a:stretch>
        </p:blipFill>
        <p:spPr bwMode="auto">
          <a:xfrm>
            <a:off x="4953000" y="4572000"/>
            <a:ext cx="3124200" cy="793750"/>
          </a:xfrm>
          <a:prstGeom prst="rect">
            <a:avLst/>
          </a:prstGeom>
          <a:noFill/>
          <a:ln w="9525">
            <a:noFill/>
            <a:miter lim="800000"/>
            <a:headEnd/>
            <a:tailEnd/>
          </a:ln>
        </p:spPr>
      </p:pic>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sz="quarter" idx="1"/>
          </p:nvPr>
        </p:nvSpPr>
        <p:spPr/>
        <p:txBody>
          <a:bodyPr/>
          <a:lstStyle/>
          <a:p>
            <a:pPr>
              <a:lnSpc>
                <a:spcPct val="90000"/>
              </a:lnSpc>
            </a:pPr>
            <a:r>
              <a:rPr lang="zh-CN" altLang="en-US"/>
              <a:t>宏定义是用宏名来表示一个字符串，在宏展开时又以该字符串取代宏名，这只是一种简单的代换，字符串中可以含任何字符，可以是常数，也可以是表达式，预处理程序对它不作任何检查。如有错误，只能在编译已被宏展开后的源程序时发现。</a:t>
            </a:r>
          </a:p>
          <a:p>
            <a:pPr>
              <a:lnSpc>
                <a:spcPct val="90000"/>
              </a:lnSpc>
            </a:pPr>
            <a:r>
              <a:rPr lang="zh-CN" altLang="en-US"/>
              <a:t>宏定义不是说明或语句，在行末不必加分号，如果加上分号则连分号也一起置换。</a:t>
            </a:r>
          </a:p>
        </p:txBody>
      </p:sp>
      <p:sp>
        <p:nvSpPr>
          <p:cNvPr id="4" name="标题 3"/>
          <p:cNvSpPr>
            <a:spLocks noGrp="1"/>
          </p:cNvSpPr>
          <p:nvPr>
            <p:ph type="title"/>
          </p:nvPr>
        </p:nvSpPr>
        <p:spPr/>
        <p:txBody>
          <a:bodyPr/>
          <a:lstStyle/>
          <a:p>
            <a:endParaRPr lang="zh-CN" altLang="en-US"/>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sz="quarter" idx="1"/>
          </p:nvPr>
        </p:nvSpPr>
        <p:spPr/>
        <p:txBody>
          <a:bodyPr/>
          <a:lstStyle/>
          <a:p>
            <a:pPr>
              <a:lnSpc>
                <a:spcPct val="80000"/>
              </a:lnSpc>
            </a:pPr>
            <a:r>
              <a:rPr lang="zh-CN" altLang="en-US"/>
              <a:t>宏定义必须写在函数之外，其作用域为宏定义命令起到源程序结束。如要终止其作用域可使用</a:t>
            </a:r>
            <a:r>
              <a:rPr lang="en-US" altLang="zh-CN"/>
              <a:t># undef</a:t>
            </a:r>
            <a:r>
              <a:rPr lang="zh-CN" altLang="en-US"/>
              <a:t>命令，例如：</a:t>
            </a:r>
          </a:p>
          <a:p>
            <a:pPr lvl="2">
              <a:lnSpc>
                <a:spcPct val="80000"/>
              </a:lnSpc>
              <a:buFontTx/>
              <a:buNone/>
            </a:pPr>
            <a:r>
              <a:rPr lang="en-US" altLang="zh-CN"/>
              <a:t># define PI  3.14159</a:t>
            </a:r>
          </a:p>
          <a:p>
            <a:pPr lvl="2">
              <a:lnSpc>
                <a:spcPct val="80000"/>
              </a:lnSpc>
              <a:buFontTx/>
              <a:buNone/>
            </a:pPr>
            <a:r>
              <a:rPr lang="en-US" altLang="zh-CN"/>
              <a:t>void  main()</a:t>
            </a:r>
          </a:p>
          <a:p>
            <a:pPr lvl="2">
              <a:lnSpc>
                <a:spcPct val="80000"/>
              </a:lnSpc>
              <a:buFontTx/>
              <a:buNone/>
            </a:pPr>
            <a:r>
              <a:rPr lang="en-US" altLang="zh-CN"/>
              <a:t>{</a:t>
            </a:r>
          </a:p>
          <a:p>
            <a:pPr lvl="2">
              <a:lnSpc>
                <a:spcPct val="80000"/>
              </a:lnSpc>
              <a:buFontTx/>
              <a:buNone/>
            </a:pPr>
            <a:r>
              <a:rPr lang="en-US" altLang="zh-CN"/>
              <a:t> ①</a:t>
            </a:r>
          </a:p>
          <a:p>
            <a:pPr lvl="2">
              <a:lnSpc>
                <a:spcPct val="80000"/>
              </a:lnSpc>
              <a:buFontTx/>
              <a:buNone/>
            </a:pPr>
            <a:r>
              <a:rPr lang="en-US" altLang="zh-CN"/>
              <a:t>}</a:t>
            </a:r>
          </a:p>
          <a:p>
            <a:pPr lvl="2">
              <a:lnSpc>
                <a:spcPct val="80000"/>
              </a:lnSpc>
              <a:buFontTx/>
              <a:buNone/>
            </a:pPr>
            <a:r>
              <a:rPr lang="en-US" altLang="zh-CN"/>
              <a:t># undef PI</a:t>
            </a:r>
          </a:p>
          <a:p>
            <a:pPr lvl="2">
              <a:lnSpc>
                <a:spcPct val="80000"/>
              </a:lnSpc>
              <a:buFontTx/>
              <a:buNone/>
            </a:pPr>
            <a:r>
              <a:rPr lang="en-US" altLang="zh-CN"/>
              <a:t>②</a:t>
            </a:r>
          </a:p>
          <a:p>
            <a:pPr lvl="2">
              <a:lnSpc>
                <a:spcPct val="80000"/>
              </a:lnSpc>
              <a:buFontTx/>
              <a:buNone/>
            </a:pPr>
            <a:r>
              <a:rPr lang="en-US" altLang="zh-CN"/>
              <a:t>PI</a:t>
            </a:r>
            <a:r>
              <a:rPr lang="zh-CN" altLang="en-US"/>
              <a:t>只在①中有效，在②中无效。 </a:t>
            </a:r>
          </a:p>
          <a:p>
            <a:pPr lvl="2">
              <a:lnSpc>
                <a:spcPct val="80000"/>
              </a:lnSpc>
              <a:buFontTx/>
              <a:buNone/>
            </a:pPr>
            <a:endParaRPr lang="en-US" altLang="zh-CN" sz="1900"/>
          </a:p>
        </p:txBody>
      </p:sp>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3"/>
          <p:cNvSpPr>
            <a:spLocks noGrp="1" noChangeArrowheads="1"/>
          </p:cNvSpPr>
          <p:nvPr>
            <p:ph sz="quarter" idx="1"/>
          </p:nvPr>
        </p:nvSpPr>
        <p:spPr/>
        <p:txBody>
          <a:bodyPr/>
          <a:lstStyle/>
          <a:p>
            <a:pPr>
              <a:lnSpc>
                <a:spcPct val="90000"/>
              </a:lnSpc>
            </a:pPr>
            <a:r>
              <a:rPr lang="zh-CN" altLang="en-US"/>
              <a:t>宏名在源程序中若用引号括起来，则预处理程序不对其作宏代换。</a:t>
            </a:r>
          </a:p>
          <a:p>
            <a:pPr lvl="1">
              <a:lnSpc>
                <a:spcPct val="90000"/>
              </a:lnSpc>
              <a:buFontTx/>
              <a:buNone/>
            </a:pPr>
            <a:r>
              <a:rPr lang="en-US" altLang="zh-CN"/>
              <a:t>#define PI 3.14159</a:t>
            </a:r>
          </a:p>
          <a:p>
            <a:pPr lvl="1">
              <a:lnSpc>
                <a:spcPct val="90000"/>
              </a:lnSpc>
              <a:buFontTx/>
              <a:buNone/>
            </a:pPr>
            <a:r>
              <a:rPr lang="en-US" altLang="zh-CN"/>
              <a:t>void main()</a:t>
            </a:r>
          </a:p>
          <a:p>
            <a:pPr lvl="1">
              <a:lnSpc>
                <a:spcPct val="90000"/>
              </a:lnSpc>
              <a:buFontTx/>
              <a:buNone/>
            </a:pPr>
            <a:r>
              <a:rPr lang="en-US" altLang="zh-CN"/>
              <a:t>{ printf("PI");</a:t>
            </a:r>
          </a:p>
          <a:p>
            <a:pPr lvl="1">
              <a:lnSpc>
                <a:spcPct val="90000"/>
              </a:lnSpc>
              <a:buFontTx/>
              <a:buNone/>
            </a:pPr>
            <a:r>
              <a:rPr lang="en-US" altLang="zh-CN"/>
              <a:t>   …}       </a:t>
            </a:r>
            <a:r>
              <a:rPr lang="zh-CN" altLang="en-US"/>
              <a:t>程序的运行结果为：</a:t>
            </a:r>
            <a:r>
              <a:rPr lang="en-US" altLang="zh-CN"/>
              <a:t>PI</a:t>
            </a:r>
            <a:r>
              <a:rPr lang="zh-CN" altLang="en-US"/>
              <a:t>，而不是</a:t>
            </a:r>
            <a:r>
              <a:rPr lang="en-US" altLang="zh-CN"/>
              <a:t>3.14159</a:t>
            </a:r>
            <a:r>
              <a:rPr lang="zh-CN" altLang="en-US"/>
              <a:t>。</a:t>
            </a:r>
          </a:p>
          <a:p>
            <a:pPr>
              <a:lnSpc>
                <a:spcPct val="90000"/>
              </a:lnSpc>
            </a:pPr>
            <a:r>
              <a:rPr lang="zh-CN" altLang="en-US"/>
              <a:t>宏定义允许嵌套。在宏展开时由预处理程序层层代换。例如：</a:t>
            </a:r>
          </a:p>
          <a:p>
            <a:pPr lvl="1">
              <a:lnSpc>
                <a:spcPct val="90000"/>
              </a:lnSpc>
              <a:buFontTx/>
              <a:buNone/>
            </a:pPr>
            <a:r>
              <a:rPr lang="en-US" altLang="zh-CN"/>
              <a:t>#define PI 3.14159</a:t>
            </a:r>
          </a:p>
          <a:p>
            <a:pPr lvl="1">
              <a:lnSpc>
                <a:spcPct val="90000"/>
              </a:lnSpc>
              <a:buFontTx/>
              <a:buNone/>
            </a:pPr>
            <a:r>
              <a:rPr lang="en-US" altLang="zh-CN"/>
              <a:t>#define S PI*y*y   /* PI</a:t>
            </a:r>
            <a:r>
              <a:rPr lang="zh-CN" altLang="en-US"/>
              <a:t>是已定义的宏名*</a:t>
            </a:r>
            <a:r>
              <a:rPr lang="en-US" altLang="zh-CN"/>
              <a:t>/</a:t>
            </a:r>
          </a:p>
          <a:p>
            <a:pPr>
              <a:lnSpc>
                <a:spcPct val="90000"/>
              </a:lnSpc>
            </a:pPr>
            <a:r>
              <a:rPr lang="zh-CN" altLang="en-US"/>
              <a:t>习惯上宏名用大写字母表示，以便于与变量区别。 </a:t>
            </a:r>
          </a:p>
        </p:txBody>
      </p:sp>
    </p:spTree>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a:t>带参宏定义 </a:t>
            </a:r>
          </a:p>
        </p:txBody>
      </p:sp>
      <p:sp>
        <p:nvSpPr>
          <p:cNvPr id="111619" name="Rectangle 3"/>
          <p:cNvSpPr>
            <a:spLocks noGrp="1" noChangeArrowheads="1"/>
          </p:cNvSpPr>
          <p:nvPr>
            <p:ph sz="quarter" idx="1"/>
          </p:nvPr>
        </p:nvSpPr>
        <p:spPr/>
        <p:txBody>
          <a:bodyPr/>
          <a:lstStyle/>
          <a:p>
            <a:r>
              <a:rPr lang="zh-CN" altLang="en-US"/>
              <a:t>格式：</a:t>
            </a:r>
          </a:p>
          <a:p>
            <a:pPr lvl="1"/>
            <a:r>
              <a:rPr lang="en-US" altLang="zh-CN"/>
              <a:t>#define </a:t>
            </a:r>
            <a:r>
              <a:rPr lang="zh-CN" altLang="en-US"/>
              <a:t>标示符</a:t>
            </a:r>
            <a:r>
              <a:rPr lang="en-US" altLang="zh-CN"/>
              <a:t>(</a:t>
            </a:r>
            <a:r>
              <a:rPr lang="zh-CN" altLang="en-US"/>
              <a:t>形参表</a:t>
            </a:r>
            <a:r>
              <a:rPr lang="en-US" altLang="zh-CN"/>
              <a:t>)</a:t>
            </a:r>
            <a:r>
              <a:rPr lang="zh-CN" altLang="en-US"/>
              <a:t>形参表达式</a:t>
            </a:r>
          </a:p>
          <a:p>
            <a:r>
              <a:rPr lang="zh-CN" altLang="en-US"/>
              <a:t>例如：</a:t>
            </a:r>
          </a:p>
          <a:p>
            <a:pPr lvl="1"/>
            <a:r>
              <a:rPr lang="en-US" altLang="zh-CN"/>
              <a:t>#define  MAX(a,b)   (a&gt;b)?(a):(b)</a:t>
            </a:r>
          </a:p>
          <a:p>
            <a:r>
              <a:rPr lang="zh-CN" altLang="en-US"/>
              <a:t>进行宏替换时，可以像使用函数一样，通过实参与形参传递数据。 </a:t>
            </a:r>
          </a:p>
        </p:txBody>
      </p:sp>
    </p:spTree>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ltLang="zh-CN" dirty="0"/>
              <a:t>【</a:t>
            </a:r>
            <a:r>
              <a:rPr lang="zh-CN" altLang="en-US" dirty="0"/>
              <a:t>例</a:t>
            </a:r>
            <a:r>
              <a:rPr lang="en-US" altLang="zh-CN" dirty="0"/>
              <a:t>11-9】</a:t>
            </a:r>
            <a:r>
              <a:rPr lang="zh-CN" altLang="en-US" dirty="0"/>
              <a:t>计算</a:t>
            </a:r>
            <a:r>
              <a:rPr lang="en-US" altLang="zh-CN" dirty="0"/>
              <a:t>1</a:t>
            </a:r>
            <a:r>
              <a:rPr lang="zh-CN" altLang="en-US" dirty="0"/>
              <a:t>到</a:t>
            </a:r>
            <a:r>
              <a:rPr lang="en-US" altLang="zh-CN" dirty="0"/>
              <a:t>10 </a:t>
            </a:r>
            <a:r>
              <a:rPr lang="zh-CN" altLang="en-US" dirty="0"/>
              <a:t>的</a:t>
            </a:r>
            <a:r>
              <a:rPr lang="zh-CN" altLang="en-US" dirty="0" smtClean="0"/>
              <a:t>平方和 </a:t>
            </a:r>
            <a:endParaRPr lang="zh-CN" altLang="en-US" dirty="0"/>
          </a:p>
        </p:txBody>
      </p:sp>
      <p:sp>
        <p:nvSpPr>
          <p:cNvPr id="112643" name="Rectangle 3"/>
          <p:cNvSpPr>
            <a:spLocks noGrp="1" noChangeArrowheads="1"/>
          </p:cNvSpPr>
          <p:nvPr>
            <p:ph sz="quarter" idx="1"/>
          </p:nvPr>
        </p:nvSpPr>
        <p:spPr/>
        <p:txBody>
          <a:bodyPr/>
          <a:lstStyle/>
          <a:p>
            <a:pPr>
              <a:lnSpc>
                <a:spcPct val="90000"/>
              </a:lnSpc>
              <a:buFontTx/>
              <a:buNone/>
            </a:pPr>
            <a:r>
              <a:rPr lang="en-US" altLang="zh-CN" sz="2400" dirty="0">
                <a:latin typeface="+mn-lt"/>
              </a:rPr>
              <a:t>#include &lt;</a:t>
            </a:r>
            <a:r>
              <a:rPr lang="en-US" altLang="zh-CN" sz="2400" dirty="0" err="1">
                <a:latin typeface="+mn-lt"/>
              </a:rPr>
              <a:t>stdio.h</a:t>
            </a:r>
            <a:r>
              <a:rPr lang="en-US" altLang="zh-CN" sz="2400" dirty="0">
                <a:latin typeface="+mn-lt"/>
              </a:rPr>
              <a:t>&gt;</a:t>
            </a:r>
          </a:p>
          <a:p>
            <a:pPr>
              <a:lnSpc>
                <a:spcPct val="90000"/>
              </a:lnSpc>
              <a:buFontTx/>
              <a:buNone/>
            </a:pPr>
            <a:r>
              <a:rPr lang="en-US" altLang="zh-CN" sz="2400" dirty="0">
                <a:latin typeface="+mn-lt"/>
              </a:rPr>
              <a:t>#define FUN(a)   a*a</a:t>
            </a:r>
          </a:p>
          <a:p>
            <a:pPr>
              <a:lnSpc>
                <a:spcPct val="90000"/>
              </a:lnSpc>
              <a:buFontTx/>
              <a:buNone/>
            </a:pPr>
            <a:r>
              <a:rPr lang="en-US" altLang="zh-CN" sz="2400" dirty="0">
                <a:latin typeface="+mn-lt"/>
              </a:rPr>
              <a:t>void main()</a:t>
            </a:r>
          </a:p>
          <a:p>
            <a:pPr>
              <a:lnSpc>
                <a:spcPct val="90000"/>
              </a:lnSpc>
              <a:buFontTx/>
              <a:buNone/>
            </a:pPr>
            <a:r>
              <a:rPr lang="en-US" altLang="zh-CN" sz="2400" dirty="0">
                <a:latin typeface="+mn-lt"/>
              </a:rPr>
              <a:t>{ </a:t>
            </a:r>
          </a:p>
          <a:p>
            <a:pPr>
              <a:lnSpc>
                <a:spcPct val="90000"/>
              </a:lnSpc>
              <a:buFontTx/>
              <a:buNone/>
            </a:pPr>
            <a:r>
              <a:rPr lang="en-US" altLang="zh-CN" sz="2400" dirty="0">
                <a:latin typeface="+mn-lt"/>
              </a:rPr>
              <a:t>   </a:t>
            </a:r>
            <a:r>
              <a:rPr lang="en-US" altLang="zh-CN" sz="2400" dirty="0" err="1">
                <a:latin typeface="+mn-lt"/>
              </a:rPr>
              <a:t>int</a:t>
            </a:r>
            <a:r>
              <a:rPr lang="en-US" altLang="zh-CN" sz="2400" dirty="0">
                <a:latin typeface="+mn-lt"/>
              </a:rPr>
              <a:t> </a:t>
            </a:r>
            <a:r>
              <a:rPr lang="en-US" altLang="zh-CN" sz="2400" dirty="0" err="1">
                <a:latin typeface="+mn-lt"/>
              </a:rPr>
              <a:t>i</a:t>
            </a:r>
            <a:r>
              <a:rPr lang="en-US" altLang="zh-CN" sz="2400" dirty="0">
                <a:latin typeface="+mn-lt"/>
              </a:rPr>
              <a:t>;</a:t>
            </a:r>
          </a:p>
          <a:p>
            <a:pPr>
              <a:lnSpc>
                <a:spcPct val="90000"/>
              </a:lnSpc>
              <a:buFontTx/>
              <a:buNone/>
            </a:pPr>
            <a:r>
              <a:rPr lang="en-US" altLang="zh-CN" sz="2400" dirty="0">
                <a:latin typeface="+mn-lt"/>
              </a:rPr>
              <a:t>   </a:t>
            </a:r>
            <a:r>
              <a:rPr lang="en-US" altLang="zh-CN" sz="2400" dirty="0" err="1">
                <a:latin typeface="+mn-lt"/>
              </a:rPr>
              <a:t>int</a:t>
            </a:r>
            <a:r>
              <a:rPr lang="en-US" altLang="zh-CN" sz="2400" dirty="0">
                <a:latin typeface="+mn-lt"/>
              </a:rPr>
              <a:t> s=0;</a:t>
            </a:r>
          </a:p>
          <a:p>
            <a:pPr>
              <a:lnSpc>
                <a:spcPct val="90000"/>
              </a:lnSpc>
              <a:buFontTx/>
              <a:buNone/>
            </a:pPr>
            <a:r>
              <a:rPr lang="en-US" altLang="zh-CN" sz="2400" dirty="0">
                <a:latin typeface="+mn-lt"/>
              </a:rPr>
              <a:t>   for(</a:t>
            </a:r>
            <a:r>
              <a:rPr lang="en-US" altLang="zh-CN" sz="2400" dirty="0" err="1">
                <a:latin typeface="+mn-lt"/>
              </a:rPr>
              <a:t>i</a:t>
            </a:r>
            <a:r>
              <a:rPr lang="en-US" altLang="zh-CN" sz="2400" dirty="0">
                <a:latin typeface="+mn-lt"/>
              </a:rPr>
              <a:t>=1;i&lt;=10;i++)</a:t>
            </a:r>
          </a:p>
          <a:p>
            <a:pPr>
              <a:lnSpc>
                <a:spcPct val="90000"/>
              </a:lnSpc>
              <a:buFontTx/>
              <a:buNone/>
            </a:pPr>
            <a:r>
              <a:rPr lang="en-US" altLang="zh-CN" sz="2400" dirty="0">
                <a:latin typeface="+mn-lt"/>
              </a:rPr>
              <a:t>    s=</a:t>
            </a:r>
            <a:r>
              <a:rPr lang="en-US" altLang="zh-CN" sz="2400" dirty="0" err="1">
                <a:latin typeface="+mn-lt"/>
              </a:rPr>
              <a:t>s+FUN</a:t>
            </a:r>
            <a:r>
              <a:rPr lang="en-US" altLang="zh-CN" sz="2400" dirty="0">
                <a:latin typeface="+mn-lt"/>
              </a:rPr>
              <a:t>(</a:t>
            </a:r>
            <a:r>
              <a:rPr lang="en-US" altLang="zh-CN" sz="2400" dirty="0" err="1">
                <a:latin typeface="+mn-lt"/>
              </a:rPr>
              <a:t>i</a:t>
            </a:r>
            <a:r>
              <a:rPr lang="en-US" altLang="zh-CN" sz="2400" dirty="0">
                <a:latin typeface="+mn-lt"/>
              </a:rPr>
              <a:t>);</a:t>
            </a:r>
          </a:p>
          <a:p>
            <a:pPr>
              <a:lnSpc>
                <a:spcPct val="90000"/>
              </a:lnSpc>
              <a:buFontTx/>
              <a:buNone/>
            </a:pPr>
            <a:r>
              <a:rPr lang="en-US" altLang="zh-CN" sz="2400" dirty="0">
                <a:latin typeface="+mn-lt"/>
              </a:rPr>
              <a:t>   </a:t>
            </a:r>
            <a:r>
              <a:rPr lang="en-US" altLang="zh-CN" sz="2400" dirty="0" err="1">
                <a:latin typeface="+mn-lt"/>
              </a:rPr>
              <a:t>printf</a:t>
            </a:r>
            <a:r>
              <a:rPr lang="en-US" altLang="zh-CN" sz="2400" dirty="0">
                <a:latin typeface="+mn-lt"/>
              </a:rPr>
              <a:t>("%d\</a:t>
            </a:r>
            <a:r>
              <a:rPr lang="en-US" altLang="zh-CN" sz="2400" dirty="0" err="1">
                <a:latin typeface="+mn-lt"/>
              </a:rPr>
              <a:t>n",s</a:t>
            </a:r>
            <a:r>
              <a:rPr lang="en-US" altLang="zh-CN" sz="2400" dirty="0">
                <a:latin typeface="+mn-lt"/>
              </a:rPr>
              <a:t>);</a:t>
            </a:r>
          </a:p>
          <a:p>
            <a:pPr>
              <a:lnSpc>
                <a:spcPct val="90000"/>
              </a:lnSpc>
              <a:buFontTx/>
              <a:buNone/>
            </a:pPr>
            <a:r>
              <a:rPr lang="en-US" altLang="zh-CN" sz="2400" dirty="0">
                <a:latin typeface="+mn-lt"/>
              </a:rPr>
              <a:t>} </a:t>
            </a:r>
          </a:p>
        </p:txBody>
      </p:sp>
      <p:pic>
        <p:nvPicPr>
          <p:cNvPr id="112644" name="Picture 4"/>
          <p:cNvPicPr>
            <a:picLocks noChangeAspect="1" noChangeArrowheads="1"/>
          </p:cNvPicPr>
          <p:nvPr/>
        </p:nvPicPr>
        <p:blipFill>
          <a:blip r:embed="rId2" cstate="print"/>
          <a:srcRect/>
          <a:stretch>
            <a:fillRect/>
          </a:stretch>
        </p:blipFill>
        <p:spPr bwMode="auto">
          <a:xfrm>
            <a:off x="5486400" y="5486400"/>
            <a:ext cx="2667000" cy="38100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dirty="0"/>
              <a:t>11.2  </a:t>
            </a:r>
            <a:r>
              <a:rPr lang="zh-CN" altLang="en-US" dirty="0"/>
              <a:t>文件操作 </a:t>
            </a:r>
          </a:p>
        </p:txBody>
      </p:sp>
      <p:sp>
        <p:nvSpPr>
          <p:cNvPr id="31750" name="Rectangle 6"/>
          <p:cNvSpPr>
            <a:spLocks noGrp="1" noChangeArrowheads="1"/>
          </p:cNvSpPr>
          <p:nvPr>
            <p:ph sz="quarter" idx="1"/>
          </p:nvPr>
        </p:nvSpPr>
        <p:spPr>
          <a:xfrm>
            <a:off x="381000" y="1600200"/>
            <a:ext cx="8534400" cy="4111625"/>
          </a:xfrm>
        </p:spPr>
        <p:txBody>
          <a:bodyPr/>
          <a:lstStyle/>
          <a:p>
            <a:pPr>
              <a:spcBef>
                <a:spcPct val="0"/>
              </a:spcBef>
              <a:buFontTx/>
              <a:buNone/>
            </a:pPr>
            <a:r>
              <a:rPr kumimoji="1" lang="en-US" altLang="zh-CN" sz="2300"/>
              <a:t>11.2.1 </a:t>
            </a:r>
            <a:r>
              <a:rPr kumimoji="1" lang="en-US" altLang="zh-CN" sz="2300">
                <a:solidFill>
                  <a:srgbClr val="FF0000"/>
                </a:solidFill>
              </a:rPr>
              <a:t>FILE</a:t>
            </a:r>
            <a:r>
              <a:rPr kumimoji="1" lang="zh-CN" altLang="en-US" sz="2300"/>
              <a:t>文件类型指针</a:t>
            </a:r>
          </a:p>
          <a:p>
            <a:pPr>
              <a:lnSpc>
                <a:spcPct val="80000"/>
              </a:lnSpc>
              <a:buFontTx/>
              <a:buNone/>
            </a:pPr>
            <a:r>
              <a:rPr kumimoji="1" lang="zh-CN" altLang="en-US" sz="1800"/>
              <a:t>	 </a:t>
            </a:r>
            <a:r>
              <a:rPr kumimoji="1" lang="en-US" altLang="zh-CN" sz="1800">
                <a:solidFill>
                  <a:srgbClr val="000000"/>
                </a:solidFill>
              </a:rPr>
              <a:t>typedef struct  </a:t>
            </a:r>
          </a:p>
          <a:p>
            <a:pPr lvl="1">
              <a:lnSpc>
                <a:spcPct val="80000"/>
              </a:lnSpc>
              <a:buFontTx/>
              <a:buNone/>
            </a:pPr>
            <a:r>
              <a:rPr kumimoji="1" lang="en-US" altLang="zh-CN" sz="2000">
                <a:solidFill>
                  <a:srgbClr val="000000"/>
                </a:solidFill>
              </a:rPr>
              <a:t>{   short  level;          /* </a:t>
            </a:r>
            <a:r>
              <a:rPr kumimoji="1" lang="zh-CN" altLang="en-US" sz="2000">
                <a:solidFill>
                  <a:srgbClr val="000000"/>
                </a:solidFill>
              </a:rPr>
              <a:t>缓冲区“满”或“空”的程度*</a:t>
            </a:r>
            <a:r>
              <a:rPr kumimoji="1" lang="en-US" altLang="zh-CN" sz="2000">
                <a:solidFill>
                  <a:srgbClr val="000000"/>
                </a:solidFill>
              </a:rPr>
              <a:t>/</a:t>
            </a:r>
          </a:p>
          <a:p>
            <a:pPr lvl="1">
              <a:lnSpc>
                <a:spcPct val="80000"/>
              </a:lnSpc>
              <a:buFontTx/>
              <a:buNone/>
            </a:pPr>
            <a:r>
              <a:rPr kumimoji="1" lang="en-US" altLang="zh-CN" sz="2000">
                <a:solidFill>
                  <a:srgbClr val="000000"/>
                </a:solidFill>
              </a:rPr>
              <a:t>     unsigned  flags;          /* </a:t>
            </a:r>
            <a:r>
              <a:rPr kumimoji="1" lang="zh-CN" altLang="en-US" sz="2000">
                <a:solidFill>
                  <a:srgbClr val="000000"/>
                </a:solidFill>
              </a:rPr>
              <a:t>文件状态标志*</a:t>
            </a:r>
            <a:r>
              <a:rPr kumimoji="1" lang="en-US" altLang="zh-CN" sz="2000">
                <a:solidFill>
                  <a:srgbClr val="000000"/>
                </a:solidFill>
              </a:rPr>
              <a:t>/</a:t>
            </a:r>
          </a:p>
          <a:p>
            <a:pPr lvl="1">
              <a:lnSpc>
                <a:spcPct val="80000"/>
              </a:lnSpc>
              <a:buFontTx/>
              <a:buNone/>
            </a:pPr>
            <a:r>
              <a:rPr kumimoji="1" lang="en-US" altLang="zh-CN" sz="2000">
                <a:solidFill>
                  <a:srgbClr val="000000"/>
                </a:solidFill>
              </a:rPr>
              <a:t>     char   fd;            /* </a:t>
            </a:r>
            <a:r>
              <a:rPr kumimoji="1" lang="zh-CN" altLang="en-US" sz="2000">
                <a:solidFill>
                  <a:srgbClr val="000000"/>
                </a:solidFill>
              </a:rPr>
              <a:t>文件描述符*</a:t>
            </a:r>
            <a:r>
              <a:rPr kumimoji="1" lang="en-US" altLang="zh-CN" sz="2000">
                <a:solidFill>
                  <a:srgbClr val="000000"/>
                </a:solidFill>
              </a:rPr>
              <a:t>/</a:t>
            </a:r>
          </a:p>
          <a:p>
            <a:pPr lvl="1">
              <a:lnSpc>
                <a:spcPct val="80000"/>
              </a:lnSpc>
              <a:buFontTx/>
              <a:buNone/>
            </a:pPr>
            <a:r>
              <a:rPr kumimoji="1" lang="en-US" altLang="zh-CN" sz="2000">
                <a:solidFill>
                  <a:srgbClr val="000000"/>
                </a:solidFill>
              </a:rPr>
              <a:t>     unsigned char  hold;          /* </a:t>
            </a:r>
            <a:r>
              <a:rPr kumimoji="1" lang="zh-CN" altLang="en-US" sz="2000">
                <a:solidFill>
                  <a:srgbClr val="000000"/>
                </a:solidFill>
              </a:rPr>
              <a:t>无缓冲区不读取字符*</a:t>
            </a:r>
            <a:r>
              <a:rPr kumimoji="1" lang="en-US" altLang="zh-CN" sz="2000">
                <a:solidFill>
                  <a:srgbClr val="000000"/>
                </a:solidFill>
              </a:rPr>
              <a:t>/</a:t>
            </a:r>
          </a:p>
          <a:p>
            <a:pPr lvl="1">
              <a:lnSpc>
                <a:spcPct val="80000"/>
              </a:lnSpc>
              <a:buFontTx/>
              <a:buNone/>
            </a:pPr>
            <a:r>
              <a:rPr kumimoji="1" lang="en-US" altLang="zh-CN" sz="2000">
                <a:solidFill>
                  <a:srgbClr val="000000"/>
                </a:solidFill>
              </a:rPr>
              <a:t>     short  bsize;          /* </a:t>
            </a:r>
            <a:r>
              <a:rPr kumimoji="1" lang="zh-CN" altLang="en-US" sz="2000">
                <a:solidFill>
                  <a:srgbClr val="000000"/>
                </a:solidFill>
              </a:rPr>
              <a:t>缓冲区大小*</a:t>
            </a:r>
            <a:r>
              <a:rPr kumimoji="1" lang="en-US" altLang="zh-CN" sz="2000">
                <a:solidFill>
                  <a:srgbClr val="000000"/>
                </a:solidFill>
              </a:rPr>
              <a:t>/</a:t>
            </a:r>
          </a:p>
          <a:p>
            <a:pPr lvl="1">
              <a:lnSpc>
                <a:spcPct val="80000"/>
              </a:lnSpc>
              <a:buFontTx/>
              <a:buNone/>
            </a:pPr>
            <a:r>
              <a:rPr kumimoji="1" lang="en-US" altLang="zh-CN" sz="2000">
                <a:solidFill>
                  <a:srgbClr val="000000"/>
                </a:solidFill>
              </a:rPr>
              <a:t>     unsigned char  *buffer;         /* </a:t>
            </a:r>
            <a:r>
              <a:rPr kumimoji="1" lang="zh-CN" altLang="en-US" sz="2000">
                <a:solidFill>
                  <a:srgbClr val="000000"/>
                </a:solidFill>
              </a:rPr>
              <a:t>数据缓冲区位置指针*</a:t>
            </a:r>
            <a:r>
              <a:rPr kumimoji="1" lang="en-US" altLang="zh-CN" sz="2000">
                <a:solidFill>
                  <a:srgbClr val="000000"/>
                </a:solidFill>
              </a:rPr>
              <a:t>/</a:t>
            </a:r>
          </a:p>
          <a:p>
            <a:pPr lvl="1">
              <a:lnSpc>
                <a:spcPct val="80000"/>
              </a:lnSpc>
              <a:buFontTx/>
              <a:buNone/>
            </a:pPr>
            <a:r>
              <a:rPr kumimoji="1" lang="en-US" altLang="zh-CN" sz="2000">
                <a:solidFill>
                  <a:srgbClr val="000000"/>
                </a:solidFill>
              </a:rPr>
              <a:t>     unsigned char  *curp;          /* </a:t>
            </a:r>
            <a:r>
              <a:rPr kumimoji="1" lang="zh-CN" altLang="en-US" sz="2000">
                <a:solidFill>
                  <a:srgbClr val="000000"/>
                </a:solidFill>
              </a:rPr>
              <a:t>当前指针指向*</a:t>
            </a:r>
            <a:r>
              <a:rPr kumimoji="1" lang="en-US" altLang="zh-CN" sz="2000">
                <a:solidFill>
                  <a:srgbClr val="000000"/>
                </a:solidFill>
              </a:rPr>
              <a:t>/</a:t>
            </a:r>
          </a:p>
          <a:p>
            <a:pPr lvl="1">
              <a:lnSpc>
                <a:spcPct val="80000"/>
              </a:lnSpc>
              <a:buFontTx/>
              <a:buNone/>
            </a:pPr>
            <a:r>
              <a:rPr kumimoji="1" lang="en-US" altLang="zh-CN" sz="2000">
                <a:solidFill>
                  <a:srgbClr val="000000"/>
                </a:solidFill>
              </a:rPr>
              <a:t>     unsigned  istemp;        /* </a:t>
            </a:r>
            <a:r>
              <a:rPr kumimoji="1" lang="zh-CN" altLang="en-US" sz="2000">
                <a:solidFill>
                  <a:srgbClr val="000000"/>
                </a:solidFill>
              </a:rPr>
              <a:t>临时文件指示器*</a:t>
            </a:r>
            <a:r>
              <a:rPr kumimoji="1" lang="en-US" altLang="zh-CN" sz="2000">
                <a:solidFill>
                  <a:srgbClr val="000000"/>
                </a:solidFill>
              </a:rPr>
              <a:t>/</a:t>
            </a:r>
          </a:p>
          <a:p>
            <a:pPr lvl="1">
              <a:lnSpc>
                <a:spcPct val="80000"/>
              </a:lnSpc>
              <a:buFontTx/>
              <a:buNone/>
            </a:pPr>
            <a:r>
              <a:rPr kumimoji="1" lang="en-US" altLang="zh-CN" sz="2000">
                <a:solidFill>
                  <a:srgbClr val="000000"/>
                </a:solidFill>
              </a:rPr>
              <a:t>     short  token;         /* </a:t>
            </a:r>
            <a:r>
              <a:rPr kumimoji="1" lang="zh-CN" altLang="en-US" sz="2000">
                <a:solidFill>
                  <a:srgbClr val="000000"/>
                </a:solidFill>
              </a:rPr>
              <a:t>用于有效性检查*</a:t>
            </a:r>
            <a:r>
              <a:rPr kumimoji="1" lang="en-US" altLang="zh-CN" sz="2000">
                <a:solidFill>
                  <a:srgbClr val="000000"/>
                </a:solidFill>
              </a:rPr>
              <a:t>/</a:t>
            </a:r>
          </a:p>
          <a:p>
            <a:pPr lvl="1">
              <a:lnSpc>
                <a:spcPct val="80000"/>
              </a:lnSpc>
              <a:buFontTx/>
              <a:buNone/>
            </a:pPr>
            <a:r>
              <a:rPr kumimoji="1" lang="en-US" altLang="zh-CN" sz="2000">
                <a:solidFill>
                  <a:srgbClr val="000000"/>
                </a:solidFill>
              </a:rPr>
              <a:t>} </a:t>
            </a:r>
            <a:r>
              <a:rPr kumimoji="1" lang="en-US" altLang="zh-CN" sz="2000">
                <a:solidFill>
                  <a:srgbClr val="FF0000"/>
                </a:solidFill>
              </a:rPr>
              <a:t>FILE</a:t>
            </a:r>
            <a:r>
              <a:rPr kumimoji="1" lang="en-US" altLang="zh-CN" sz="2000">
                <a:solidFill>
                  <a:srgbClr val="000000"/>
                </a:solidFill>
              </a:rPr>
              <a:t>;</a:t>
            </a:r>
            <a:r>
              <a:rPr kumimoji="1" lang="en-US" altLang="zh-CN" sz="2000"/>
              <a:t> </a:t>
            </a:r>
          </a:p>
          <a:p>
            <a:pPr lvl="1">
              <a:lnSpc>
                <a:spcPct val="80000"/>
              </a:lnSpc>
              <a:buFontTx/>
              <a:buNone/>
            </a:pPr>
            <a:r>
              <a:rPr kumimoji="1" lang="zh-CN" altLang="en-US" sz="2000">
                <a:solidFill>
                  <a:srgbClr val="000000"/>
                </a:solidFill>
              </a:rPr>
              <a:t>有了</a:t>
            </a:r>
            <a:r>
              <a:rPr kumimoji="1" lang="en-US" altLang="zh-CN" sz="2000">
                <a:solidFill>
                  <a:srgbClr val="000000"/>
                </a:solidFill>
              </a:rPr>
              <a:t>FILE</a:t>
            </a:r>
            <a:r>
              <a:rPr kumimoji="1" lang="zh-CN" altLang="en-US" sz="2000">
                <a:solidFill>
                  <a:srgbClr val="000000"/>
                </a:solidFill>
              </a:rPr>
              <a:t>类型以后可以定义文件类型指针变量。例如：</a:t>
            </a:r>
            <a:r>
              <a:rPr kumimoji="1" lang="zh-CN" altLang="en-US" sz="2000">
                <a:solidFill>
                  <a:srgbClr val="FF0000"/>
                </a:solidFill>
              </a:rPr>
              <a:t/>
            </a:r>
            <a:br>
              <a:rPr kumimoji="1" lang="zh-CN" altLang="en-US" sz="2000">
                <a:solidFill>
                  <a:srgbClr val="FF0000"/>
                </a:solidFill>
              </a:rPr>
            </a:br>
            <a:r>
              <a:rPr kumimoji="1" lang="zh-CN" altLang="en-US" sz="2000">
                <a:solidFill>
                  <a:srgbClr val="FF0000"/>
                </a:solidFill>
              </a:rPr>
              <a:t>   </a:t>
            </a:r>
            <a:r>
              <a:rPr kumimoji="1" lang="en-US" altLang="zh-CN" sz="2000">
                <a:solidFill>
                  <a:srgbClr val="FF0000"/>
                </a:solidFill>
              </a:rPr>
              <a:t>FILE  *fp;</a:t>
            </a:r>
          </a:p>
        </p:txBody>
      </p:sp>
    </p:spTree>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sz="quarter" idx="1"/>
          </p:nvPr>
        </p:nvSpPr>
        <p:spPr/>
        <p:txBody>
          <a:bodyPr/>
          <a:lstStyle/>
          <a:p>
            <a:pPr>
              <a:lnSpc>
                <a:spcPct val="80000"/>
              </a:lnSpc>
            </a:pPr>
            <a:r>
              <a:rPr lang="zh-CN" altLang="en-US"/>
              <a:t>宏名和括号之间不能有空格。</a:t>
            </a:r>
          </a:p>
          <a:p>
            <a:pPr>
              <a:lnSpc>
                <a:spcPct val="80000"/>
              </a:lnSpc>
            </a:pPr>
            <a:r>
              <a:rPr lang="zh-CN" altLang="en-US"/>
              <a:t>有些参数表达式必须加括号，否则会出现替换错误，例如</a:t>
            </a:r>
          </a:p>
          <a:p>
            <a:pPr lvl="1">
              <a:lnSpc>
                <a:spcPct val="80000"/>
              </a:lnSpc>
            </a:pPr>
            <a:r>
              <a:rPr lang="en-US" altLang="zh-CN">
                <a:solidFill>
                  <a:srgbClr val="FF0000"/>
                </a:solidFill>
              </a:rPr>
              <a:t>#define S(x)    x*x</a:t>
            </a:r>
          </a:p>
          <a:p>
            <a:pPr>
              <a:lnSpc>
                <a:spcPct val="80000"/>
              </a:lnSpc>
            </a:pPr>
            <a:r>
              <a:rPr lang="zh-CN" altLang="en-US"/>
              <a:t>则</a:t>
            </a:r>
            <a:r>
              <a:rPr lang="en-US" altLang="zh-CN"/>
              <a:t>S</a:t>
            </a:r>
            <a:r>
              <a:rPr lang="zh-CN" altLang="en-US"/>
              <a:t>（</a:t>
            </a:r>
            <a:r>
              <a:rPr lang="en-US" altLang="zh-CN"/>
              <a:t>5+6</a:t>
            </a:r>
            <a:r>
              <a:rPr lang="zh-CN" altLang="en-US"/>
              <a:t>）并不是</a:t>
            </a:r>
            <a:r>
              <a:rPr lang="en-US" altLang="zh-CN"/>
              <a:t>11</a:t>
            </a:r>
            <a:r>
              <a:rPr lang="zh-CN" altLang="en-US"/>
              <a:t>的平方，而是：</a:t>
            </a:r>
            <a:r>
              <a:rPr lang="en-US" altLang="zh-CN"/>
              <a:t>5+6*5+6</a:t>
            </a:r>
            <a:r>
              <a:rPr lang="zh-CN" altLang="en-US"/>
              <a:t>结果为</a:t>
            </a:r>
            <a:r>
              <a:rPr lang="en-US" altLang="zh-CN"/>
              <a:t>41</a:t>
            </a:r>
            <a:r>
              <a:rPr lang="zh-CN" altLang="en-US"/>
              <a:t>。</a:t>
            </a:r>
          </a:p>
          <a:p>
            <a:pPr>
              <a:lnSpc>
                <a:spcPct val="80000"/>
              </a:lnSpc>
            </a:pPr>
            <a:r>
              <a:rPr lang="zh-CN" altLang="en-US"/>
              <a:t>而如果宏定义为</a:t>
            </a:r>
          </a:p>
          <a:p>
            <a:pPr lvl="1">
              <a:lnSpc>
                <a:spcPct val="80000"/>
              </a:lnSpc>
            </a:pPr>
            <a:r>
              <a:rPr lang="en-US" altLang="zh-CN">
                <a:solidFill>
                  <a:srgbClr val="FF0000"/>
                </a:solidFill>
              </a:rPr>
              <a:t>#define S(x)    (x)*(x)</a:t>
            </a:r>
          </a:p>
          <a:p>
            <a:pPr>
              <a:lnSpc>
                <a:spcPct val="80000"/>
              </a:lnSpc>
            </a:pPr>
            <a:r>
              <a:rPr lang="en-US" altLang="zh-CN"/>
              <a:t>S(5+6)</a:t>
            </a:r>
            <a:r>
              <a:rPr lang="zh-CN" altLang="en-US"/>
              <a:t>就会被替换为：</a:t>
            </a:r>
            <a:r>
              <a:rPr lang="en-US" altLang="zh-CN"/>
              <a:t>(5+6)*(5+6)</a:t>
            </a:r>
            <a:r>
              <a:rPr lang="zh-CN" altLang="en-US"/>
              <a:t>从而符合设计的要求了。这样的问题在无参宏定义时也要注意：</a:t>
            </a:r>
          </a:p>
        </p:txBody>
      </p:sp>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zh-CN" altLang="en-US"/>
              <a:t>注意</a:t>
            </a:r>
          </a:p>
        </p:txBody>
      </p:sp>
      <p:sp>
        <p:nvSpPr>
          <p:cNvPr id="114691" name="Rectangle 3"/>
          <p:cNvSpPr>
            <a:spLocks noGrp="1" noChangeArrowheads="1"/>
          </p:cNvSpPr>
          <p:nvPr>
            <p:ph sz="quarter" idx="1"/>
          </p:nvPr>
        </p:nvSpPr>
        <p:spPr>
          <a:xfrm>
            <a:off x="381000" y="1600200"/>
            <a:ext cx="7823200" cy="2659063"/>
          </a:xfrm>
        </p:spPr>
        <p:txBody>
          <a:bodyPr/>
          <a:lstStyle/>
          <a:p>
            <a:r>
              <a:rPr lang="zh-CN" altLang="en-US" sz="2600"/>
              <a:t>函数要求实参与形参类型一致，而宏替换不需要。</a:t>
            </a:r>
          </a:p>
          <a:p>
            <a:r>
              <a:rPr lang="zh-CN" altLang="en-US" sz="2600"/>
              <a:t>函数只有一个返回值，而宏替换可能有多个。</a:t>
            </a:r>
          </a:p>
          <a:p>
            <a:r>
              <a:rPr lang="zh-CN" altLang="en-US" sz="2600"/>
              <a:t>函数影响运行时间，而宏替换只影响编译时间。</a:t>
            </a:r>
            <a:r>
              <a:rPr lang="zh-CN" altLang="en-US" sz="2300"/>
              <a:t> </a:t>
            </a:r>
          </a:p>
        </p:txBody>
      </p:sp>
    </p:spTree>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ltLang="zh-CN"/>
              <a:t>11.4.2  </a:t>
            </a:r>
            <a:r>
              <a:rPr lang="zh-CN" altLang="en-US"/>
              <a:t>文件包含 </a:t>
            </a:r>
          </a:p>
        </p:txBody>
      </p:sp>
      <p:sp>
        <p:nvSpPr>
          <p:cNvPr id="115716" name="Rectangle 4"/>
          <p:cNvSpPr>
            <a:spLocks noGrp="1" noChangeArrowheads="1"/>
          </p:cNvSpPr>
          <p:nvPr>
            <p:ph sz="quarter" idx="1"/>
          </p:nvPr>
        </p:nvSpPr>
        <p:spPr/>
        <p:txBody>
          <a:bodyPr/>
          <a:lstStyle/>
          <a:p>
            <a:r>
              <a:rPr kumimoji="1" lang="zh-CN" altLang="en-US">
                <a:solidFill>
                  <a:srgbClr val="000000"/>
                </a:solidFill>
              </a:rPr>
              <a:t>文件包含是把指定的文件插入该命令行位置取代该命令行。</a:t>
            </a:r>
          </a:p>
          <a:p>
            <a:pPr lvl="1"/>
            <a:r>
              <a:rPr kumimoji="1" lang="zh-CN" altLang="en-US" sz="2200">
                <a:solidFill>
                  <a:srgbClr val="000000"/>
                </a:solidFill>
              </a:rPr>
              <a:t>命令的一般形式为： </a:t>
            </a:r>
          </a:p>
          <a:p>
            <a:pPr lvl="2"/>
            <a:r>
              <a:rPr kumimoji="1" lang="en-US" altLang="zh-CN">
                <a:solidFill>
                  <a:srgbClr val="000000"/>
                </a:solidFill>
              </a:rPr>
              <a:t>#include &lt;</a:t>
            </a:r>
            <a:r>
              <a:rPr kumimoji="1" lang="zh-CN" altLang="en-US">
                <a:solidFill>
                  <a:srgbClr val="000000"/>
                </a:solidFill>
              </a:rPr>
              <a:t>文件名</a:t>
            </a:r>
            <a:r>
              <a:rPr kumimoji="1" lang="en-US" altLang="zh-CN">
                <a:solidFill>
                  <a:srgbClr val="000000"/>
                </a:solidFill>
              </a:rPr>
              <a:t>&gt;       </a:t>
            </a:r>
            <a:r>
              <a:rPr kumimoji="1" lang="zh-CN" altLang="en-US">
                <a:solidFill>
                  <a:srgbClr val="000000"/>
                </a:solidFill>
              </a:rPr>
              <a:t>格式</a:t>
            </a:r>
            <a:r>
              <a:rPr kumimoji="1" lang="en-US" altLang="zh-CN">
                <a:solidFill>
                  <a:srgbClr val="000000"/>
                </a:solidFill>
              </a:rPr>
              <a:t>1</a:t>
            </a:r>
          </a:p>
          <a:p>
            <a:pPr lvl="1"/>
            <a:r>
              <a:rPr kumimoji="1" lang="zh-CN" altLang="en-US" sz="2200">
                <a:solidFill>
                  <a:srgbClr val="000000"/>
                </a:solidFill>
              </a:rPr>
              <a:t>或 </a:t>
            </a:r>
          </a:p>
          <a:p>
            <a:pPr lvl="2"/>
            <a:r>
              <a:rPr kumimoji="1" lang="en-US" altLang="zh-CN">
                <a:solidFill>
                  <a:srgbClr val="000000"/>
                </a:solidFill>
              </a:rPr>
              <a:t>#include "</a:t>
            </a:r>
            <a:r>
              <a:rPr kumimoji="1" lang="zh-CN" altLang="en-US">
                <a:solidFill>
                  <a:srgbClr val="000000"/>
                </a:solidFill>
              </a:rPr>
              <a:t>文件名</a:t>
            </a:r>
            <a:r>
              <a:rPr kumimoji="1" lang="en-US" altLang="zh-CN">
                <a:solidFill>
                  <a:srgbClr val="000000"/>
                </a:solidFill>
              </a:rPr>
              <a:t>"       </a:t>
            </a:r>
            <a:r>
              <a:rPr kumimoji="1" lang="zh-CN" altLang="en-US">
                <a:solidFill>
                  <a:srgbClr val="000000"/>
                </a:solidFill>
              </a:rPr>
              <a:t>格式</a:t>
            </a:r>
            <a:r>
              <a:rPr kumimoji="1" lang="en-US" altLang="zh-CN">
                <a:solidFill>
                  <a:srgbClr val="000000"/>
                </a:solidFill>
              </a:rPr>
              <a:t>2</a:t>
            </a:r>
          </a:p>
          <a:p>
            <a:pPr lvl="1"/>
            <a:r>
              <a:rPr kumimoji="1" lang="zh-CN" altLang="en-US" sz="2200">
                <a:solidFill>
                  <a:srgbClr val="000000"/>
                </a:solidFill>
              </a:rPr>
              <a:t>例如：</a:t>
            </a:r>
          </a:p>
          <a:p>
            <a:pPr lvl="2"/>
            <a:r>
              <a:rPr kumimoji="1" lang="en-US" altLang="zh-CN">
                <a:solidFill>
                  <a:srgbClr val="000000"/>
                </a:solidFill>
              </a:rPr>
              <a:t>#include  "stdio.h"</a:t>
            </a:r>
          </a:p>
          <a:p>
            <a:pPr lvl="2"/>
            <a:r>
              <a:rPr kumimoji="1" lang="en-US" altLang="zh-CN">
                <a:solidFill>
                  <a:srgbClr val="000000"/>
                </a:solidFill>
              </a:rPr>
              <a:t>#include  "math.h"</a:t>
            </a:r>
          </a:p>
        </p:txBody>
      </p:sp>
    </p:spTree>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zh-CN" altLang="en-US"/>
              <a:t>注意 </a:t>
            </a:r>
          </a:p>
        </p:txBody>
      </p:sp>
      <p:sp>
        <p:nvSpPr>
          <p:cNvPr id="116739" name="Rectangle 3"/>
          <p:cNvSpPr>
            <a:spLocks noGrp="1" noChangeArrowheads="1"/>
          </p:cNvSpPr>
          <p:nvPr>
            <p:ph sz="quarter" idx="1"/>
          </p:nvPr>
        </p:nvSpPr>
        <p:spPr>
          <a:xfrm>
            <a:off x="381000" y="1600200"/>
            <a:ext cx="8534400" cy="4313238"/>
          </a:xfrm>
          <a:noFill/>
          <a:ln/>
        </p:spPr>
        <p:txBody>
          <a:bodyPr/>
          <a:lstStyle/>
          <a:p>
            <a:pPr>
              <a:lnSpc>
                <a:spcPct val="80000"/>
              </a:lnSpc>
            </a:pPr>
            <a:r>
              <a:rPr kumimoji="1" lang="zh-CN" altLang="en-US">
                <a:solidFill>
                  <a:srgbClr val="000000"/>
                </a:solidFill>
              </a:rPr>
              <a:t>使用格式</a:t>
            </a:r>
            <a:r>
              <a:rPr kumimoji="1" lang="en-US" altLang="zh-CN">
                <a:solidFill>
                  <a:srgbClr val="000000"/>
                </a:solidFill>
              </a:rPr>
              <a:t>1</a:t>
            </a:r>
            <a:r>
              <a:rPr kumimoji="1" lang="zh-CN" altLang="en-US">
                <a:solidFill>
                  <a:srgbClr val="000000"/>
                </a:solidFill>
              </a:rPr>
              <a:t>时，预处理程序在</a:t>
            </a:r>
            <a:r>
              <a:rPr kumimoji="1" lang="en-US" altLang="zh-CN">
                <a:solidFill>
                  <a:srgbClr val="000000"/>
                </a:solidFill>
              </a:rPr>
              <a:t>C</a:t>
            </a:r>
            <a:r>
              <a:rPr kumimoji="1" lang="zh-CN" altLang="en-US">
                <a:solidFill>
                  <a:srgbClr val="000000"/>
                </a:solidFill>
              </a:rPr>
              <a:t>编译系统定义的标准目录下查找指定的文件；</a:t>
            </a:r>
          </a:p>
          <a:p>
            <a:pPr>
              <a:lnSpc>
                <a:spcPct val="80000"/>
              </a:lnSpc>
            </a:pPr>
            <a:r>
              <a:rPr kumimoji="1" lang="zh-CN" altLang="en-US">
                <a:solidFill>
                  <a:srgbClr val="000000"/>
                </a:solidFill>
              </a:rPr>
              <a:t>使用格式</a:t>
            </a:r>
            <a:r>
              <a:rPr kumimoji="1" lang="en-US" altLang="zh-CN">
                <a:solidFill>
                  <a:srgbClr val="000000"/>
                </a:solidFill>
              </a:rPr>
              <a:t>2</a:t>
            </a:r>
            <a:r>
              <a:rPr kumimoji="1" lang="zh-CN" altLang="en-US">
                <a:solidFill>
                  <a:srgbClr val="000000"/>
                </a:solidFill>
              </a:rPr>
              <a:t>时，预处理程序首先在当前源文件所在目录下查找指定文件，如没找到，则在</a:t>
            </a:r>
            <a:r>
              <a:rPr kumimoji="1" lang="en-US" altLang="zh-CN">
                <a:solidFill>
                  <a:srgbClr val="000000"/>
                </a:solidFill>
              </a:rPr>
              <a:t>C</a:t>
            </a:r>
            <a:r>
              <a:rPr kumimoji="1" lang="zh-CN" altLang="en-US">
                <a:solidFill>
                  <a:srgbClr val="000000"/>
                </a:solidFill>
              </a:rPr>
              <a:t>编译系统定义的标准目录下查找指定的文件；</a:t>
            </a:r>
          </a:p>
          <a:p>
            <a:pPr>
              <a:lnSpc>
                <a:spcPct val="80000"/>
              </a:lnSpc>
            </a:pPr>
            <a:r>
              <a:rPr kumimoji="1" lang="zh-CN" altLang="en-US">
                <a:solidFill>
                  <a:srgbClr val="000000"/>
                </a:solidFill>
              </a:rPr>
              <a:t>一个</a:t>
            </a:r>
            <a:r>
              <a:rPr kumimoji="1" lang="en-US" altLang="zh-CN">
                <a:solidFill>
                  <a:srgbClr val="000000"/>
                </a:solidFill>
              </a:rPr>
              <a:t>#include</a:t>
            </a:r>
            <a:r>
              <a:rPr kumimoji="1" lang="zh-CN" altLang="en-US">
                <a:solidFill>
                  <a:srgbClr val="000000"/>
                </a:solidFill>
              </a:rPr>
              <a:t>命令只能包含一个文件，而且必须是文本文件</a:t>
            </a:r>
          </a:p>
          <a:p>
            <a:pPr>
              <a:lnSpc>
                <a:spcPct val="80000"/>
              </a:lnSpc>
            </a:pPr>
            <a:r>
              <a:rPr kumimoji="1" lang="zh-CN" altLang="en-US">
                <a:solidFill>
                  <a:srgbClr val="000000"/>
                </a:solidFill>
              </a:rPr>
              <a:t>文件包含可以嵌套，如</a:t>
            </a:r>
            <a:r>
              <a:rPr kumimoji="1" lang="en-US" altLang="zh-CN">
                <a:solidFill>
                  <a:srgbClr val="000000"/>
                </a:solidFill>
              </a:rPr>
              <a:t>a</a:t>
            </a:r>
            <a:r>
              <a:rPr kumimoji="1" lang="zh-CN" altLang="en-US">
                <a:solidFill>
                  <a:srgbClr val="000000"/>
                </a:solidFill>
              </a:rPr>
              <a:t>包含</a:t>
            </a:r>
            <a:r>
              <a:rPr kumimoji="1" lang="en-US" altLang="zh-CN">
                <a:solidFill>
                  <a:srgbClr val="000000"/>
                </a:solidFill>
              </a:rPr>
              <a:t>b,b</a:t>
            </a:r>
            <a:r>
              <a:rPr kumimoji="1" lang="zh-CN" altLang="en-US">
                <a:solidFill>
                  <a:srgbClr val="000000"/>
                </a:solidFill>
              </a:rPr>
              <a:t>包含</a:t>
            </a:r>
            <a:r>
              <a:rPr kumimoji="1" lang="en-US" altLang="zh-CN">
                <a:solidFill>
                  <a:srgbClr val="000000"/>
                </a:solidFill>
              </a:rPr>
              <a:t>c</a:t>
            </a:r>
          </a:p>
          <a:p>
            <a:pPr>
              <a:lnSpc>
                <a:spcPct val="80000"/>
              </a:lnSpc>
            </a:pPr>
            <a:r>
              <a:rPr kumimoji="1" lang="zh-CN" altLang="en-US">
                <a:solidFill>
                  <a:srgbClr val="000000"/>
                </a:solidFill>
              </a:rPr>
              <a:t>文件包含在程序设计中非常有用，像</a:t>
            </a:r>
            <a:r>
              <a:rPr kumimoji="1" lang="en-US" altLang="zh-CN">
                <a:solidFill>
                  <a:srgbClr val="000000"/>
                </a:solidFill>
              </a:rPr>
              <a:t>C</a:t>
            </a:r>
            <a:r>
              <a:rPr kumimoji="1" lang="zh-CN" altLang="en-US">
                <a:solidFill>
                  <a:srgbClr val="000000"/>
                </a:solidFill>
              </a:rPr>
              <a:t>语言中的头文件，其中定义了很多外部变量或宏，在设计程序时只要包含进来就可以了，不需要重复定义，节省了工作量，又可以避免出错。</a:t>
            </a:r>
          </a:p>
        </p:txBody>
      </p:sp>
    </p:spTree>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altLang="zh-CN"/>
              <a:t>11.4.3  </a:t>
            </a:r>
            <a:r>
              <a:rPr lang="zh-CN" altLang="en-US"/>
              <a:t>条件编译 </a:t>
            </a:r>
          </a:p>
        </p:txBody>
      </p:sp>
      <p:sp>
        <p:nvSpPr>
          <p:cNvPr id="193539" name="Rectangle 3"/>
          <p:cNvSpPr>
            <a:spLocks noGrp="1" noChangeArrowheads="1"/>
          </p:cNvSpPr>
          <p:nvPr>
            <p:ph sz="quarter" idx="1"/>
          </p:nvPr>
        </p:nvSpPr>
        <p:spPr>
          <a:xfrm>
            <a:off x="457200" y="1719263"/>
            <a:ext cx="8229600" cy="5138737"/>
          </a:xfrm>
        </p:spPr>
        <p:txBody>
          <a:bodyPr/>
          <a:lstStyle/>
          <a:p>
            <a:pPr>
              <a:lnSpc>
                <a:spcPct val="90000"/>
              </a:lnSpc>
            </a:pPr>
            <a:r>
              <a:rPr kumimoji="1" lang="zh-CN" altLang="en-US" sz="2000">
                <a:solidFill>
                  <a:srgbClr val="000000"/>
                </a:solidFill>
              </a:rPr>
              <a:t>条件编译有三种形式，   </a:t>
            </a:r>
          </a:p>
          <a:p>
            <a:pPr lvl="1">
              <a:lnSpc>
                <a:spcPct val="90000"/>
              </a:lnSpc>
            </a:pPr>
            <a:r>
              <a:rPr kumimoji="1" lang="zh-CN" altLang="en-US" sz="2000">
                <a:solidFill>
                  <a:srgbClr val="000000"/>
                </a:solidFill>
              </a:rPr>
              <a:t>第一种形式： </a:t>
            </a:r>
          </a:p>
          <a:p>
            <a:pPr lvl="2">
              <a:lnSpc>
                <a:spcPct val="90000"/>
              </a:lnSpc>
              <a:buFontTx/>
              <a:buNone/>
            </a:pPr>
            <a:r>
              <a:rPr kumimoji="1" lang="en-US" altLang="zh-CN" sz="2000">
                <a:solidFill>
                  <a:srgbClr val="FF0000"/>
                </a:solidFill>
              </a:rPr>
              <a:t>#ifdef</a:t>
            </a:r>
            <a:r>
              <a:rPr kumimoji="1" lang="en-US" altLang="zh-CN" sz="2000">
                <a:solidFill>
                  <a:srgbClr val="000000"/>
                </a:solidFill>
              </a:rPr>
              <a:t> </a:t>
            </a:r>
            <a:r>
              <a:rPr kumimoji="1" lang="zh-CN" altLang="en-US" sz="2000">
                <a:solidFill>
                  <a:srgbClr val="000000"/>
                </a:solidFill>
              </a:rPr>
              <a:t>标识符 </a:t>
            </a:r>
          </a:p>
          <a:p>
            <a:pPr lvl="2">
              <a:lnSpc>
                <a:spcPct val="90000"/>
              </a:lnSpc>
              <a:buFontTx/>
              <a:buNone/>
            </a:pPr>
            <a:r>
              <a:rPr kumimoji="1" lang="zh-CN" altLang="en-US" sz="2000">
                <a:solidFill>
                  <a:srgbClr val="000000"/>
                </a:solidFill>
              </a:rPr>
              <a:t>   程序段</a:t>
            </a:r>
            <a:r>
              <a:rPr kumimoji="1" lang="en-US" altLang="zh-CN" sz="2000">
                <a:solidFill>
                  <a:srgbClr val="000000"/>
                </a:solidFill>
              </a:rPr>
              <a:t>1 </a:t>
            </a:r>
          </a:p>
          <a:p>
            <a:pPr lvl="2">
              <a:lnSpc>
                <a:spcPct val="90000"/>
              </a:lnSpc>
              <a:buFontTx/>
              <a:buNone/>
            </a:pPr>
            <a:r>
              <a:rPr kumimoji="1" lang="en-US" altLang="zh-CN" sz="2000">
                <a:solidFill>
                  <a:srgbClr val="FF0000"/>
                </a:solidFill>
              </a:rPr>
              <a:t>#else</a:t>
            </a:r>
            <a:r>
              <a:rPr kumimoji="1" lang="en-US" altLang="zh-CN" sz="2000">
                <a:solidFill>
                  <a:srgbClr val="000000"/>
                </a:solidFill>
              </a:rPr>
              <a:t> </a:t>
            </a:r>
          </a:p>
          <a:p>
            <a:pPr lvl="2">
              <a:lnSpc>
                <a:spcPct val="90000"/>
              </a:lnSpc>
              <a:buFontTx/>
              <a:buNone/>
            </a:pPr>
            <a:r>
              <a:rPr kumimoji="1" lang="en-US" altLang="zh-CN" sz="2000">
                <a:solidFill>
                  <a:srgbClr val="000000"/>
                </a:solidFill>
              </a:rPr>
              <a:t>   </a:t>
            </a:r>
            <a:r>
              <a:rPr kumimoji="1" lang="zh-CN" altLang="en-US" sz="2000">
                <a:solidFill>
                  <a:srgbClr val="000000"/>
                </a:solidFill>
              </a:rPr>
              <a:t>程序段</a:t>
            </a:r>
            <a:r>
              <a:rPr kumimoji="1" lang="en-US" altLang="zh-CN" sz="2000">
                <a:solidFill>
                  <a:srgbClr val="000000"/>
                </a:solidFill>
              </a:rPr>
              <a:t>2 </a:t>
            </a:r>
          </a:p>
          <a:p>
            <a:pPr lvl="2">
              <a:lnSpc>
                <a:spcPct val="90000"/>
              </a:lnSpc>
              <a:buFontTx/>
              <a:buNone/>
            </a:pPr>
            <a:r>
              <a:rPr kumimoji="1" lang="en-US" altLang="zh-CN" sz="2000">
                <a:solidFill>
                  <a:srgbClr val="FF0000"/>
                </a:solidFill>
              </a:rPr>
              <a:t>#endif</a:t>
            </a:r>
            <a:r>
              <a:rPr kumimoji="1" lang="en-US" altLang="zh-CN" sz="2000">
                <a:solidFill>
                  <a:srgbClr val="000000"/>
                </a:solidFill>
              </a:rPr>
              <a:t> </a:t>
            </a:r>
          </a:p>
          <a:p>
            <a:pPr>
              <a:lnSpc>
                <a:spcPct val="90000"/>
              </a:lnSpc>
            </a:pPr>
            <a:r>
              <a:rPr kumimoji="1" lang="en-US" altLang="zh-CN" sz="2000">
                <a:solidFill>
                  <a:srgbClr val="000000"/>
                </a:solidFill>
              </a:rPr>
              <a:t>【</a:t>
            </a:r>
            <a:r>
              <a:rPr kumimoji="1" lang="zh-CN" altLang="en-US" sz="2000">
                <a:solidFill>
                  <a:srgbClr val="000000"/>
                </a:solidFill>
              </a:rPr>
              <a:t>功能</a:t>
            </a:r>
            <a:r>
              <a:rPr kumimoji="1" lang="en-US" altLang="zh-CN" sz="2000">
                <a:solidFill>
                  <a:srgbClr val="000000"/>
                </a:solidFill>
              </a:rPr>
              <a:t>】</a:t>
            </a:r>
            <a:r>
              <a:rPr kumimoji="1" lang="zh-CN" altLang="en-US" sz="2000">
                <a:solidFill>
                  <a:srgbClr val="000000"/>
                </a:solidFill>
              </a:rPr>
              <a:t>如果标识符已被 </a:t>
            </a:r>
            <a:r>
              <a:rPr kumimoji="1" lang="en-US" altLang="zh-CN" sz="2000">
                <a:solidFill>
                  <a:srgbClr val="000000"/>
                </a:solidFill>
              </a:rPr>
              <a:t>#define</a:t>
            </a:r>
            <a:r>
              <a:rPr kumimoji="1" lang="zh-CN" altLang="en-US" sz="2000">
                <a:solidFill>
                  <a:srgbClr val="000000"/>
                </a:solidFill>
              </a:rPr>
              <a:t>命令定义过则对程序段</a:t>
            </a:r>
            <a:r>
              <a:rPr kumimoji="1" lang="en-US" altLang="zh-CN" sz="2000">
                <a:solidFill>
                  <a:srgbClr val="000000"/>
                </a:solidFill>
              </a:rPr>
              <a:t>1</a:t>
            </a:r>
            <a:r>
              <a:rPr kumimoji="1" lang="zh-CN" altLang="en-US" sz="2000">
                <a:solidFill>
                  <a:srgbClr val="000000"/>
                </a:solidFill>
              </a:rPr>
              <a:t>进行编译；否则对程序段</a:t>
            </a:r>
            <a:r>
              <a:rPr kumimoji="1" lang="en-US" altLang="zh-CN" sz="2000">
                <a:solidFill>
                  <a:srgbClr val="000000"/>
                </a:solidFill>
              </a:rPr>
              <a:t>2</a:t>
            </a:r>
            <a:r>
              <a:rPr kumimoji="1" lang="zh-CN" altLang="en-US" sz="2000">
                <a:solidFill>
                  <a:srgbClr val="000000"/>
                </a:solidFill>
              </a:rPr>
              <a:t>进行编译。如果没有程序段</a:t>
            </a:r>
            <a:r>
              <a:rPr kumimoji="1" lang="en-US" altLang="zh-CN" sz="2000">
                <a:solidFill>
                  <a:srgbClr val="000000"/>
                </a:solidFill>
              </a:rPr>
              <a:t>2</a:t>
            </a:r>
            <a:r>
              <a:rPr kumimoji="1" lang="zh-CN" altLang="en-US" sz="2000">
                <a:solidFill>
                  <a:srgbClr val="000000"/>
                </a:solidFill>
              </a:rPr>
              <a:t>（它为空），本格式中的</a:t>
            </a:r>
            <a:r>
              <a:rPr kumimoji="1" lang="en-US" altLang="zh-CN" sz="2000">
                <a:solidFill>
                  <a:srgbClr val="000000"/>
                </a:solidFill>
              </a:rPr>
              <a:t>#else</a:t>
            </a:r>
            <a:r>
              <a:rPr kumimoji="1" lang="zh-CN" altLang="en-US" sz="2000">
                <a:solidFill>
                  <a:srgbClr val="000000"/>
                </a:solidFill>
              </a:rPr>
              <a:t>可以没有， 即可以写为： </a:t>
            </a:r>
          </a:p>
          <a:p>
            <a:pPr lvl="2">
              <a:lnSpc>
                <a:spcPct val="90000"/>
              </a:lnSpc>
              <a:buFontTx/>
              <a:buNone/>
            </a:pPr>
            <a:r>
              <a:rPr kumimoji="1" lang="en-US" altLang="zh-CN" sz="2000">
                <a:solidFill>
                  <a:srgbClr val="FF0000"/>
                </a:solidFill>
              </a:rPr>
              <a:t>#ifdef</a:t>
            </a:r>
            <a:r>
              <a:rPr kumimoji="1" lang="en-US" altLang="zh-CN" sz="2000">
                <a:solidFill>
                  <a:srgbClr val="000000"/>
                </a:solidFill>
              </a:rPr>
              <a:t> </a:t>
            </a:r>
            <a:r>
              <a:rPr kumimoji="1" lang="zh-CN" altLang="en-US" sz="2000">
                <a:solidFill>
                  <a:srgbClr val="000000"/>
                </a:solidFill>
              </a:rPr>
              <a:t>标识符 </a:t>
            </a:r>
          </a:p>
          <a:p>
            <a:pPr lvl="2">
              <a:lnSpc>
                <a:spcPct val="90000"/>
              </a:lnSpc>
              <a:buFontTx/>
              <a:buNone/>
            </a:pPr>
            <a:r>
              <a:rPr kumimoji="1" lang="zh-CN" altLang="en-US" sz="2000">
                <a:solidFill>
                  <a:srgbClr val="000000"/>
                </a:solidFill>
              </a:rPr>
              <a:t>   程序段 </a:t>
            </a:r>
          </a:p>
          <a:p>
            <a:pPr lvl="2">
              <a:lnSpc>
                <a:spcPct val="90000"/>
              </a:lnSpc>
              <a:buFontTx/>
              <a:buNone/>
            </a:pPr>
            <a:r>
              <a:rPr kumimoji="1" lang="en-US" altLang="zh-CN" sz="2000">
                <a:solidFill>
                  <a:srgbClr val="FF0000"/>
                </a:solidFill>
              </a:rPr>
              <a:t>#endif</a:t>
            </a:r>
            <a:r>
              <a:rPr kumimoji="1" lang="en-US" altLang="zh-CN" sz="2000">
                <a:solidFill>
                  <a:srgbClr val="000000"/>
                </a:solidFill>
              </a:rPr>
              <a:t> </a:t>
            </a:r>
            <a:endParaRPr kumimoji="1" lang="en-US" altLang="zh-CN" sz="2000"/>
          </a:p>
          <a:p>
            <a:pPr>
              <a:lnSpc>
                <a:spcPct val="90000"/>
              </a:lnSpc>
            </a:pPr>
            <a:endParaRPr lang="en-US" altLang="zh-CN" sz="2000"/>
          </a:p>
        </p:txBody>
      </p:sp>
    </p:spTree>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r>
              <a:rPr lang="en-US" altLang="zh-CN" dirty="0"/>
              <a:t>【</a:t>
            </a:r>
            <a:r>
              <a:rPr lang="zh-CN" altLang="en-US" dirty="0"/>
              <a:t>例</a:t>
            </a:r>
            <a:r>
              <a:rPr lang="en-US" altLang="zh-CN" dirty="0"/>
              <a:t>11-10】</a:t>
            </a:r>
            <a:r>
              <a:rPr lang="zh-CN" altLang="en-US" dirty="0"/>
              <a:t>条件编译</a:t>
            </a:r>
            <a:r>
              <a:rPr lang="zh-CN" altLang="en-US" dirty="0" smtClean="0"/>
              <a:t>示例 </a:t>
            </a:r>
            <a:endParaRPr lang="zh-CN" altLang="en-US" dirty="0"/>
          </a:p>
        </p:txBody>
      </p:sp>
      <p:sp>
        <p:nvSpPr>
          <p:cNvPr id="194563" name="Rectangle 3"/>
          <p:cNvSpPr>
            <a:spLocks noGrp="1" noChangeArrowheads="1"/>
          </p:cNvSpPr>
          <p:nvPr>
            <p:ph sz="quarter" idx="1"/>
          </p:nvPr>
        </p:nvSpPr>
        <p:spPr>
          <a:xfrm>
            <a:off x="381000" y="1371600"/>
            <a:ext cx="8534400" cy="4246563"/>
          </a:xfrm>
        </p:spPr>
        <p:txBody>
          <a:bodyPr/>
          <a:lstStyle/>
          <a:p>
            <a:pPr>
              <a:lnSpc>
                <a:spcPct val="80000"/>
              </a:lnSpc>
              <a:buFontTx/>
              <a:buNone/>
            </a:pPr>
            <a:r>
              <a:rPr lang="en-US" altLang="zh-CN" sz="2000" dirty="0">
                <a:latin typeface="+mn-lt"/>
              </a:rPr>
              <a:t>#include &lt;</a:t>
            </a:r>
            <a:r>
              <a:rPr lang="en-US" altLang="zh-CN" sz="2000" dirty="0" err="1">
                <a:latin typeface="+mn-lt"/>
              </a:rPr>
              <a:t>stdio.h</a:t>
            </a:r>
            <a:r>
              <a:rPr lang="en-US" altLang="zh-CN" sz="2000" dirty="0">
                <a:latin typeface="+mn-lt"/>
              </a:rPr>
              <a:t>&gt;</a:t>
            </a:r>
          </a:p>
          <a:p>
            <a:pPr>
              <a:lnSpc>
                <a:spcPct val="80000"/>
              </a:lnSpc>
              <a:buFontTx/>
              <a:buNone/>
            </a:pPr>
            <a:r>
              <a:rPr lang="en-US" altLang="zh-CN" sz="2000" dirty="0">
                <a:latin typeface="+mn-lt"/>
              </a:rPr>
              <a:t>#define NUM 2008</a:t>
            </a:r>
          </a:p>
          <a:p>
            <a:pPr>
              <a:lnSpc>
                <a:spcPct val="80000"/>
              </a:lnSpc>
              <a:buFontTx/>
              <a:buNone/>
            </a:pPr>
            <a:r>
              <a:rPr lang="en-US" altLang="zh-CN" sz="2000" dirty="0" err="1">
                <a:latin typeface="+mn-lt"/>
              </a:rPr>
              <a:t>struct</a:t>
            </a:r>
            <a:r>
              <a:rPr lang="en-US" altLang="zh-CN" sz="2000" dirty="0">
                <a:latin typeface="+mn-lt"/>
              </a:rPr>
              <a:t> student</a:t>
            </a:r>
          </a:p>
          <a:p>
            <a:pPr>
              <a:lnSpc>
                <a:spcPct val="80000"/>
              </a:lnSpc>
              <a:buFontTx/>
              <a:buNone/>
            </a:pPr>
            <a:r>
              <a:rPr lang="en-US" altLang="zh-CN" sz="2000" dirty="0">
                <a:latin typeface="+mn-lt"/>
              </a:rPr>
              <a:t>{  </a:t>
            </a:r>
            <a:r>
              <a:rPr lang="en-US" altLang="zh-CN" sz="2000" dirty="0" err="1">
                <a:latin typeface="+mn-lt"/>
              </a:rPr>
              <a:t>int</a:t>
            </a:r>
            <a:r>
              <a:rPr lang="en-US" altLang="zh-CN" sz="2000" dirty="0">
                <a:latin typeface="+mn-lt"/>
              </a:rPr>
              <a:t> no;   char *name;   char sex;   float score;</a:t>
            </a:r>
          </a:p>
          <a:p>
            <a:pPr>
              <a:lnSpc>
                <a:spcPct val="80000"/>
              </a:lnSpc>
              <a:buFontTx/>
              <a:buNone/>
            </a:pPr>
            <a:r>
              <a:rPr lang="en-US" altLang="zh-CN" sz="2000" dirty="0">
                <a:latin typeface="+mn-lt"/>
              </a:rPr>
              <a:t>} *s;</a:t>
            </a:r>
          </a:p>
          <a:p>
            <a:pPr>
              <a:lnSpc>
                <a:spcPct val="80000"/>
              </a:lnSpc>
              <a:buFontTx/>
              <a:buNone/>
            </a:pPr>
            <a:r>
              <a:rPr lang="en-US" altLang="zh-CN" sz="2000" dirty="0">
                <a:latin typeface="+mn-lt"/>
              </a:rPr>
              <a:t>void main()</a:t>
            </a:r>
          </a:p>
          <a:p>
            <a:pPr>
              <a:lnSpc>
                <a:spcPct val="80000"/>
              </a:lnSpc>
              <a:buFontTx/>
              <a:buNone/>
            </a:pPr>
            <a:r>
              <a:rPr lang="en-US" altLang="zh-CN" sz="2000" dirty="0">
                <a:latin typeface="+mn-lt"/>
              </a:rPr>
              <a:t>{   s=(</a:t>
            </a:r>
            <a:r>
              <a:rPr lang="en-US" altLang="zh-CN" sz="2000" dirty="0" err="1">
                <a:latin typeface="+mn-lt"/>
              </a:rPr>
              <a:t>struct</a:t>
            </a:r>
            <a:r>
              <a:rPr lang="en-US" altLang="zh-CN" sz="2000" dirty="0">
                <a:latin typeface="+mn-lt"/>
              </a:rPr>
              <a:t> student *) </a:t>
            </a:r>
            <a:r>
              <a:rPr lang="en-US" altLang="zh-CN" sz="2000" dirty="0" err="1">
                <a:latin typeface="+mn-lt"/>
              </a:rPr>
              <a:t>malloc</a:t>
            </a:r>
            <a:r>
              <a:rPr lang="en-US" altLang="zh-CN" sz="2000" dirty="0">
                <a:latin typeface="+mn-lt"/>
              </a:rPr>
              <a:t>(</a:t>
            </a:r>
            <a:r>
              <a:rPr lang="en-US" altLang="zh-CN" sz="2000" dirty="0" err="1">
                <a:latin typeface="+mn-lt"/>
              </a:rPr>
              <a:t>sizeof</a:t>
            </a:r>
            <a:r>
              <a:rPr lang="en-US" altLang="zh-CN" sz="2000" dirty="0">
                <a:latin typeface="+mn-lt"/>
              </a:rPr>
              <a:t>(</a:t>
            </a:r>
            <a:r>
              <a:rPr lang="en-US" altLang="zh-CN" sz="2000" dirty="0" err="1">
                <a:latin typeface="+mn-lt"/>
              </a:rPr>
              <a:t>struct</a:t>
            </a:r>
            <a:r>
              <a:rPr lang="en-US" altLang="zh-CN" sz="2000" dirty="0">
                <a:latin typeface="+mn-lt"/>
              </a:rPr>
              <a:t> student));</a:t>
            </a:r>
          </a:p>
          <a:p>
            <a:pPr>
              <a:lnSpc>
                <a:spcPct val="80000"/>
              </a:lnSpc>
              <a:buFontTx/>
              <a:buNone/>
            </a:pPr>
            <a:r>
              <a:rPr lang="en-US" altLang="zh-CN" sz="2000" dirty="0">
                <a:latin typeface="+mn-lt"/>
              </a:rPr>
              <a:t>   s-&gt;no=102;   s-&gt;name="Zhang ping";   s-&gt;sex='M';</a:t>
            </a:r>
          </a:p>
          <a:p>
            <a:pPr>
              <a:lnSpc>
                <a:spcPct val="80000"/>
              </a:lnSpc>
              <a:buFontTx/>
              <a:buNone/>
            </a:pPr>
            <a:r>
              <a:rPr lang="en-US" altLang="zh-CN" sz="2000" dirty="0">
                <a:latin typeface="+mn-lt"/>
              </a:rPr>
              <a:t>   s-&gt;score=62.5;</a:t>
            </a:r>
          </a:p>
          <a:p>
            <a:pPr>
              <a:lnSpc>
                <a:spcPct val="80000"/>
              </a:lnSpc>
              <a:buFontTx/>
              <a:buNone/>
            </a:pPr>
            <a:r>
              <a:rPr lang="en-US" altLang="zh-CN" sz="2000" dirty="0">
                <a:latin typeface="+mn-lt"/>
              </a:rPr>
              <a:t>   #</a:t>
            </a:r>
            <a:r>
              <a:rPr lang="en-US" altLang="zh-CN" sz="2000" dirty="0" err="1">
                <a:latin typeface="+mn-lt"/>
              </a:rPr>
              <a:t>ifdef</a:t>
            </a:r>
            <a:r>
              <a:rPr lang="en-US" altLang="zh-CN" sz="2000" dirty="0">
                <a:latin typeface="+mn-lt"/>
              </a:rPr>
              <a:t> NUM</a:t>
            </a:r>
          </a:p>
          <a:p>
            <a:pPr>
              <a:lnSpc>
                <a:spcPct val="80000"/>
              </a:lnSpc>
              <a:buFontTx/>
              <a:buNone/>
            </a:pPr>
            <a:r>
              <a:rPr lang="en-US" altLang="zh-CN" sz="2000" dirty="0">
                <a:latin typeface="+mn-lt"/>
              </a:rPr>
              <a:t>      </a:t>
            </a:r>
            <a:r>
              <a:rPr lang="en-US" altLang="zh-CN" sz="2000" dirty="0" err="1">
                <a:latin typeface="+mn-lt"/>
              </a:rPr>
              <a:t>printf</a:t>
            </a:r>
            <a:r>
              <a:rPr lang="en-US" altLang="zh-CN" sz="2000" dirty="0">
                <a:latin typeface="+mn-lt"/>
              </a:rPr>
              <a:t>("Number=%d\</a:t>
            </a:r>
            <a:r>
              <a:rPr lang="en-US" altLang="zh-CN" sz="2000" dirty="0" err="1">
                <a:latin typeface="+mn-lt"/>
              </a:rPr>
              <a:t>nScore</a:t>
            </a:r>
            <a:r>
              <a:rPr lang="en-US" altLang="zh-CN" sz="2000" dirty="0">
                <a:latin typeface="+mn-lt"/>
              </a:rPr>
              <a:t>=%f\</a:t>
            </a:r>
            <a:r>
              <a:rPr lang="en-US" altLang="zh-CN" sz="2000" dirty="0" err="1">
                <a:latin typeface="+mn-lt"/>
              </a:rPr>
              <a:t>n",s</a:t>
            </a:r>
            <a:r>
              <a:rPr lang="en-US" altLang="zh-CN" sz="2000" dirty="0">
                <a:latin typeface="+mn-lt"/>
              </a:rPr>
              <a:t>-&gt;</a:t>
            </a:r>
            <a:r>
              <a:rPr lang="en-US" altLang="zh-CN" sz="2000" dirty="0" err="1">
                <a:latin typeface="+mn-lt"/>
              </a:rPr>
              <a:t>no,s</a:t>
            </a:r>
            <a:r>
              <a:rPr lang="en-US" altLang="zh-CN" sz="2000" dirty="0">
                <a:latin typeface="+mn-lt"/>
              </a:rPr>
              <a:t>-&gt;score);</a:t>
            </a:r>
          </a:p>
          <a:p>
            <a:pPr>
              <a:lnSpc>
                <a:spcPct val="80000"/>
              </a:lnSpc>
              <a:buFontTx/>
              <a:buNone/>
            </a:pPr>
            <a:r>
              <a:rPr lang="en-US" altLang="zh-CN" sz="2000" dirty="0">
                <a:latin typeface="+mn-lt"/>
              </a:rPr>
              <a:t>   #else</a:t>
            </a:r>
          </a:p>
          <a:p>
            <a:pPr>
              <a:lnSpc>
                <a:spcPct val="80000"/>
              </a:lnSpc>
              <a:buFontTx/>
              <a:buNone/>
            </a:pPr>
            <a:r>
              <a:rPr lang="en-US" altLang="zh-CN" sz="2000" dirty="0">
                <a:latin typeface="+mn-lt"/>
              </a:rPr>
              <a:t>      </a:t>
            </a:r>
            <a:r>
              <a:rPr lang="en-US" altLang="zh-CN" sz="2000" dirty="0" err="1">
                <a:latin typeface="+mn-lt"/>
              </a:rPr>
              <a:t>printf</a:t>
            </a:r>
            <a:r>
              <a:rPr lang="en-US" altLang="zh-CN" sz="2000" dirty="0">
                <a:latin typeface="+mn-lt"/>
              </a:rPr>
              <a:t>("Name=%s\</a:t>
            </a:r>
            <a:r>
              <a:rPr lang="en-US" altLang="zh-CN" sz="2000" dirty="0" err="1">
                <a:latin typeface="+mn-lt"/>
              </a:rPr>
              <a:t>nSex</a:t>
            </a:r>
            <a:r>
              <a:rPr lang="en-US" altLang="zh-CN" sz="2000" dirty="0">
                <a:latin typeface="+mn-lt"/>
              </a:rPr>
              <a:t>=%c\</a:t>
            </a:r>
            <a:r>
              <a:rPr lang="en-US" altLang="zh-CN" sz="2000" dirty="0" err="1">
                <a:latin typeface="+mn-lt"/>
              </a:rPr>
              <a:t>n",s</a:t>
            </a:r>
            <a:r>
              <a:rPr lang="en-US" altLang="zh-CN" sz="2000" dirty="0">
                <a:latin typeface="+mn-lt"/>
              </a:rPr>
              <a:t>-&gt;</a:t>
            </a:r>
            <a:r>
              <a:rPr lang="en-US" altLang="zh-CN" sz="2000" dirty="0" err="1">
                <a:latin typeface="+mn-lt"/>
              </a:rPr>
              <a:t>name,s</a:t>
            </a:r>
            <a:r>
              <a:rPr lang="en-US" altLang="zh-CN" sz="2000" dirty="0">
                <a:latin typeface="+mn-lt"/>
              </a:rPr>
              <a:t>-&gt;sex);</a:t>
            </a:r>
          </a:p>
          <a:p>
            <a:pPr>
              <a:lnSpc>
                <a:spcPct val="80000"/>
              </a:lnSpc>
              <a:buFontTx/>
              <a:buNone/>
            </a:pPr>
            <a:r>
              <a:rPr lang="en-US" altLang="zh-CN" sz="2000" dirty="0">
                <a:latin typeface="+mn-lt"/>
              </a:rPr>
              <a:t>   #</a:t>
            </a:r>
            <a:r>
              <a:rPr lang="en-US" altLang="zh-CN" sz="2000" dirty="0" err="1">
                <a:latin typeface="+mn-lt"/>
              </a:rPr>
              <a:t>endif</a:t>
            </a:r>
            <a:endParaRPr lang="en-US" altLang="zh-CN" sz="2000" dirty="0">
              <a:latin typeface="+mn-lt"/>
            </a:endParaRPr>
          </a:p>
          <a:p>
            <a:pPr>
              <a:lnSpc>
                <a:spcPct val="80000"/>
              </a:lnSpc>
              <a:buFontTx/>
              <a:buNone/>
            </a:pPr>
            <a:r>
              <a:rPr lang="en-US" altLang="zh-CN" sz="2000" dirty="0">
                <a:latin typeface="+mn-lt"/>
              </a:rPr>
              <a:t>   free(s);</a:t>
            </a:r>
          </a:p>
          <a:p>
            <a:pPr>
              <a:lnSpc>
                <a:spcPct val="80000"/>
              </a:lnSpc>
              <a:buFontTx/>
              <a:buNone/>
            </a:pPr>
            <a:r>
              <a:rPr lang="en-US" altLang="zh-CN" sz="2000" dirty="0">
                <a:latin typeface="+mn-lt"/>
              </a:rPr>
              <a:t>} </a:t>
            </a:r>
          </a:p>
        </p:txBody>
      </p:sp>
      <p:pic>
        <p:nvPicPr>
          <p:cNvPr id="194564" name="Picture 4"/>
          <p:cNvPicPr>
            <a:picLocks noChangeAspect="1" noChangeArrowheads="1"/>
          </p:cNvPicPr>
          <p:nvPr/>
        </p:nvPicPr>
        <p:blipFill>
          <a:blip r:embed="rId2" cstate="print"/>
          <a:srcRect/>
          <a:stretch>
            <a:fillRect/>
          </a:stretch>
        </p:blipFill>
        <p:spPr bwMode="auto">
          <a:xfrm>
            <a:off x="6019800" y="1981200"/>
            <a:ext cx="2057400" cy="392113"/>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pic>
        <p:nvPicPr>
          <p:cNvPr id="194565" name="Picture 5"/>
          <p:cNvPicPr>
            <a:picLocks noChangeAspect="1" noChangeArrowheads="1"/>
          </p:cNvPicPr>
          <p:nvPr/>
        </p:nvPicPr>
        <p:blipFill>
          <a:blip r:embed="rId3" cstate="print"/>
          <a:srcRect/>
          <a:stretch>
            <a:fillRect/>
          </a:stretch>
        </p:blipFill>
        <p:spPr bwMode="auto">
          <a:xfrm>
            <a:off x="6019800" y="2514600"/>
            <a:ext cx="2819400" cy="506413"/>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en-US" altLang="zh-CN"/>
              <a:t>11.4.3  </a:t>
            </a:r>
            <a:r>
              <a:rPr lang="zh-CN" altLang="en-US"/>
              <a:t>条件编译</a:t>
            </a:r>
          </a:p>
        </p:txBody>
      </p:sp>
      <p:sp>
        <p:nvSpPr>
          <p:cNvPr id="195587" name="Rectangle 3"/>
          <p:cNvSpPr>
            <a:spLocks noGrp="1" noChangeArrowheads="1"/>
          </p:cNvSpPr>
          <p:nvPr>
            <p:ph sz="quarter" idx="1"/>
          </p:nvPr>
        </p:nvSpPr>
        <p:spPr/>
        <p:txBody>
          <a:bodyPr/>
          <a:lstStyle/>
          <a:p>
            <a:pPr>
              <a:lnSpc>
                <a:spcPct val="90000"/>
              </a:lnSpc>
            </a:pPr>
            <a:r>
              <a:rPr kumimoji="1" lang="zh-CN" altLang="en-US">
                <a:solidFill>
                  <a:srgbClr val="000000"/>
                </a:solidFill>
              </a:rPr>
              <a:t>第二种形式： </a:t>
            </a:r>
          </a:p>
          <a:p>
            <a:pPr lvl="2">
              <a:lnSpc>
                <a:spcPct val="90000"/>
              </a:lnSpc>
              <a:buFontTx/>
              <a:buNone/>
            </a:pPr>
            <a:r>
              <a:rPr kumimoji="1" lang="en-US" altLang="zh-CN">
                <a:solidFill>
                  <a:srgbClr val="000000"/>
                </a:solidFill>
              </a:rPr>
              <a:t>#ifndef </a:t>
            </a:r>
            <a:r>
              <a:rPr kumimoji="1" lang="zh-CN" altLang="en-US">
                <a:solidFill>
                  <a:srgbClr val="000000"/>
                </a:solidFill>
              </a:rPr>
              <a:t>标识符 </a:t>
            </a:r>
          </a:p>
          <a:p>
            <a:pPr lvl="2">
              <a:lnSpc>
                <a:spcPct val="90000"/>
              </a:lnSpc>
              <a:buFontTx/>
              <a:buNone/>
            </a:pPr>
            <a:r>
              <a:rPr kumimoji="1" lang="zh-CN" altLang="en-US">
                <a:solidFill>
                  <a:srgbClr val="000000"/>
                </a:solidFill>
              </a:rPr>
              <a:t>  程序段</a:t>
            </a:r>
            <a:r>
              <a:rPr kumimoji="1" lang="en-US" altLang="zh-CN">
                <a:solidFill>
                  <a:srgbClr val="000000"/>
                </a:solidFill>
              </a:rPr>
              <a:t>1 </a:t>
            </a:r>
          </a:p>
          <a:p>
            <a:pPr lvl="2">
              <a:lnSpc>
                <a:spcPct val="90000"/>
              </a:lnSpc>
              <a:buFontTx/>
              <a:buNone/>
            </a:pPr>
            <a:r>
              <a:rPr kumimoji="1" lang="en-US" altLang="zh-CN">
                <a:solidFill>
                  <a:srgbClr val="000000"/>
                </a:solidFill>
              </a:rPr>
              <a:t>#else </a:t>
            </a:r>
          </a:p>
          <a:p>
            <a:pPr lvl="2">
              <a:lnSpc>
                <a:spcPct val="90000"/>
              </a:lnSpc>
              <a:buFontTx/>
              <a:buNone/>
            </a:pPr>
            <a:r>
              <a:rPr kumimoji="1" lang="en-US" altLang="zh-CN">
                <a:solidFill>
                  <a:srgbClr val="000000"/>
                </a:solidFill>
              </a:rPr>
              <a:t>  </a:t>
            </a:r>
            <a:r>
              <a:rPr kumimoji="1" lang="zh-CN" altLang="en-US">
                <a:solidFill>
                  <a:srgbClr val="000000"/>
                </a:solidFill>
              </a:rPr>
              <a:t>程序段</a:t>
            </a:r>
            <a:r>
              <a:rPr kumimoji="1" lang="en-US" altLang="zh-CN">
                <a:solidFill>
                  <a:srgbClr val="000000"/>
                </a:solidFill>
              </a:rPr>
              <a:t>2 </a:t>
            </a:r>
          </a:p>
          <a:p>
            <a:pPr lvl="2">
              <a:lnSpc>
                <a:spcPct val="90000"/>
              </a:lnSpc>
              <a:buFontTx/>
              <a:buNone/>
            </a:pPr>
            <a:r>
              <a:rPr kumimoji="1" lang="en-US" altLang="zh-CN">
                <a:solidFill>
                  <a:srgbClr val="000000"/>
                </a:solidFill>
              </a:rPr>
              <a:t>#endif </a:t>
            </a:r>
          </a:p>
          <a:p>
            <a:pPr>
              <a:lnSpc>
                <a:spcPct val="90000"/>
              </a:lnSpc>
            </a:pPr>
            <a:r>
              <a:rPr kumimoji="1" lang="zh-CN" altLang="en-US">
                <a:solidFill>
                  <a:srgbClr val="000000"/>
                </a:solidFill>
              </a:rPr>
              <a:t>与第一种形式的区别是将“</a:t>
            </a:r>
            <a:r>
              <a:rPr kumimoji="1" lang="en-US" altLang="zh-CN">
                <a:solidFill>
                  <a:srgbClr val="000000"/>
                </a:solidFill>
              </a:rPr>
              <a:t>ifdef”</a:t>
            </a:r>
            <a:r>
              <a:rPr kumimoji="1" lang="zh-CN" altLang="en-US">
                <a:solidFill>
                  <a:srgbClr val="000000"/>
                </a:solidFill>
              </a:rPr>
              <a:t>改为“</a:t>
            </a:r>
            <a:r>
              <a:rPr kumimoji="1" lang="en-US" altLang="zh-CN">
                <a:solidFill>
                  <a:srgbClr val="000000"/>
                </a:solidFill>
              </a:rPr>
              <a:t>ifndef”</a:t>
            </a:r>
            <a:r>
              <a:rPr kumimoji="1" lang="zh-CN" altLang="en-US">
                <a:solidFill>
                  <a:srgbClr val="000000"/>
                </a:solidFill>
              </a:rPr>
              <a:t>。它的功能是，如果标识符未被</a:t>
            </a:r>
            <a:r>
              <a:rPr kumimoji="1" lang="en-US" altLang="zh-CN">
                <a:solidFill>
                  <a:srgbClr val="000000"/>
                </a:solidFill>
              </a:rPr>
              <a:t>#define</a:t>
            </a:r>
            <a:r>
              <a:rPr kumimoji="1" lang="zh-CN" altLang="en-US">
                <a:solidFill>
                  <a:srgbClr val="000000"/>
                </a:solidFill>
              </a:rPr>
              <a:t>命令定义过则对程序段</a:t>
            </a:r>
            <a:r>
              <a:rPr kumimoji="1" lang="en-US" altLang="zh-CN">
                <a:solidFill>
                  <a:srgbClr val="000000"/>
                </a:solidFill>
              </a:rPr>
              <a:t>1</a:t>
            </a:r>
            <a:r>
              <a:rPr kumimoji="1" lang="zh-CN" altLang="en-US">
                <a:solidFill>
                  <a:srgbClr val="000000"/>
                </a:solidFill>
              </a:rPr>
              <a:t>进行编译， 否则对程序段</a:t>
            </a:r>
            <a:r>
              <a:rPr kumimoji="1" lang="en-US" altLang="zh-CN">
                <a:solidFill>
                  <a:srgbClr val="000000"/>
                </a:solidFill>
              </a:rPr>
              <a:t>2</a:t>
            </a:r>
            <a:r>
              <a:rPr kumimoji="1" lang="zh-CN" altLang="en-US">
                <a:solidFill>
                  <a:srgbClr val="000000"/>
                </a:solidFill>
              </a:rPr>
              <a:t>进行编译。这与第一种形式的功能正相反。</a:t>
            </a:r>
          </a:p>
        </p:txBody>
      </p:sp>
    </p:spTree>
  </p:cSld>
  <p:clrMapOvr>
    <a:masterClrMapping/>
  </p:clrMapOvr>
  <p:transition>
    <p:fade thruBlk="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en-US" altLang="zh-CN"/>
              <a:t>11.4.3  </a:t>
            </a:r>
            <a:r>
              <a:rPr lang="zh-CN" altLang="en-US"/>
              <a:t>条件编译</a:t>
            </a:r>
          </a:p>
        </p:txBody>
      </p:sp>
      <p:sp>
        <p:nvSpPr>
          <p:cNvPr id="196611" name="Rectangle 3"/>
          <p:cNvSpPr>
            <a:spLocks noGrp="1" noChangeArrowheads="1"/>
          </p:cNvSpPr>
          <p:nvPr>
            <p:ph sz="quarter" idx="1"/>
          </p:nvPr>
        </p:nvSpPr>
        <p:spPr>
          <a:noFill/>
          <a:ln/>
        </p:spPr>
        <p:txBody>
          <a:bodyPr/>
          <a:lstStyle/>
          <a:p>
            <a:pPr>
              <a:lnSpc>
                <a:spcPct val="90000"/>
              </a:lnSpc>
            </a:pPr>
            <a:r>
              <a:rPr kumimoji="1" lang="zh-CN" altLang="en-US">
                <a:solidFill>
                  <a:srgbClr val="000000"/>
                </a:solidFill>
              </a:rPr>
              <a:t>第三种形式：</a:t>
            </a:r>
          </a:p>
          <a:p>
            <a:pPr lvl="1">
              <a:lnSpc>
                <a:spcPct val="90000"/>
              </a:lnSpc>
              <a:buFontTx/>
              <a:buNone/>
            </a:pPr>
            <a:r>
              <a:rPr kumimoji="1" lang="zh-CN" altLang="en-US">
                <a:solidFill>
                  <a:srgbClr val="000000"/>
                </a:solidFill>
              </a:rPr>
              <a:t>	</a:t>
            </a:r>
            <a:r>
              <a:rPr kumimoji="1" lang="en-US" altLang="zh-CN">
                <a:solidFill>
                  <a:srgbClr val="000000"/>
                </a:solidFill>
              </a:rPr>
              <a:t>#if </a:t>
            </a:r>
            <a:r>
              <a:rPr kumimoji="1" lang="zh-CN" altLang="en-US">
                <a:solidFill>
                  <a:srgbClr val="000000"/>
                </a:solidFill>
              </a:rPr>
              <a:t>常量表达式 </a:t>
            </a:r>
            <a:br>
              <a:rPr kumimoji="1" lang="zh-CN" altLang="en-US">
                <a:solidFill>
                  <a:srgbClr val="000000"/>
                </a:solidFill>
              </a:rPr>
            </a:br>
            <a:r>
              <a:rPr kumimoji="1" lang="zh-CN" altLang="en-US">
                <a:solidFill>
                  <a:srgbClr val="000000"/>
                </a:solidFill>
              </a:rPr>
              <a:t>  程序段</a:t>
            </a:r>
            <a:r>
              <a:rPr kumimoji="1" lang="en-US" altLang="zh-CN">
                <a:solidFill>
                  <a:srgbClr val="000000"/>
                </a:solidFill>
              </a:rPr>
              <a:t>1 </a:t>
            </a:r>
            <a:br>
              <a:rPr kumimoji="1" lang="en-US" altLang="zh-CN">
                <a:solidFill>
                  <a:srgbClr val="000000"/>
                </a:solidFill>
              </a:rPr>
            </a:br>
            <a:r>
              <a:rPr kumimoji="1" lang="en-US" altLang="zh-CN">
                <a:solidFill>
                  <a:srgbClr val="000000"/>
                </a:solidFill>
              </a:rPr>
              <a:t>#else </a:t>
            </a:r>
            <a:br>
              <a:rPr kumimoji="1" lang="en-US" altLang="zh-CN">
                <a:solidFill>
                  <a:srgbClr val="000000"/>
                </a:solidFill>
              </a:rPr>
            </a:br>
            <a:r>
              <a:rPr kumimoji="1" lang="en-US" altLang="zh-CN">
                <a:solidFill>
                  <a:srgbClr val="000000"/>
                </a:solidFill>
              </a:rPr>
              <a:t>  </a:t>
            </a:r>
            <a:r>
              <a:rPr kumimoji="1" lang="zh-CN" altLang="en-US">
                <a:solidFill>
                  <a:srgbClr val="000000"/>
                </a:solidFill>
              </a:rPr>
              <a:t>程序段</a:t>
            </a:r>
            <a:r>
              <a:rPr kumimoji="1" lang="en-US" altLang="zh-CN">
                <a:solidFill>
                  <a:srgbClr val="000000"/>
                </a:solidFill>
              </a:rPr>
              <a:t>2 </a:t>
            </a:r>
            <a:br>
              <a:rPr kumimoji="1" lang="en-US" altLang="zh-CN">
                <a:solidFill>
                  <a:srgbClr val="000000"/>
                </a:solidFill>
              </a:rPr>
            </a:br>
            <a:r>
              <a:rPr kumimoji="1" lang="en-US" altLang="zh-CN">
                <a:solidFill>
                  <a:srgbClr val="000000"/>
                </a:solidFill>
              </a:rPr>
              <a:t>#endif </a:t>
            </a:r>
          </a:p>
          <a:p>
            <a:pPr>
              <a:lnSpc>
                <a:spcPct val="90000"/>
              </a:lnSpc>
            </a:pPr>
            <a:r>
              <a:rPr kumimoji="1" lang="en-US" altLang="zh-CN">
                <a:solidFill>
                  <a:srgbClr val="000000"/>
                </a:solidFill>
              </a:rPr>
              <a:t>【</a:t>
            </a:r>
            <a:r>
              <a:rPr kumimoji="1" lang="zh-CN" altLang="en-US">
                <a:solidFill>
                  <a:srgbClr val="000000"/>
                </a:solidFill>
              </a:rPr>
              <a:t>功能</a:t>
            </a:r>
            <a:r>
              <a:rPr kumimoji="1" lang="en-US" altLang="zh-CN">
                <a:solidFill>
                  <a:srgbClr val="000000"/>
                </a:solidFill>
              </a:rPr>
              <a:t>】</a:t>
            </a:r>
            <a:r>
              <a:rPr kumimoji="1" lang="zh-CN" altLang="en-US">
                <a:solidFill>
                  <a:srgbClr val="000000"/>
                </a:solidFill>
              </a:rPr>
              <a:t>如常量表达式值为真（非</a:t>
            </a:r>
            <a:r>
              <a:rPr kumimoji="1" lang="en-US" altLang="zh-CN">
                <a:solidFill>
                  <a:srgbClr val="000000"/>
                </a:solidFill>
              </a:rPr>
              <a:t>0</a:t>
            </a:r>
            <a:r>
              <a:rPr kumimoji="1" lang="zh-CN" altLang="en-US">
                <a:solidFill>
                  <a:srgbClr val="000000"/>
                </a:solidFill>
              </a:rPr>
              <a:t>），则对程序段</a:t>
            </a:r>
            <a:r>
              <a:rPr kumimoji="1" lang="en-US" altLang="zh-CN">
                <a:solidFill>
                  <a:srgbClr val="000000"/>
                </a:solidFill>
              </a:rPr>
              <a:t>1 </a:t>
            </a:r>
            <a:r>
              <a:rPr kumimoji="1" lang="zh-CN" altLang="en-US">
                <a:solidFill>
                  <a:srgbClr val="000000"/>
                </a:solidFill>
              </a:rPr>
              <a:t>进行编译，否则对程序段</a:t>
            </a:r>
            <a:r>
              <a:rPr kumimoji="1" lang="en-US" altLang="zh-CN">
                <a:solidFill>
                  <a:srgbClr val="000000"/>
                </a:solidFill>
              </a:rPr>
              <a:t>2</a:t>
            </a:r>
            <a:r>
              <a:rPr kumimoji="1" lang="zh-CN" altLang="en-US">
                <a:solidFill>
                  <a:srgbClr val="000000"/>
                </a:solidFill>
              </a:rPr>
              <a:t>进行编译。</a:t>
            </a:r>
          </a:p>
          <a:p>
            <a:pPr>
              <a:lnSpc>
                <a:spcPct val="90000"/>
              </a:lnSpc>
            </a:pPr>
            <a:endParaRPr kumimoji="1" lang="en-US" altLang="zh-CN">
              <a:solidFill>
                <a:srgbClr val="000000"/>
              </a:solidFill>
            </a:endParaRPr>
          </a:p>
        </p:txBody>
      </p:sp>
    </p:spTree>
  </p:cSld>
  <p:clrMapOvr>
    <a:masterClrMapping/>
  </p:clrMapOvr>
  <p:transition>
    <p:fade thruBlk="1"/>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r>
              <a:rPr lang="en-US" altLang="zh-CN"/>
              <a:t>11.5  </a:t>
            </a:r>
            <a:r>
              <a:rPr lang="zh-CN" altLang="en-US"/>
              <a:t>程序举例 </a:t>
            </a:r>
          </a:p>
        </p:txBody>
      </p:sp>
      <p:sp>
        <p:nvSpPr>
          <p:cNvPr id="197635" name="Rectangle 3"/>
          <p:cNvSpPr>
            <a:spLocks noGrp="1" noChangeArrowheads="1"/>
          </p:cNvSpPr>
          <p:nvPr>
            <p:ph sz="quarter" idx="1"/>
          </p:nvPr>
        </p:nvSpPr>
        <p:spPr>
          <a:xfrm>
            <a:off x="457200" y="1447800"/>
            <a:ext cx="8305800" cy="4757737"/>
          </a:xfrm>
        </p:spPr>
        <p:txBody>
          <a:bodyPr/>
          <a:lstStyle/>
          <a:p>
            <a:r>
              <a:rPr lang="en-US" altLang="zh-CN" dirty="0"/>
              <a:t>【</a:t>
            </a:r>
            <a:r>
              <a:rPr lang="zh-CN" altLang="en-US" dirty="0"/>
              <a:t>例</a:t>
            </a:r>
            <a:r>
              <a:rPr lang="en-US" altLang="zh-CN" dirty="0"/>
              <a:t>11-11】</a:t>
            </a:r>
            <a:r>
              <a:rPr lang="zh-CN" altLang="en-US" dirty="0"/>
              <a:t>将文件</a:t>
            </a:r>
            <a:r>
              <a:rPr lang="en-US" altLang="zh-CN" dirty="0"/>
              <a:t>readme.txt</a:t>
            </a:r>
            <a:r>
              <a:rPr lang="zh-CN" altLang="en-US" dirty="0"/>
              <a:t>中所有大写字母改写成小写字母后保存，文件中其他字符不变。程序如下：</a:t>
            </a:r>
          </a:p>
          <a:p>
            <a:pPr>
              <a:buFontTx/>
              <a:buNone/>
            </a:pPr>
            <a:r>
              <a:rPr kumimoji="1" lang="zh-CN" altLang="en-US" dirty="0">
                <a:solidFill>
                  <a:srgbClr val="000000"/>
                </a:solidFill>
                <a:latin typeface="+mn-lt"/>
              </a:rPr>
              <a:t>	</a:t>
            </a:r>
            <a:r>
              <a:rPr kumimoji="1" lang="en-US" altLang="zh-CN" sz="2000" dirty="0">
                <a:solidFill>
                  <a:srgbClr val="000000"/>
                </a:solidFill>
                <a:latin typeface="+mn-lt"/>
              </a:rPr>
              <a:t>#include "</a:t>
            </a:r>
            <a:r>
              <a:rPr kumimoji="1" lang="en-US" altLang="zh-CN" sz="2000" dirty="0" err="1" smtClean="0">
                <a:solidFill>
                  <a:srgbClr val="000000"/>
                </a:solidFill>
                <a:latin typeface="+mn-lt"/>
              </a:rPr>
              <a:t>stdio.h</a:t>
            </a:r>
            <a:r>
              <a:rPr kumimoji="1" lang="en-US" altLang="zh-CN" sz="2000" dirty="0" smtClean="0">
                <a:solidFill>
                  <a:srgbClr val="000000"/>
                </a:solidFill>
                <a:latin typeface="+mn-lt"/>
              </a:rPr>
              <a:t> " </a:t>
            </a:r>
            <a:r>
              <a:rPr kumimoji="1" lang="en-US" altLang="zh-CN" sz="2000" dirty="0">
                <a:solidFill>
                  <a:srgbClr val="000000"/>
                </a:solidFill>
                <a:latin typeface="+mn-lt"/>
              </a:rPr>
              <a:t/>
            </a:r>
            <a:br>
              <a:rPr kumimoji="1" lang="en-US" altLang="zh-CN" sz="2000" dirty="0">
                <a:solidFill>
                  <a:srgbClr val="000000"/>
                </a:solidFill>
                <a:latin typeface="+mn-lt"/>
              </a:rPr>
            </a:br>
            <a:r>
              <a:rPr kumimoji="1" lang="en-US" altLang="zh-CN" sz="2000" dirty="0">
                <a:solidFill>
                  <a:srgbClr val="000000"/>
                </a:solidFill>
                <a:latin typeface="+mn-lt"/>
              </a:rPr>
              <a:t>#include "</a:t>
            </a:r>
            <a:r>
              <a:rPr kumimoji="1" lang="en-US" altLang="zh-CN" sz="2000" dirty="0" err="1" smtClean="0">
                <a:solidFill>
                  <a:srgbClr val="000000"/>
                </a:solidFill>
                <a:latin typeface="+mn-lt"/>
              </a:rPr>
              <a:t>stdlib.h</a:t>
            </a:r>
            <a:r>
              <a:rPr kumimoji="1" lang="en-US" altLang="zh-CN" sz="2000" dirty="0" smtClean="0">
                <a:solidFill>
                  <a:srgbClr val="000000"/>
                </a:solidFill>
                <a:latin typeface="+mn-lt"/>
              </a:rPr>
              <a:t> " </a:t>
            </a:r>
            <a:r>
              <a:rPr kumimoji="1" lang="en-US" altLang="zh-CN" sz="2000" dirty="0">
                <a:solidFill>
                  <a:srgbClr val="000000"/>
                </a:solidFill>
                <a:latin typeface="+mn-lt"/>
              </a:rPr>
              <a:t/>
            </a:r>
            <a:br>
              <a:rPr kumimoji="1" lang="en-US" altLang="zh-CN" sz="2000" dirty="0">
                <a:solidFill>
                  <a:srgbClr val="000000"/>
                </a:solidFill>
                <a:latin typeface="+mn-lt"/>
              </a:rPr>
            </a:br>
            <a:r>
              <a:rPr kumimoji="1" lang="en-US" altLang="zh-CN" sz="2000" dirty="0">
                <a:solidFill>
                  <a:srgbClr val="000000"/>
                </a:solidFill>
                <a:latin typeface="+mn-lt"/>
              </a:rPr>
              <a:t>#include "</a:t>
            </a:r>
            <a:r>
              <a:rPr kumimoji="1" lang="en-US" altLang="zh-CN" sz="2000" dirty="0" err="1" smtClean="0">
                <a:solidFill>
                  <a:srgbClr val="000000"/>
                </a:solidFill>
                <a:latin typeface="+mn-lt"/>
              </a:rPr>
              <a:t>ctype.h</a:t>
            </a:r>
            <a:r>
              <a:rPr kumimoji="1" lang="en-US" altLang="zh-CN" sz="2000" dirty="0" smtClean="0">
                <a:solidFill>
                  <a:srgbClr val="000000"/>
                </a:solidFill>
                <a:latin typeface="+mn-lt"/>
              </a:rPr>
              <a:t> " </a:t>
            </a:r>
            <a:r>
              <a:rPr kumimoji="1" lang="en-US" altLang="zh-CN" sz="2000" dirty="0">
                <a:solidFill>
                  <a:srgbClr val="000000"/>
                </a:solidFill>
                <a:latin typeface="+mn-lt"/>
              </a:rPr>
              <a:t/>
            </a:r>
            <a:br>
              <a:rPr kumimoji="1" lang="en-US" altLang="zh-CN" sz="2000" dirty="0">
                <a:solidFill>
                  <a:srgbClr val="000000"/>
                </a:solidFill>
                <a:latin typeface="+mn-lt"/>
              </a:rPr>
            </a:br>
            <a:r>
              <a:rPr kumimoji="1" lang="en-US" altLang="zh-CN" sz="2000" dirty="0">
                <a:solidFill>
                  <a:srgbClr val="000000"/>
                </a:solidFill>
                <a:latin typeface="+mn-lt"/>
              </a:rPr>
              <a:t>main()</a:t>
            </a:r>
            <a:br>
              <a:rPr kumimoji="1" lang="en-US" altLang="zh-CN" sz="2000" dirty="0">
                <a:solidFill>
                  <a:srgbClr val="000000"/>
                </a:solidFill>
                <a:latin typeface="+mn-lt"/>
              </a:rPr>
            </a:br>
            <a:r>
              <a:rPr kumimoji="1" lang="en-US" altLang="zh-CN" sz="2000" dirty="0">
                <a:solidFill>
                  <a:srgbClr val="000000"/>
                </a:solidFill>
                <a:latin typeface="+mn-lt"/>
              </a:rPr>
              <a:t>{ </a:t>
            </a:r>
            <a:br>
              <a:rPr kumimoji="1" lang="en-US" altLang="zh-CN" sz="2000" dirty="0">
                <a:solidFill>
                  <a:srgbClr val="000000"/>
                </a:solidFill>
                <a:latin typeface="+mn-lt"/>
              </a:rPr>
            </a:br>
            <a:r>
              <a:rPr kumimoji="1" lang="en-US" altLang="zh-CN" sz="2000" dirty="0">
                <a:solidFill>
                  <a:srgbClr val="000000"/>
                </a:solidFill>
                <a:latin typeface="+mn-lt"/>
              </a:rPr>
              <a:t> FILE *</a:t>
            </a:r>
            <a:r>
              <a:rPr kumimoji="1" lang="en-US" altLang="zh-CN" sz="2000" dirty="0" err="1">
                <a:solidFill>
                  <a:srgbClr val="000000"/>
                </a:solidFill>
                <a:latin typeface="+mn-lt"/>
              </a:rPr>
              <a:t>fp</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char </a:t>
            </a:r>
            <a:r>
              <a:rPr kumimoji="1" lang="en-US" altLang="zh-CN" sz="2000" dirty="0" err="1">
                <a:solidFill>
                  <a:srgbClr val="000000"/>
                </a:solidFill>
                <a:latin typeface="+mn-lt"/>
              </a:rPr>
              <a:t>ch</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if((</a:t>
            </a:r>
            <a:r>
              <a:rPr kumimoji="1" lang="en-US" altLang="zh-CN" sz="2000" dirty="0" err="1">
                <a:solidFill>
                  <a:srgbClr val="000000"/>
                </a:solidFill>
                <a:latin typeface="+mn-lt"/>
              </a:rPr>
              <a:t>fp</a:t>
            </a:r>
            <a:r>
              <a:rPr kumimoji="1" lang="en-US" altLang="zh-CN" sz="2000" dirty="0">
                <a:solidFill>
                  <a:srgbClr val="000000"/>
                </a:solidFill>
                <a:latin typeface="+mn-lt"/>
              </a:rPr>
              <a:t>=</a:t>
            </a:r>
            <a:r>
              <a:rPr kumimoji="1" lang="en-US" altLang="zh-CN" sz="2000" dirty="0" err="1">
                <a:solidFill>
                  <a:srgbClr val="000000"/>
                </a:solidFill>
                <a:latin typeface="+mn-lt"/>
              </a:rPr>
              <a:t>fopen</a:t>
            </a:r>
            <a:r>
              <a:rPr kumimoji="1" lang="en-US" altLang="zh-CN" sz="2000" dirty="0">
                <a:solidFill>
                  <a:srgbClr val="000000"/>
                </a:solidFill>
                <a:latin typeface="+mn-lt"/>
              </a:rPr>
              <a:t>("</a:t>
            </a:r>
            <a:r>
              <a:rPr kumimoji="1" lang="en-US" altLang="zh-CN" sz="2000" dirty="0" err="1">
                <a:solidFill>
                  <a:srgbClr val="000000"/>
                </a:solidFill>
                <a:latin typeface="+mn-lt"/>
              </a:rPr>
              <a:t>readme.txt","r</a:t>
            </a:r>
            <a:r>
              <a:rPr kumimoji="1" lang="en-US" altLang="zh-CN" sz="2000" dirty="0">
                <a:solidFill>
                  <a:srgbClr val="000000"/>
                </a:solidFill>
                <a:latin typeface="+mn-lt"/>
              </a:rPr>
              <a:t>+"))=NULL)</a:t>
            </a:r>
            <a:br>
              <a:rPr kumimoji="1" lang="en-US" altLang="zh-CN" sz="2000" dirty="0">
                <a:solidFill>
                  <a:srgbClr val="000000"/>
                </a:solidFill>
                <a:latin typeface="+mn-lt"/>
              </a:rPr>
            </a:br>
            <a:r>
              <a:rPr kumimoji="1" lang="en-US" altLang="zh-CN" sz="2000" dirty="0">
                <a:solidFill>
                  <a:srgbClr val="000000"/>
                </a:solidFill>
                <a:latin typeface="+mn-lt"/>
              </a:rPr>
              <a:t> { </a:t>
            </a:r>
            <a:br>
              <a:rPr kumimoji="1" lang="en-US" altLang="zh-CN" sz="2000" dirty="0">
                <a:solidFill>
                  <a:srgbClr val="000000"/>
                </a:solidFill>
                <a:latin typeface="+mn-lt"/>
              </a:rPr>
            </a:br>
            <a:r>
              <a:rPr kumimoji="1" lang="en-US" altLang="zh-CN" sz="2000" dirty="0">
                <a:solidFill>
                  <a:srgbClr val="000000"/>
                </a:solidFill>
                <a:latin typeface="+mn-lt"/>
              </a:rPr>
              <a:t>   </a:t>
            </a:r>
            <a:r>
              <a:rPr kumimoji="1" lang="en-US" altLang="zh-CN" sz="2000" dirty="0" err="1">
                <a:solidFill>
                  <a:srgbClr val="000000"/>
                </a:solidFill>
                <a:latin typeface="+mn-lt"/>
              </a:rPr>
              <a:t>printf</a:t>
            </a:r>
            <a:r>
              <a:rPr kumimoji="1" lang="en-US" altLang="zh-CN" sz="2000" dirty="0">
                <a:solidFill>
                  <a:srgbClr val="000000"/>
                </a:solidFill>
                <a:latin typeface="+mn-lt"/>
              </a:rPr>
              <a:t>("can not rewrite.\n"); exit(0);</a:t>
            </a:r>
            <a:br>
              <a:rPr kumimoji="1" lang="en-US" altLang="zh-CN" sz="2000" dirty="0">
                <a:solidFill>
                  <a:srgbClr val="000000"/>
                </a:solidFill>
                <a:latin typeface="+mn-lt"/>
              </a:rPr>
            </a:br>
            <a:r>
              <a:rPr kumimoji="1" lang="en-US" altLang="zh-CN" sz="2000" dirty="0">
                <a:solidFill>
                  <a:srgbClr val="000000"/>
                </a:solidFill>
                <a:latin typeface="+mn-lt"/>
              </a:rPr>
              <a:t> }</a:t>
            </a:r>
          </a:p>
          <a:p>
            <a:endParaRPr lang="en-US" altLang="zh-CN" sz="2000" dirty="0"/>
          </a:p>
        </p:txBody>
      </p:sp>
    </p:spTree>
  </p:cSld>
  <p:clrMapOvr>
    <a:masterClrMapping/>
  </p:clrMapOvr>
  <p:transition>
    <p:fade thruBlk="1"/>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altLang="zh-CN" sz="2200" dirty="0"/>
              <a:t>【</a:t>
            </a:r>
            <a:r>
              <a:rPr lang="zh-CN" altLang="en-US" sz="2200" dirty="0"/>
              <a:t>例</a:t>
            </a:r>
            <a:r>
              <a:rPr lang="en-US" altLang="zh-CN" sz="2200" dirty="0"/>
              <a:t>11-11】</a:t>
            </a:r>
            <a:r>
              <a:rPr lang="zh-CN" altLang="en-US" sz="2200" dirty="0"/>
              <a:t>将文件</a:t>
            </a:r>
            <a:r>
              <a:rPr lang="en-US" altLang="zh-CN" sz="2200" dirty="0"/>
              <a:t>readme.txt</a:t>
            </a:r>
            <a:r>
              <a:rPr lang="zh-CN" altLang="en-US" sz="2200" dirty="0"/>
              <a:t>中所有大写字母改写成小写字母后保存，文件中其他字符</a:t>
            </a:r>
            <a:r>
              <a:rPr lang="zh-CN" altLang="en-US" sz="2200" dirty="0" smtClean="0"/>
              <a:t>不变</a:t>
            </a:r>
            <a:endParaRPr lang="zh-CN" altLang="en-US" sz="2200" dirty="0"/>
          </a:p>
        </p:txBody>
      </p:sp>
      <p:sp>
        <p:nvSpPr>
          <p:cNvPr id="198659" name="Rectangle 3"/>
          <p:cNvSpPr>
            <a:spLocks noGrp="1" noChangeArrowheads="1"/>
          </p:cNvSpPr>
          <p:nvPr>
            <p:ph sz="quarter" idx="1"/>
          </p:nvPr>
        </p:nvSpPr>
        <p:spPr/>
        <p:txBody>
          <a:bodyPr/>
          <a:lstStyle/>
          <a:p>
            <a:pPr eaLnBrk="0" hangingPunct="0">
              <a:spcBef>
                <a:spcPct val="50000"/>
              </a:spcBef>
              <a:buFontTx/>
              <a:buNone/>
            </a:pPr>
            <a:r>
              <a:rPr kumimoji="1" lang="en-US" altLang="zh-CN" sz="2000" dirty="0">
                <a:solidFill>
                  <a:srgbClr val="000000"/>
                </a:solidFill>
                <a:latin typeface="+mn-lt"/>
              </a:rPr>
              <a:t>	while((</a:t>
            </a:r>
            <a:r>
              <a:rPr kumimoji="1" lang="en-US" altLang="zh-CN" sz="2000" dirty="0" err="1">
                <a:solidFill>
                  <a:srgbClr val="000000"/>
                </a:solidFill>
                <a:latin typeface="+mn-lt"/>
              </a:rPr>
              <a:t>ch</a:t>
            </a:r>
            <a:r>
              <a:rPr kumimoji="1" lang="en-US" altLang="zh-CN" sz="2000" dirty="0">
                <a:solidFill>
                  <a:srgbClr val="000000"/>
                </a:solidFill>
                <a:latin typeface="+mn-lt"/>
              </a:rPr>
              <a:t>=</a:t>
            </a:r>
            <a:r>
              <a:rPr kumimoji="1" lang="en-US" altLang="zh-CN" sz="2000" dirty="0" err="1">
                <a:solidFill>
                  <a:srgbClr val="000000"/>
                </a:solidFill>
                <a:latin typeface="+mn-lt"/>
              </a:rPr>
              <a:t>fgetc</a:t>
            </a:r>
            <a:r>
              <a:rPr kumimoji="1" lang="en-US" altLang="zh-CN" sz="2000" dirty="0">
                <a:solidFill>
                  <a:srgbClr val="000000"/>
                </a:solidFill>
                <a:latin typeface="+mn-lt"/>
              </a:rPr>
              <a:t>(</a:t>
            </a:r>
            <a:r>
              <a:rPr kumimoji="1" lang="en-US" altLang="zh-CN" sz="2000" dirty="0" err="1">
                <a:solidFill>
                  <a:srgbClr val="000000"/>
                </a:solidFill>
                <a:latin typeface="+mn-lt"/>
              </a:rPr>
              <a:t>fp</a:t>
            </a:r>
            <a:r>
              <a:rPr kumimoji="1" lang="en-US" altLang="zh-CN" sz="2000" dirty="0">
                <a:solidFill>
                  <a:srgbClr val="000000"/>
                </a:solidFill>
                <a:latin typeface="+mn-lt"/>
              </a:rPr>
              <a:t>))!=EOF)</a:t>
            </a:r>
            <a:br>
              <a:rPr kumimoji="1" lang="en-US" altLang="zh-CN" sz="2000" dirty="0">
                <a:solidFill>
                  <a:srgbClr val="000000"/>
                </a:solidFill>
                <a:latin typeface="+mn-lt"/>
              </a:rPr>
            </a:br>
            <a:r>
              <a:rPr kumimoji="1" lang="en-US" altLang="zh-CN" sz="2000" dirty="0">
                <a:solidFill>
                  <a:srgbClr val="000000"/>
                </a:solidFill>
                <a:latin typeface="+mn-lt"/>
              </a:rPr>
              <a:t>if(</a:t>
            </a:r>
            <a:r>
              <a:rPr kumimoji="1" lang="en-US" altLang="zh-CN" sz="2000" dirty="0" err="1">
                <a:solidFill>
                  <a:srgbClr val="000000"/>
                </a:solidFill>
                <a:latin typeface="+mn-lt"/>
              </a:rPr>
              <a:t>isupper</a:t>
            </a:r>
            <a:r>
              <a:rPr kumimoji="1" lang="en-US" altLang="zh-CN" sz="2000" dirty="0">
                <a:solidFill>
                  <a:srgbClr val="000000"/>
                </a:solidFill>
                <a:latin typeface="+mn-lt"/>
              </a:rPr>
              <a:t>(</a:t>
            </a:r>
            <a:r>
              <a:rPr kumimoji="1" lang="en-US" altLang="zh-CN" sz="2000" dirty="0" err="1">
                <a:solidFill>
                  <a:srgbClr val="000000"/>
                </a:solidFill>
                <a:latin typeface="+mn-lt"/>
              </a:rPr>
              <a:t>ch</a:t>
            </a:r>
            <a:r>
              <a:rPr kumimoji="1" lang="en-US" altLang="zh-CN" sz="2000" dirty="0">
                <a:solidFill>
                  <a:srgbClr val="000000"/>
                </a:solidFill>
                <a:latin typeface="+mn-lt"/>
              </a:rPr>
              <a:t>)!=0)          /*</a:t>
            </a:r>
            <a:r>
              <a:rPr kumimoji="1" lang="zh-CN" altLang="en-US" sz="2000" dirty="0">
                <a:solidFill>
                  <a:srgbClr val="000000"/>
                </a:solidFill>
                <a:latin typeface="+mn-lt"/>
              </a:rPr>
              <a:t>当读取字符为大写时*</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a:t>
            </a:r>
            <a:br>
              <a:rPr kumimoji="1" lang="en-US" altLang="zh-CN" sz="2000" dirty="0">
                <a:solidFill>
                  <a:srgbClr val="000000"/>
                </a:solidFill>
                <a:latin typeface="+mn-lt"/>
              </a:rPr>
            </a:br>
            <a:r>
              <a:rPr kumimoji="1" lang="en-US" altLang="zh-CN" sz="2000" dirty="0">
                <a:solidFill>
                  <a:srgbClr val="000000"/>
                </a:solidFill>
                <a:latin typeface="+mn-lt"/>
              </a:rPr>
              <a:t>  </a:t>
            </a:r>
            <a:r>
              <a:rPr kumimoji="1" lang="en-US" altLang="zh-CN" sz="2000" dirty="0" err="1">
                <a:solidFill>
                  <a:srgbClr val="000000"/>
                </a:solidFill>
                <a:latin typeface="+mn-lt"/>
              </a:rPr>
              <a:t>fseek</a:t>
            </a:r>
            <a:r>
              <a:rPr kumimoji="1" lang="en-US" altLang="zh-CN" sz="2000" dirty="0">
                <a:solidFill>
                  <a:srgbClr val="000000"/>
                </a:solidFill>
                <a:latin typeface="+mn-lt"/>
              </a:rPr>
              <a:t>(fp,-1L,1) /*</a:t>
            </a:r>
            <a:r>
              <a:rPr kumimoji="1" lang="zh-CN" altLang="en-US" sz="2000" dirty="0">
                <a:solidFill>
                  <a:srgbClr val="000000"/>
                </a:solidFill>
                <a:latin typeface="+mn-lt"/>
              </a:rPr>
              <a:t>将位置指针前移一个位置*</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a:t>
            </a:r>
            <a:r>
              <a:rPr kumimoji="1" lang="en-US" altLang="zh-CN" sz="2000" dirty="0" err="1">
                <a:solidFill>
                  <a:srgbClr val="000000"/>
                </a:solidFill>
                <a:latin typeface="+mn-lt"/>
              </a:rPr>
              <a:t>ch</a:t>
            </a:r>
            <a:r>
              <a:rPr kumimoji="1" lang="en-US" altLang="zh-CN" sz="2000" dirty="0">
                <a:solidFill>
                  <a:srgbClr val="000000"/>
                </a:solidFill>
                <a:latin typeface="+mn-lt"/>
              </a:rPr>
              <a:t>=</a:t>
            </a:r>
            <a:r>
              <a:rPr kumimoji="1" lang="en-US" altLang="zh-CN" sz="2000" dirty="0" err="1">
                <a:solidFill>
                  <a:srgbClr val="000000"/>
                </a:solidFill>
                <a:latin typeface="+mn-lt"/>
              </a:rPr>
              <a:t>tolower</a:t>
            </a:r>
            <a:r>
              <a:rPr kumimoji="1" lang="en-US" altLang="zh-CN" sz="2000" dirty="0">
                <a:solidFill>
                  <a:srgbClr val="000000"/>
                </a:solidFill>
                <a:latin typeface="+mn-lt"/>
              </a:rPr>
              <a:t>(</a:t>
            </a:r>
            <a:r>
              <a:rPr kumimoji="1" lang="en-US" altLang="zh-CN" sz="2000" dirty="0" err="1">
                <a:solidFill>
                  <a:srgbClr val="000000"/>
                </a:solidFill>
                <a:latin typeface="+mn-lt"/>
              </a:rPr>
              <a:t>ch</a:t>
            </a:r>
            <a:r>
              <a:rPr kumimoji="1" lang="en-US" altLang="zh-CN" sz="2000" dirty="0">
                <a:solidFill>
                  <a:srgbClr val="000000"/>
                </a:solidFill>
                <a:latin typeface="+mn-lt"/>
              </a:rPr>
              <a:t>);       /*</a:t>
            </a:r>
            <a:r>
              <a:rPr kumimoji="1" lang="zh-CN" altLang="en-US" sz="2000" dirty="0">
                <a:solidFill>
                  <a:srgbClr val="000000"/>
                </a:solidFill>
                <a:latin typeface="+mn-lt"/>
              </a:rPr>
              <a:t>改写成小写字母*</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a:t>
            </a:r>
            <a:r>
              <a:rPr kumimoji="1" lang="en-US" altLang="zh-CN" sz="2000" dirty="0" err="1">
                <a:solidFill>
                  <a:srgbClr val="000000"/>
                </a:solidFill>
                <a:latin typeface="+mn-lt"/>
              </a:rPr>
              <a:t>fputc</a:t>
            </a:r>
            <a:r>
              <a:rPr kumimoji="1" lang="en-US" altLang="zh-CN" sz="2000" dirty="0">
                <a:solidFill>
                  <a:srgbClr val="000000"/>
                </a:solidFill>
                <a:latin typeface="+mn-lt"/>
              </a:rPr>
              <a:t>(</a:t>
            </a:r>
            <a:r>
              <a:rPr kumimoji="1" lang="en-US" altLang="zh-CN" sz="2000" dirty="0" err="1">
                <a:solidFill>
                  <a:srgbClr val="000000"/>
                </a:solidFill>
                <a:latin typeface="+mn-lt"/>
              </a:rPr>
              <a:t>ch,fp</a:t>
            </a:r>
            <a:r>
              <a:rPr kumimoji="1" lang="en-US" altLang="zh-CN" sz="2000" dirty="0">
                <a:solidFill>
                  <a:srgbClr val="000000"/>
                </a:solidFill>
                <a:latin typeface="+mn-lt"/>
              </a:rPr>
              <a:t>);          /*</a:t>
            </a:r>
            <a:r>
              <a:rPr kumimoji="1" lang="zh-CN" altLang="en-US" sz="2000" dirty="0">
                <a:solidFill>
                  <a:srgbClr val="000000"/>
                </a:solidFill>
                <a:latin typeface="+mn-lt"/>
              </a:rPr>
              <a:t>将小写字母写入文件*</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a:t>
            </a:r>
            <a:r>
              <a:rPr kumimoji="1" lang="en-US" altLang="zh-CN" sz="2000" dirty="0" err="1">
                <a:solidFill>
                  <a:srgbClr val="000000"/>
                </a:solidFill>
                <a:latin typeface="+mn-lt"/>
              </a:rPr>
              <a:t>fseek</a:t>
            </a:r>
            <a:r>
              <a:rPr kumimoji="1" lang="en-US" altLang="zh-CN" sz="2000" dirty="0">
                <a:solidFill>
                  <a:srgbClr val="000000"/>
                </a:solidFill>
                <a:latin typeface="+mn-lt"/>
              </a:rPr>
              <a:t>(fp,-1L,1);      /*</a:t>
            </a:r>
            <a:r>
              <a:rPr kumimoji="1" lang="zh-CN" altLang="en-US" sz="2000" dirty="0">
                <a:solidFill>
                  <a:srgbClr val="000000"/>
                </a:solidFill>
                <a:latin typeface="+mn-lt"/>
              </a:rPr>
              <a:t>再将位置指针前移一个位置*</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 }</a:t>
            </a:r>
            <a:br>
              <a:rPr kumimoji="1" lang="en-US" altLang="zh-CN" sz="2000" dirty="0">
                <a:solidFill>
                  <a:srgbClr val="000000"/>
                </a:solidFill>
                <a:latin typeface="+mn-lt"/>
              </a:rPr>
            </a:br>
            <a:r>
              <a:rPr kumimoji="1" lang="en-US" altLang="zh-CN" sz="2000" dirty="0">
                <a:solidFill>
                  <a:srgbClr val="000000"/>
                </a:solidFill>
                <a:latin typeface="+mn-lt"/>
              </a:rPr>
              <a:t> </a:t>
            </a:r>
            <a:r>
              <a:rPr kumimoji="1" lang="en-US" altLang="zh-CN" sz="2000" dirty="0" err="1">
                <a:solidFill>
                  <a:srgbClr val="000000"/>
                </a:solidFill>
                <a:latin typeface="+mn-lt"/>
              </a:rPr>
              <a:t>fclose</a:t>
            </a:r>
            <a:r>
              <a:rPr kumimoji="1" lang="en-US" altLang="zh-CN" sz="2000" dirty="0">
                <a:solidFill>
                  <a:srgbClr val="000000"/>
                </a:solidFill>
                <a:latin typeface="+mn-lt"/>
              </a:rPr>
              <a:t>(</a:t>
            </a:r>
            <a:r>
              <a:rPr kumimoji="1" lang="en-US" altLang="zh-CN" sz="2000" dirty="0" err="1">
                <a:solidFill>
                  <a:srgbClr val="000000"/>
                </a:solidFill>
                <a:latin typeface="+mn-lt"/>
              </a:rPr>
              <a:t>fp</a:t>
            </a:r>
            <a:r>
              <a:rPr kumimoji="1" lang="en-US" altLang="zh-CN" sz="2000" dirty="0">
                <a:solidFill>
                  <a:srgbClr val="000000"/>
                </a:solidFill>
                <a:latin typeface="+mn-lt"/>
              </a:rPr>
              <a:t>);</a:t>
            </a:r>
            <a:br>
              <a:rPr kumimoji="1" lang="en-US" altLang="zh-CN" sz="2000" dirty="0">
                <a:solidFill>
                  <a:srgbClr val="000000"/>
                </a:solidFill>
                <a:latin typeface="+mn-lt"/>
              </a:rPr>
            </a:br>
            <a:r>
              <a:rPr kumimoji="1" lang="en-US" altLang="zh-CN" sz="2000" dirty="0">
                <a:solidFill>
                  <a:srgbClr val="000000"/>
                </a:solidFill>
                <a:latin typeface="+mn-lt"/>
              </a:rPr>
              <a:t>}</a:t>
            </a:r>
            <a:endParaRPr kumimoji="1" lang="en-US" altLang="zh-CN" sz="2000" dirty="0">
              <a:latin typeface="+mn-lt"/>
            </a:endParaRPr>
          </a:p>
          <a:p>
            <a:r>
              <a:rPr kumimoji="1" lang="zh-CN" altLang="en-US" sz="2000" dirty="0"/>
              <a:t>该程序按命令行参数输入磁盘文件名，程序运行后该磁盘文件中所有大写字母均改写成了小写字母。</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zh-CN" altLang="en-US" dirty="0"/>
              <a:t>标准设备文件</a:t>
            </a:r>
          </a:p>
        </p:txBody>
      </p:sp>
      <p:sp>
        <p:nvSpPr>
          <p:cNvPr id="11274" name="Rectangle 10"/>
          <p:cNvSpPr>
            <a:spLocks noGrp="1" noChangeArrowheads="1"/>
          </p:cNvSpPr>
          <p:nvPr>
            <p:ph sz="quarter" idx="1"/>
          </p:nvPr>
        </p:nvSpPr>
        <p:spPr/>
        <p:txBody>
          <a:bodyPr/>
          <a:lstStyle/>
          <a:p>
            <a:r>
              <a:rPr kumimoji="1" lang="en-US" altLang="zh-CN">
                <a:solidFill>
                  <a:srgbClr val="000000"/>
                </a:solidFill>
              </a:rPr>
              <a:t>C</a:t>
            </a:r>
            <a:r>
              <a:rPr kumimoji="1" lang="zh-CN" altLang="en-US">
                <a:solidFill>
                  <a:srgbClr val="000000"/>
                </a:solidFill>
              </a:rPr>
              <a:t>语言中的是由系统控制的，由系统自动打开和关闭，其文件结构指针由系统命名，用户无需说明即可直接使用，例如：</a:t>
            </a:r>
          </a:p>
          <a:p>
            <a:pPr lvl="1"/>
            <a:r>
              <a:rPr kumimoji="1" lang="en-US" altLang="zh-CN">
                <a:solidFill>
                  <a:srgbClr val="000000"/>
                </a:solidFill>
              </a:rPr>
              <a:t>std</a:t>
            </a:r>
            <a:r>
              <a:rPr kumimoji="1" lang="en-US" altLang="zh-CN">
                <a:solidFill>
                  <a:srgbClr val="FF0000"/>
                </a:solidFill>
              </a:rPr>
              <a:t>in</a:t>
            </a:r>
            <a:r>
              <a:rPr kumimoji="1" lang="en-US" altLang="zh-CN">
                <a:solidFill>
                  <a:srgbClr val="000000"/>
                </a:solidFill>
              </a:rPr>
              <a:t>      </a:t>
            </a:r>
            <a:r>
              <a:rPr kumimoji="1" lang="zh-CN" altLang="en-US">
                <a:solidFill>
                  <a:srgbClr val="000000"/>
                </a:solidFill>
              </a:rPr>
              <a:t>标准输入文件（键盘）</a:t>
            </a:r>
          </a:p>
          <a:p>
            <a:pPr lvl="1"/>
            <a:r>
              <a:rPr kumimoji="1" lang="en-US" altLang="zh-CN">
                <a:solidFill>
                  <a:srgbClr val="000000"/>
                </a:solidFill>
              </a:rPr>
              <a:t>std</a:t>
            </a:r>
            <a:r>
              <a:rPr kumimoji="1" lang="en-US" altLang="zh-CN">
                <a:solidFill>
                  <a:srgbClr val="FF0000"/>
                </a:solidFill>
              </a:rPr>
              <a:t>out</a:t>
            </a:r>
            <a:r>
              <a:rPr kumimoji="1" lang="en-US" altLang="zh-CN">
                <a:solidFill>
                  <a:srgbClr val="000000"/>
                </a:solidFill>
              </a:rPr>
              <a:t>    </a:t>
            </a:r>
            <a:r>
              <a:rPr kumimoji="1" lang="zh-CN" altLang="en-US">
                <a:solidFill>
                  <a:srgbClr val="000000"/>
                </a:solidFill>
              </a:rPr>
              <a:t>标准输出文件（显示器）</a:t>
            </a:r>
          </a:p>
          <a:p>
            <a:pPr lvl="1"/>
            <a:r>
              <a:rPr kumimoji="1" lang="en-US" altLang="zh-CN">
                <a:solidFill>
                  <a:srgbClr val="000000"/>
                </a:solidFill>
              </a:rPr>
              <a:t>std</a:t>
            </a:r>
            <a:r>
              <a:rPr kumimoji="1" lang="en-US" altLang="zh-CN">
                <a:solidFill>
                  <a:srgbClr val="FF0000"/>
                </a:solidFill>
              </a:rPr>
              <a:t>err</a:t>
            </a:r>
            <a:r>
              <a:rPr kumimoji="1" lang="en-US" altLang="zh-CN">
                <a:solidFill>
                  <a:srgbClr val="000000"/>
                </a:solidFill>
              </a:rPr>
              <a:t> </a:t>
            </a:r>
            <a:r>
              <a:rPr kumimoji="1" lang="en-US" altLang="zh-CN"/>
              <a:t>    </a:t>
            </a:r>
            <a:r>
              <a:rPr kumimoji="1" lang="zh-CN" altLang="en-US"/>
              <a:t>标准错误输出文件（显示器）</a:t>
            </a:r>
          </a:p>
        </p:txBody>
      </p:sp>
    </p:spTree>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301625" y="307975"/>
            <a:ext cx="8534400" cy="758825"/>
          </a:xfrm>
        </p:spPr>
        <p:txBody>
          <a:bodyPr/>
          <a:lstStyle/>
          <a:p>
            <a:r>
              <a:rPr lang="en-US" altLang="zh-CN" sz="2200" dirty="0"/>
              <a:t>【</a:t>
            </a:r>
            <a:r>
              <a:rPr lang="zh-CN" altLang="en-US" sz="2200" dirty="0"/>
              <a:t>例</a:t>
            </a:r>
            <a:r>
              <a:rPr lang="en-US" altLang="zh-CN" sz="2200" dirty="0"/>
              <a:t>11-12】</a:t>
            </a:r>
            <a:r>
              <a:rPr lang="zh-CN" altLang="en-US" sz="2200" dirty="0"/>
              <a:t>编写程序，实现将命令行中指定的文本文件的内容追加到另一个文件之后。</a:t>
            </a:r>
            <a:r>
              <a:rPr lang="zh-CN" altLang="en-US" dirty="0"/>
              <a:t> </a:t>
            </a:r>
          </a:p>
        </p:txBody>
      </p:sp>
      <p:sp>
        <p:nvSpPr>
          <p:cNvPr id="199683" name="Rectangle 3"/>
          <p:cNvSpPr>
            <a:spLocks noGrp="1" noChangeArrowheads="1"/>
          </p:cNvSpPr>
          <p:nvPr>
            <p:ph sz="quarter" idx="1"/>
          </p:nvPr>
        </p:nvSpPr>
        <p:spPr>
          <a:xfrm>
            <a:off x="304800" y="1447800"/>
            <a:ext cx="8503920" cy="4572000"/>
          </a:xfrm>
        </p:spPr>
        <p:txBody>
          <a:bodyPr/>
          <a:lstStyle/>
          <a:p>
            <a:pPr>
              <a:lnSpc>
                <a:spcPct val="80000"/>
              </a:lnSpc>
              <a:buFontTx/>
              <a:buNone/>
            </a:pPr>
            <a:r>
              <a:rPr lang="en-US" altLang="zh-CN" sz="2000" dirty="0">
                <a:latin typeface="+mn-lt"/>
              </a:rPr>
              <a:t>#include &lt;</a:t>
            </a:r>
            <a:r>
              <a:rPr lang="en-US" altLang="zh-CN" sz="2000" dirty="0" err="1">
                <a:latin typeface="+mn-lt"/>
              </a:rPr>
              <a:t>stdio.h</a:t>
            </a:r>
            <a:r>
              <a:rPr lang="en-US" altLang="zh-CN" sz="2000" dirty="0">
                <a:latin typeface="+mn-lt"/>
              </a:rPr>
              <a:t>&gt;</a:t>
            </a:r>
          </a:p>
          <a:p>
            <a:pPr>
              <a:lnSpc>
                <a:spcPct val="80000"/>
              </a:lnSpc>
              <a:buFontTx/>
              <a:buNone/>
            </a:pPr>
            <a:r>
              <a:rPr lang="en-US" altLang="zh-CN" sz="2000" dirty="0">
                <a:latin typeface="+mn-lt"/>
              </a:rPr>
              <a:t>void main(</a:t>
            </a:r>
            <a:r>
              <a:rPr lang="en-US" altLang="zh-CN" sz="2000" dirty="0" err="1">
                <a:latin typeface="+mn-lt"/>
              </a:rPr>
              <a:t>int</a:t>
            </a:r>
            <a:r>
              <a:rPr lang="en-US" altLang="zh-CN" sz="2000" dirty="0">
                <a:latin typeface="+mn-lt"/>
              </a:rPr>
              <a:t> </a:t>
            </a:r>
            <a:r>
              <a:rPr lang="en-US" altLang="zh-CN" sz="2000" dirty="0" err="1">
                <a:latin typeface="+mn-lt"/>
              </a:rPr>
              <a:t>argc</a:t>
            </a:r>
            <a:r>
              <a:rPr lang="en-US" altLang="zh-CN" sz="2000" dirty="0">
                <a:latin typeface="+mn-lt"/>
              </a:rPr>
              <a:t> ,char </a:t>
            </a:r>
            <a:r>
              <a:rPr lang="en-US" altLang="zh-CN" sz="2000" dirty="0" err="1">
                <a:latin typeface="+mn-lt"/>
              </a:rPr>
              <a:t>argv</a:t>
            </a:r>
            <a:r>
              <a:rPr lang="en-US" altLang="zh-CN" sz="2000" dirty="0">
                <a:latin typeface="+mn-lt"/>
              </a:rPr>
              <a:t>[])</a:t>
            </a:r>
          </a:p>
          <a:p>
            <a:pPr>
              <a:lnSpc>
                <a:spcPct val="80000"/>
              </a:lnSpc>
              <a:buFontTx/>
              <a:buNone/>
            </a:pPr>
            <a:r>
              <a:rPr lang="en-US" altLang="zh-CN" sz="2000" dirty="0">
                <a:latin typeface="+mn-lt"/>
              </a:rPr>
              <a:t>{  FILE *fp1,*fp2;		</a:t>
            </a:r>
            <a:r>
              <a:rPr lang="en-US" altLang="zh-CN" sz="2000" dirty="0" err="1">
                <a:latin typeface="+mn-lt"/>
              </a:rPr>
              <a:t>int</a:t>
            </a:r>
            <a:r>
              <a:rPr lang="en-US" altLang="zh-CN" sz="2000" dirty="0">
                <a:latin typeface="+mn-lt"/>
              </a:rPr>
              <a:t> </a:t>
            </a:r>
            <a:r>
              <a:rPr lang="en-US" altLang="zh-CN" sz="2000" dirty="0" err="1">
                <a:latin typeface="+mn-lt"/>
              </a:rPr>
              <a:t>ch</a:t>
            </a:r>
            <a:r>
              <a:rPr lang="en-US" altLang="zh-CN" sz="2000" dirty="0">
                <a:latin typeface="+mn-lt"/>
              </a:rPr>
              <a:t>;</a:t>
            </a:r>
          </a:p>
          <a:p>
            <a:pPr>
              <a:lnSpc>
                <a:spcPct val="80000"/>
              </a:lnSpc>
              <a:buFontTx/>
              <a:buNone/>
            </a:pPr>
            <a:r>
              <a:rPr lang="en-US" altLang="zh-CN" sz="2000" dirty="0">
                <a:latin typeface="+mn-lt"/>
              </a:rPr>
              <a:t>   if(</a:t>
            </a:r>
            <a:r>
              <a:rPr lang="en-US" altLang="zh-CN" sz="2000" dirty="0" err="1">
                <a:latin typeface="+mn-lt"/>
              </a:rPr>
              <a:t>argc</a:t>
            </a:r>
            <a:r>
              <a:rPr lang="en-US" altLang="zh-CN" sz="2000" dirty="0">
                <a:latin typeface="+mn-lt"/>
              </a:rPr>
              <a:t> !=3 )</a:t>
            </a:r>
          </a:p>
          <a:p>
            <a:pPr>
              <a:lnSpc>
                <a:spcPct val="80000"/>
              </a:lnSpc>
              <a:buFontTx/>
              <a:buNone/>
            </a:pPr>
            <a:r>
              <a:rPr lang="en-US" altLang="zh-CN" sz="2000" dirty="0">
                <a:latin typeface="+mn-lt"/>
              </a:rPr>
              <a:t>   { </a:t>
            </a:r>
            <a:r>
              <a:rPr lang="en-US" altLang="zh-CN" sz="2000" dirty="0" err="1">
                <a:latin typeface="+mn-lt"/>
              </a:rPr>
              <a:t>printf</a:t>
            </a:r>
            <a:r>
              <a:rPr lang="en-US" altLang="zh-CN" sz="2000" dirty="0">
                <a:latin typeface="+mn-lt"/>
              </a:rPr>
              <a:t>("Usage: Command Filename1 Filename2\n");     exit(0);   }</a:t>
            </a:r>
          </a:p>
          <a:p>
            <a:pPr>
              <a:lnSpc>
                <a:spcPct val="80000"/>
              </a:lnSpc>
              <a:buFontTx/>
              <a:buNone/>
            </a:pPr>
            <a:r>
              <a:rPr lang="en-US" altLang="zh-CN" sz="2000" dirty="0">
                <a:latin typeface="+mn-lt"/>
              </a:rPr>
              <a:t>  if((fp1=</a:t>
            </a:r>
            <a:r>
              <a:rPr lang="en-US" altLang="zh-CN" sz="2000" dirty="0" err="1">
                <a:latin typeface="+mn-lt"/>
              </a:rPr>
              <a:t>fopen</a:t>
            </a:r>
            <a:r>
              <a:rPr lang="en-US" altLang="zh-CN" sz="2000" dirty="0">
                <a:latin typeface="+mn-lt"/>
              </a:rPr>
              <a:t>(</a:t>
            </a:r>
            <a:r>
              <a:rPr lang="en-US" altLang="zh-CN" sz="2000" dirty="0" err="1">
                <a:latin typeface="+mn-lt"/>
              </a:rPr>
              <a:t>argv</a:t>
            </a:r>
            <a:r>
              <a:rPr lang="en-US" altLang="zh-CN" sz="2000" dirty="0">
                <a:latin typeface="+mn-lt"/>
              </a:rPr>
              <a:t>[1], "r")) == NULL)</a:t>
            </a:r>
          </a:p>
          <a:p>
            <a:pPr>
              <a:lnSpc>
                <a:spcPct val="80000"/>
              </a:lnSpc>
              <a:buFontTx/>
              <a:buNone/>
            </a:pPr>
            <a:r>
              <a:rPr lang="en-US" altLang="zh-CN" sz="2000" dirty="0">
                <a:latin typeface="+mn-lt"/>
              </a:rPr>
              <a:t>  {  </a:t>
            </a:r>
            <a:r>
              <a:rPr lang="en-US" altLang="zh-CN" sz="2000" dirty="0" err="1">
                <a:latin typeface="+mn-lt"/>
              </a:rPr>
              <a:t>printf</a:t>
            </a:r>
            <a:r>
              <a:rPr lang="en-US" altLang="zh-CN" sz="2000" dirty="0">
                <a:latin typeface="+mn-lt"/>
              </a:rPr>
              <a:t>("Can not open file %s\</a:t>
            </a:r>
            <a:r>
              <a:rPr lang="en-US" altLang="zh-CN" sz="2000" dirty="0" err="1">
                <a:latin typeface="+mn-lt"/>
              </a:rPr>
              <a:t>n",argv</a:t>
            </a:r>
            <a:r>
              <a:rPr lang="en-US" altLang="zh-CN" sz="2000" dirty="0">
                <a:latin typeface="+mn-lt"/>
              </a:rPr>
              <a:t>[1]);	exit(1);	 }</a:t>
            </a:r>
          </a:p>
          <a:p>
            <a:pPr>
              <a:lnSpc>
                <a:spcPct val="80000"/>
              </a:lnSpc>
              <a:buFontTx/>
              <a:buNone/>
            </a:pPr>
            <a:r>
              <a:rPr lang="en-US" altLang="zh-CN" sz="2000" dirty="0">
                <a:latin typeface="+mn-lt"/>
              </a:rPr>
              <a:t> if((fp2=</a:t>
            </a:r>
            <a:r>
              <a:rPr lang="en-US" altLang="zh-CN" sz="2000" dirty="0" err="1">
                <a:latin typeface="+mn-lt"/>
              </a:rPr>
              <a:t>fopen</a:t>
            </a:r>
            <a:r>
              <a:rPr lang="en-US" altLang="zh-CN" sz="2000" dirty="0">
                <a:latin typeface="+mn-lt"/>
              </a:rPr>
              <a:t>(</a:t>
            </a:r>
            <a:r>
              <a:rPr lang="en-US" altLang="zh-CN" sz="2000" dirty="0" err="1">
                <a:latin typeface="+mn-lt"/>
              </a:rPr>
              <a:t>argv</a:t>
            </a:r>
            <a:r>
              <a:rPr lang="en-US" altLang="zh-CN" sz="2000" dirty="0">
                <a:latin typeface="+mn-lt"/>
              </a:rPr>
              <a:t>[2], "a")) == NULL)</a:t>
            </a:r>
          </a:p>
          <a:p>
            <a:pPr>
              <a:lnSpc>
                <a:spcPct val="80000"/>
              </a:lnSpc>
              <a:buFontTx/>
              <a:buNone/>
            </a:pPr>
            <a:r>
              <a:rPr lang="en-US" altLang="zh-CN" sz="2000" dirty="0">
                <a:latin typeface="+mn-lt"/>
              </a:rPr>
              <a:t> {   </a:t>
            </a:r>
            <a:r>
              <a:rPr lang="en-US" altLang="zh-CN" sz="2000" dirty="0" err="1">
                <a:latin typeface="+mn-lt"/>
              </a:rPr>
              <a:t>printf</a:t>
            </a:r>
            <a:r>
              <a:rPr lang="en-US" altLang="zh-CN" sz="2000" dirty="0">
                <a:latin typeface="+mn-lt"/>
              </a:rPr>
              <a:t>("Can not open file %s\</a:t>
            </a:r>
            <a:r>
              <a:rPr lang="en-US" altLang="zh-CN" sz="2000" dirty="0" err="1">
                <a:latin typeface="+mn-lt"/>
              </a:rPr>
              <a:t>n",argv</a:t>
            </a:r>
            <a:r>
              <a:rPr lang="en-US" altLang="zh-CN" sz="2000" dirty="0">
                <a:latin typeface="+mn-lt"/>
              </a:rPr>
              <a:t>[2]);   exit(1); }</a:t>
            </a:r>
          </a:p>
          <a:p>
            <a:pPr>
              <a:lnSpc>
                <a:spcPct val="80000"/>
              </a:lnSpc>
              <a:buFontTx/>
              <a:buNone/>
            </a:pPr>
            <a:r>
              <a:rPr lang="en-US" altLang="zh-CN" sz="2000" dirty="0">
                <a:latin typeface="+mn-lt"/>
              </a:rPr>
              <a:t> </a:t>
            </a:r>
            <a:r>
              <a:rPr lang="en-US" altLang="zh-CN" sz="2000" dirty="0" err="1">
                <a:latin typeface="+mn-lt"/>
              </a:rPr>
              <a:t>fseek</a:t>
            </a:r>
            <a:r>
              <a:rPr lang="en-US" altLang="zh-CN" sz="2000" dirty="0">
                <a:latin typeface="+mn-lt"/>
              </a:rPr>
              <a:t>(fp2,0L,SEEK_END);</a:t>
            </a:r>
          </a:p>
          <a:p>
            <a:pPr>
              <a:lnSpc>
                <a:spcPct val="80000"/>
              </a:lnSpc>
              <a:buFontTx/>
              <a:buNone/>
            </a:pPr>
            <a:r>
              <a:rPr lang="en-US" altLang="zh-CN" sz="2000" dirty="0">
                <a:latin typeface="+mn-lt"/>
              </a:rPr>
              <a:t> while((</a:t>
            </a:r>
            <a:r>
              <a:rPr lang="en-US" altLang="zh-CN" sz="2000" dirty="0" err="1">
                <a:latin typeface="+mn-lt"/>
              </a:rPr>
              <a:t>ch</a:t>
            </a:r>
            <a:r>
              <a:rPr lang="en-US" altLang="zh-CN" sz="2000" dirty="0">
                <a:latin typeface="+mn-lt"/>
              </a:rPr>
              <a:t>=</a:t>
            </a:r>
            <a:r>
              <a:rPr lang="en-US" altLang="zh-CN" sz="2000" dirty="0" err="1">
                <a:latin typeface="+mn-lt"/>
              </a:rPr>
              <a:t>fgetc</a:t>
            </a:r>
            <a:r>
              <a:rPr lang="en-US" altLang="zh-CN" sz="2000" dirty="0">
                <a:latin typeface="+mn-lt"/>
              </a:rPr>
              <a:t>(fp1)) != EOF)  </a:t>
            </a:r>
            <a:r>
              <a:rPr lang="en-US" altLang="zh-CN" sz="2000" dirty="0" err="1">
                <a:latin typeface="+mn-lt"/>
              </a:rPr>
              <a:t>fputc</a:t>
            </a:r>
            <a:r>
              <a:rPr lang="en-US" altLang="zh-CN" sz="2000" dirty="0">
                <a:latin typeface="+mn-lt"/>
              </a:rPr>
              <a:t>(ch,fp2);</a:t>
            </a:r>
          </a:p>
          <a:p>
            <a:pPr>
              <a:lnSpc>
                <a:spcPct val="80000"/>
              </a:lnSpc>
              <a:buFontTx/>
              <a:buNone/>
            </a:pPr>
            <a:r>
              <a:rPr lang="en-US" altLang="zh-CN" sz="2000" dirty="0">
                <a:latin typeface="+mn-lt"/>
              </a:rPr>
              <a:t> </a:t>
            </a:r>
            <a:r>
              <a:rPr lang="en-US" altLang="zh-CN" sz="2000" dirty="0" err="1">
                <a:latin typeface="+mn-lt"/>
              </a:rPr>
              <a:t>fclose</a:t>
            </a:r>
            <a:r>
              <a:rPr lang="en-US" altLang="zh-CN" sz="2000" dirty="0">
                <a:latin typeface="+mn-lt"/>
              </a:rPr>
              <a:t>(fp2);</a:t>
            </a:r>
          </a:p>
          <a:p>
            <a:pPr>
              <a:lnSpc>
                <a:spcPct val="80000"/>
              </a:lnSpc>
              <a:buFontTx/>
              <a:buNone/>
            </a:pPr>
            <a:r>
              <a:rPr lang="en-US" altLang="zh-CN" sz="2000" dirty="0">
                <a:latin typeface="+mn-lt"/>
              </a:rPr>
              <a:t> </a:t>
            </a:r>
            <a:r>
              <a:rPr lang="en-US" altLang="zh-CN" sz="2000" dirty="0" err="1">
                <a:latin typeface="+mn-lt"/>
              </a:rPr>
              <a:t>fclose</a:t>
            </a:r>
            <a:r>
              <a:rPr lang="en-US" altLang="zh-CN" sz="2000" dirty="0">
                <a:latin typeface="+mn-lt"/>
              </a:rPr>
              <a:t>(fp1);</a:t>
            </a:r>
          </a:p>
          <a:p>
            <a:pPr>
              <a:lnSpc>
                <a:spcPct val="80000"/>
              </a:lnSpc>
              <a:buFontTx/>
              <a:buNone/>
            </a:pPr>
            <a:r>
              <a:rPr lang="en-US" altLang="zh-CN" sz="2000" dirty="0">
                <a:latin typeface="+mn-lt"/>
              </a:rPr>
              <a:t>} </a:t>
            </a:r>
          </a:p>
        </p:txBody>
      </p:sp>
    </p:spTree>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11-13】</a:t>
            </a:r>
            <a:r>
              <a:rPr lang="zh-CN" altLang="en-US" sz="2800" dirty="0"/>
              <a:t>阅读下面的程序，考察运行</a:t>
            </a:r>
            <a:r>
              <a:rPr lang="zh-CN" altLang="en-US" sz="2800" dirty="0" smtClean="0"/>
              <a:t>结果 </a:t>
            </a:r>
            <a:endParaRPr lang="zh-CN" altLang="en-US" sz="2800" dirty="0"/>
          </a:p>
        </p:txBody>
      </p:sp>
      <p:sp>
        <p:nvSpPr>
          <p:cNvPr id="200707" name="Rectangle 3"/>
          <p:cNvSpPr>
            <a:spLocks noGrp="1" noChangeArrowheads="1"/>
          </p:cNvSpPr>
          <p:nvPr>
            <p:ph sz="quarter" idx="1"/>
          </p:nvPr>
        </p:nvSpPr>
        <p:spPr>
          <a:xfrm>
            <a:off x="381000" y="1600200"/>
            <a:ext cx="3397250" cy="3182938"/>
          </a:xfrm>
        </p:spPr>
        <p:txBody>
          <a:bodyPr/>
          <a:lstStyle/>
          <a:p>
            <a:pPr>
              <a:buFontTx/>
              <a:buNone/>
            </a:pPr>
            <a:r>
              <a:rPr kumimoji="1" lang="en-US" altLang="zh-CN" sz="2000" dirty="0">
                <a:solidFill>
                  <a:srgbClr val="000000"/>
                </a:solidFill>
                <a:latin typeface="+mn-lt"/>
              </a:rPr>
              <a:t>#include &lt;</a:t>
            </a:r>
            <a:r>
              <a:rPr kumimoji="1" lang="en-US" altLang="zh-CN" sz="2000" dirty="0" err="1">
                <a:solidFill>
                  <a:srgbClr val="000000"/>
                </a:solidFill>
                <a:latin typeface="+mn-lt"/>
              </a:rPr>
              <a:t>stdio.h</a:t>
            </a:r>
            <a:r>
              <a:rPr kumimoji="1" lang="en-US" altLang="zh-CN" sz="2000" dirty="0">
                <a:solidFill>
                  <a:srgbClr val="000000"/>
                </a:solidFill>
                <a:latin typeface="+mn-lt"/>
              </a:rPr>
              <a:t>&gt;</a:t>
            </a:r>
          </a:p>
          <a:p>
            <a:pPr>
              <a:buFontTx/>
              <a:buNone/>
            </a:pPr>
            <a:r>
              <a:rPr kumimoji="1" lang="en-US" altLang="zh-CN" sz="2000" dirty="0">
                <a:solidFill>
                  <a:srgbClr val="000000"/>
                </a:solidFill>
                <a:latin typeface="+mn-lt"/>
              </a:rPr>
              <a:t>#define  Tap(X)  2*X+1</a:t>
            </a:r>
          </a:p>
          <a:p>
            <a:pPr>
              <a:buFontTx/>
              <a:buNone/>
            </a:pPr>
            <a:r>
              <a:rPr kumimoji="1" lang="en-US" altLang="zh-CN" sz="2000" dirty="0">
                <a:solidFill>
                  <a:srgbClr val="000000"/>
                </a:solidFill>
                <a:latin typeface="+mn-lt"/>
              </a:rPr>
              <a:t>main()</a:t>
            </a:r>
          </a:p>
          <a:p>
            <a:pPr>
              <a:buFontTx/>
              <a:buNone/>
            </a:pPr>
            <a:r>
              <a:rPr kumimoji="1" lang="en-US" altLang="zh-CN" sz="2000" dirty="0">
                <a:solidFill>
                  <a:srgbClr val="000000"/>
                </a:solidFill>
                <a:latin typeface="+mn-lt"/>
              </a:rPr>
              <a:t>{</a:t>
            </a:r>
          </a:p>
          <a:p>
            <a:pPr>
              <a:buFontTx/>
              <a:buNone/>
            </a:pPr>
            <a:r>
              <a:rPr kumimoji="1" lang="en-US" altLang="zh-CN" sz="2000" dirty="0">
                <a:solidFill>
                  <a:srgbClr val="000000"/>
                </a:solidFill>
                <a:latin typeface="+mn-lt"/>
              </a:rPr>
              <a:t> </a:t>
            </a:r>
            <a:r>
              <a:rPr kumimoji="1" lang="en-US" altLang="zh-CN" sz="2000" dirty="0" err="1">
                <a:solidFill>
                  <a:srgbClr val="000000"/>
                </a:solidFill>
                <a:latin typeface="+mn-lt"/>
              </a:rPr>
              <a:t>int</a:t>
            </a:r>
            <a:r>
              <a:rPr kumimoji="1" lang="en-US" altLang="zh-CN" sz="2000" dirty="0">
                <a:solidFill>
                  <a:srgbClr val="000000"/>
                </a:solidFill>
                <a:latin typeface="+mn-lt"/>
              </a:rPr>
              <a:t> a=6,k=2,m=1;</a:t>
            </a:r>
          </a:p>
          <a:p>
            <a:pPr>
              <a:buFontTx/>
              <a:buNone/>
            </a:pPr>
            <a:r>
              <a:rPr kumimoji="1" lang="en-US" altLang="zh-CN" sz="2000" dirty="0">
                <a:solidFill>
                  <a:srgbClr val="000000"/>
                </a:solidFill>
                <a:latin typeface="+mn-lt"/>
              </a:rPr>
              <a:t> a+=Tap(</a:t>
            </a:r>
            <a:r>
              <a:rPr kumimoji="1" lang="en-US" altLang="zh-CN" sz="2000" dirty="0" err="1">
                <a:solidFill>
                  <a:srgbClr val="000000"/>
                </a:solidFill>
                <a:latin typeface="+mn-lt"/>
              </a:rPr>
              <a:t>k+m</a:t>
            </a:r>
            <a:r>
              <a:rPr kumimoji="1" lang="en-US" altLang="zh-CN" sz="2000" dirty="0">
                <a:solidFill>
                  <a:srgbClr val="000000"/>
                </a:solidFill>
                <a:latin typeface="+mn-lt"/>
              </a:rPr>
              <a:t>);</a:t>
            </a:r>
          </a:p>
          <a:p>
            <a:pPr>
              <a:buFontTx/>
              <a:buNone/>
            </a:pPr>
            <a:r>
              <a:rPr kumimoji="1" lang="en-US" altLang="zh-CN" sz="2000" dirty="0">
                <a:solidFill>
                  <a:srgbClr val="000000"/>
                </a:solidFill>
                <a:latin typeface="+mn-lt"/>
              </a:rPr>
              <a:t> </a:t>
            </a:r>
            <a:r>
              <a:rPr kumimoji="1" lang="en-US" altLang="zh-CN" sz="2000" dirty="0" err="1">
                <a:solidFill>
                  <a:srgbClr val="000000"/>
                </a:solidFill>
                <a:latin typeface="+mn-lt"/>
              </a:rPr>
              <a:t>printf</a:t>
            </a:r>
            <a:r>
              <a:rPr kumimoji="1" lang="en-US" altLang="zh-CN" sz="2000" dirty="0">
                <a:solidFill>
                  <a:srgbClr val="000000"/>
                </a:solidFill>
                <a:latin typeface="+mn-lt"/>
              </a:rPr>
              <a:t>("%d\</a:t>
            </a:r>
            <a:r>
              <a:rPr kumimoji="1" lang="en-US" altLang="zh-CN" sz="2000" dirty="0" err="1">
                <a:solidFill>
                  <a:srgbClr val="000000"/>
                </a:solidFill>
                <a:latin typeface="+mn-lt"/>
              </a:rPr>
              <a:t>n",a</a:t>
            </a:r>
            <a:r>
              <a:rPr kumimoji="1" lang="en-US" altLang="zh-CN" sz="2000" dirty="0">
                <a:solidFill>
                  <a:srgbClr val="000000"/>
                </a:solidFill>
                <a:latin typeface="+mn-lt"/>
              </a:rPr>
              <a:t>);</a:t>
            </a:r>
          </a:p>
          <a:p>
            <a:pPr>
              <a:buFontTx/>
              <a:buNone/>
            </a:pPr>
            <a:r>
              <a:rPr kumimoji="1" lang="en-US" altLang="zh-CN" sz="2000" dirty="0">
                <a:solidFill>
                  <a:srgbClr val="000000"/>
                </a:solidFill>
                <a:latin typeface="+mn-lt"/>
              </a:rPr>
              <a:t>}</a:t>
            </a:r>
          </a:p>
          <a:p>
            <a:endParaRPr lang="en-US" altLang="zh-CN" sz="2000" dirty="0"/>
          </a:p>
        </p:txBody>
      </p:sp>
      <p:sp>
        <p:nvSpPr>
          <p:cNvPr id="200708" name="Rectangle 4"/>
          <p:cNvSpPr>
            <a:spLocks noChangeArrowheads="1"/>
          </p:cNvSpPr>
          <p:nvPr/>
        </p:nvSpPr>
        <p:spPr bwMode="auto">
          <a:xfrm>
            <a:off x="533400" y="4648200"/>
            <a:ext cx="8001000" cy="1562100"/>
          </a:xfrm>
          <a:prstGeom prst="rect">
            <a:avLst/>
          </a:prstGeom>
          <a:noFill/>
          <a:ln w="9525">
            <a:solidFill>
              <a:schemeClr val="bg2"/>
            </a:solidFill>
            <a:miter lim="800000"/>
            <a:headEnd/>
            <a:tailEnd/>
          </a:ln>
          <a:effectLst/>
        </p:spPr>
        <p:txBody>
          <a:bodyPr anchor="ctr">
            <a:spAutoFit/>
          </a:bodyPr>
          <a:lstStyle/>
          <a:p>
            <a:pPr>
              <a:buFont typeface="Wingdings" pitchFamily="2" charset="2"/>
              <a:buNone/>
            </a:pPr>
            <a:r>
              <a:rPr lang="zh-CN" altLang="en-US" b="1">
                <a:latin typeface="Arial" charset="0"/>
              </a:rPr>
              <a:t>本题主要考察关于带参宏定义的理解，</a:t>
            </a:r>
            <a:r>
              <a:rPr lang="en-US" altLang="zh-CN" b="1">
                <a:latin typeface="Arial" charset="0"/>
              </a:rPr>
              <a:t>Tap(k+m)</a:t>
            </a:r>
            <a:r>
              <a:rPr lang="zh-CN" altLang="en-US" b="1">
                <a:latin typeface="Arial" charset="0"/>
              </a:rPr>
              <a:t>宏替换后为</a:t>
            </a:r>
            <a:r>
              <a:rPr lang="en-US" altLang="zh-CN" b="1">
                <a:latin typeface="Arial" charset="0"/>
              </a:rPr>
              <a:t>2*2+1+1</a:t>
            </a:r>
            <a:r>
              <a:rPr lang="zh-CN" altLang="en-US" b="1">
                <a:latin typeface="Arial" charset="0"/>
              </a:rPr>
              <a:t>，而不是</a:t>
            </a:r>
            <a:r>
              <a:rPr lang="en-US" altLang="zh-CN" b="1">
                <a:latin typeface="Arial" charset="0"/>
              </a:rPr>
              <a:t>2*(2+1)+1</a:t>
            </a:r>
            <a:r>
              <a:rPr lang="zh-CN" altLang="en-US" b="1">
                <a:latin typeface="Arial" charset="0"/>
              </a:rPr>
              <a:t>。</a:t>
            </a:r>
          </a:p>
          <a:p>
            <a:pPr>
              <a:buFont typeface="Wingdings" pitchFamily="2" charset="2"/>
              <a:buNone/>
            </a:pPr>
            <a:r>
              <a:rPr lang="zh-CN" altLang="en-US" b="1">
                <a:latin typeface="Arial" charset="0"/>
              </a:rPr>
              <a:t>由于</a:t>
            </a:r>
            <a:r>
              <a:rPr lang="en-US" altLang="zh-CN" b="1">
                <a:latin typeface="Arial" charset="0"/>
              </a:rPr>
              <a:t>k+m</a:t>
            </a:r>
            <a:r>
              <a:rPr lang="zh-CN" altLang="en-US" b="1">
                <a:latin typeface="Arial" charset="0"/>
              </a:rPr>
              <a:t>外没有括号，所以替换后的结果并非设计者的本意，本题答案显然是</a:t>
            </a:r>
            <a:r>
              <a:rPr lang="en-US" altLang="zh-CN" b="1">
                <a:latin typeface="Arial" charset="0"/>
              </a:rPr>
              <a:t>12</a:t>
            </a:r>
            <a:r>
              <a:rPr lang="zh-CN" altLang="en-US" b="1">
                <a:latin typeface="Arial" charset="0"/>
              </a:rPr>
              <a:t>，而不是</a:t>
            </a:r>
            <a:r>
              <a:rPr lang="en-US" altLang="zh-CN" b="1">
                <a:latin typeface="Arial" charset="0"/>
              </a:rPr>
              <a:t>13</a:t>
            </a:r>
            <a:r>
              <a:rPr lang="zh-CN" altLang="en-US" b="1">
                <a:latin typeface="Arial" charset="0"/>
              </a:rPr>
              <a:t>。</a:t>
            </a:r>
          </a:p>
        </p:txBody>
      </p:sp>
    </p:spTree>
  </p:cSld>
  <p:clrMapOvr>
    <a:masterClrMapping/>
  </p:clrMapOvr>
  <p:transition>
    <p:fade thruBlk="1"/>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sz="quarter" idx="1"/>
          </p:nvPr>
        </p:nvSpPr>
        <p:spPr>
          <a:xfrm>
            <a:off x="381000" y="1600200"/>
            <a:ext cx="8534400" cy="4179888"/>
          </a:xfrm>
          <a:noFill/>
          <a:ln/>
        </p:spPr>
        <p:txBody>
          <a:bodyPr/>
          <a:lstStyle/>
          <a:p>
            <a:pPr>
              <a:lnSpc>
                <a:spcPct val="90000"/>
              </a:lnSpc>
            </a:pPr>
            <a:r>
              <a:rPr kumimoji="1" lang="zh-CN" altLang="en-US">
                <a:solidFill>
                  <a:srgbClr val="000000"/>
                </a:solidFill>
              </a:rPr>
              <a:t>文件的基本概念。包括分类、输入输出基本概念、文件的基本操作形式及特点、文件类型指针等。</a:t>
            </a:r>
          </a:p>
          <a:p>
            <a:pPr>
              <a:lnSpc>
                <a:spcPct val="90000"/>
              </a:lnSpc>
            </a:pPr>
            <a:r>
              <a:rPr kumimoji="1" lang="zh-CN" altLang="en-US">
                <a:solidFill>
                  <a:srgbClr val="000000"/>
                </a:solidFill>
              </a:rPr>
              <a:t>常用的文件操作库函数。包括：</a:t>
            </a:r>
            <a:r>
              <a:rPr kumimoji="1" lang="en-US" altLang="zh-CN">
                <a:solidFill>
                  <a:srgbClr val="000000"/>
                </a:solidFill>
              </a:rPr>
              <a:t>fopen</a:t>
            </a:r>
            <a:r>
              <a:rPr kumimoji="1" lang="zh-CN" altLang="en-US">
                <a:solidFill>
                  <a:srgbClr val="000000"/>
                </a:solidFill>
              </a:rPr>
              <a:t>、</a:t>
            </a:r>
            <a:r>
              <a:rPr kumimoji="1" lang="en-US" altLang="zh-CN">
                <a:solidFill>
                  <a:srgbClr val="000000"/>
                </a:solidFill>
              </a:rPr>
              <a:t>fclose</a:t>
            </a:r>
            <a:r>
              <a:rPr kumimoji="1" lang="zh-CN" altLang="en-US">
                <a:solidFill>
                  <a:srgbClr val="000000"/>
                </a:solidFill>
              </a:rPr>
              <a:t>、</a:t>
            </a:r>
            <a:r>
              <a:rPr kumimoji="1" lang="en-US" altLang="zh-CN">
                <a:solidFill>
                  <a:srgbClr val="000000"/>
                </a:solidFill>
              </a:rPr>
              <a:t>fgetc</a:t>
            </a:r>
            <a:r>
              <a:rPr kumimoji="1" lang="zh-CN" altLang="en-US">
                <a:solidFill>
                  <a:srgbClr val="000000"/>
                </a:solidFill>
              </a:rPr>
              <a:t>、</a:t>
            </a:r>
            <a:r>
              <a:rPr kumimoji="1" lang="en-US" altLang="zh-CN">
                <a:solidFill>
                  <a:srgbClr val="000000"/>
                </a:solidFill>
              </a:rPr>
              <a:t>fputc</a:t>
            </a:r>
            <a:r>
              <a:rPr kumimoji="1" lang="zh-CN" altLang="en-US">
                <a:solidFill>
                  <a:srgbClr val="000000"/>
                </a:solidFill>
              </a:rPr>
              <a:t>、</a:t>
            </a:r>
            <a:r>
              <a:rPr kumimoji="1" lang="en-US" altLang="zh-CN">
                <a:solidFill>
                  <a:srgbClr val="000000"/>
                </a:solidFill>
              </a:rPr>
              <a:t>fgets</a:t>
            </a:r>
            <a:r>
              <a:rPr kumimoji="1" lang="zh-CN" altLang="en-US">
                <a:solidFill>
                  <a:srgbClr val="000000"/>
                </a:solidFill>
              </a:rPr>
              <a:t>、</a:t>
            </a:r>
            <a:r>
              <a:rPr kumimoji="1" lang="en-US" altLang="zh-CN">
                <a:solidFill>
                  <a:srgbClr val="000000"/>
                </a:solidFill>
              </a:rPr>
              <a:t>fputs</a:t>
            </a:r>
            <a:r>
              <a:rPr kumimoji="1" lang="zh-CN" altLang="en-US">
                <a:solidFill>
                  <a:srgbClr val="000000"/>
                </a:solidFill>
              </a:rPr>
              <a:t>、</a:t>
            </a:r>
            <a:r>
              <a:rPr kumimoji="1" lang="en-US" altLang="zh-CN">
                <a:solidFill>
                  <a:srgbClr val="000000"/>
                </a:solidFill>
              </a:rPr>
              <a:t>fread</a:t>
            </a:r>
            <a:r>
              <a:rPr kumimoji="1" lang="zh-CN" altLang="en-US">
                <a:solidFill>
                  <a:srgbClr val="000000"/>
                </a:solidFill>
              </a:rPr>
              <a:t>、</a:t>
            </a:r>
            <a:r>
              <a:rPr kumimoji="1" lang="en-US" altLang="zh-CN">
                <a:solidFill>
                  <a:srgbClr val="000000"/>
                </a:solidFill>
              </a:rPr>
              <a:t>fwrite</a:t>
            </a:r>
            <a:r>
              <a:rPr kumimoji="1" lang="zh-CN" altLang="en-US">
                <a:solidFill>
                  <a:srgbClr val="000000"/>
                </a:solidFill>
              </a:rPr>
              <a:t>、</a:t>
            </a:r>
            <a:r>
              <a:rPr kumimoji="1" lang="en-US" altLang="zh-CN">
                <a:solidFill>
                  <a:srgbClr val="000000"/>
                </a:solidFill>
              </a:rPr>
              <a:t>fprintf</a:t>
            </a:r>
            <a:r>
              <a:rPr kumimoji="1" lang="zh-CN" altLang="en-US">
                <a:solidFill>
                  <a:srgbClr val="000000"/>
                </a:solidFill>
              </a:rPr>
              <a:t>、</a:t>
            </a:r>
            <a:r>
              <a:rPr kumimoji="1" lang="en-US" altLang="zh-CN">
                <a:solidFill>
                  <a:srgbClr val="000000"/>
                </a:solidFill>
              </a:rPr>
              <a:t>fscanf</a:t>
            </a:r>
            <a:r>
              <a:rPr kumimoji="1" lang="zh-CN" altLang="en-US">
                <a:solidFill>
                  <a:srgbClr val="000000"/>
                </a:solidFill>
              </a:rPr>
              <a:t>、</a:t>
            </a:r>
            <a:r>
              <a:rPr kumimoji="1" lang="en-US" altLang="zh-CN">
                <a:solidFill>
                  <a:srgbClr val="000000"/>
                </a:solidFill>
              </a:rPr>
              <a:t>feof</a:t>
            </a:r>
            <a:r>
              <a:rPr kumimoji="1" lang="zh-CN" altLang="en-US">
                <a:solidFill>
                  <a:srgbClr val="000000"/>
                </a:solidFill>
              </a:rPr>
              <a:t>、</a:t>
            </a:r>
            <a:r>
              <a:rPr kumimoji="1" lang="en-US" altLang="zh-CN">
                <a:solidFill>
                  <a:srgbClr val="000000"/>
                </a:solidFill>
              </a:rPr>
              <a:t>ferror</a:t>
            </a:r>
            <a:r>
              <a:rPr kumimoji="1" lang="zh-CN" altLang="en-US">
                <a:solidFill>
                  <a:srgbClr val="000000"/>
                </a:solidFill>
              </a:rPr>
              <a:t>、</a:t>
            </a:r>
            <a:r>
              <a:rPr kumimoji="1" lang="en-US" altLang="zh-CN">
                <a:solidFill>
                  <a:srgbClr val="000000"/>
                </a:solidFill>
              </a:rPr>
              <a:t>clearerr</a:t>
            </a:r>
            <a:r>
              <a:rPr kumimoji="1" lang="zh-CN" altLang="en-US">
                <a:solidFill>
                  <a:srgbClr val="000000"/>
                </a:solidFill>
              </a:rPr>
              <a:t>、</a:t>
            </a:r>
            <a:r>
              <a:rPr kumimoji="1" lang="en-US" altLang="zh-CN">
                <a:solidFill>
                  <a:srgbClr val="000000"/>
                </a:solidFill>
              </a:rPr>
              <a:t>fseek</a:t>
            </a:r>
            <a:r>
              <a:rPr kumimoji="1" lang="zh-CN" altLang="en-US">
                <a:solidFill>
                  <a:srgbClr val="000000"/>
                </a:solidFill>
              </a:rPr>
              <a:t>、</a:t>
            </a:r>
            <a:r>
              <a:rPr kumimoji="1" lang="en-US" altLang="zh-CN">
                <a:solidFill>
                  <a:srgbClr val="000000"/>
                </a:solidFill>
              </a:rPr>
              <a:t>rewind</a:t>
            </a:r>
            <a:r>
              <a:rPr kumimoji="1" lang="zh-CN" altLang="en-US">
                <a:solidFill>
                  <a:srgbClr val="000000"/>
                </a:solidFill>
              </a:rPr>
              <a:t>、</a:t>
            </a:r>
            <a:r>
              <a:rPr kumimoji="1" lang="en-US" altLang="zh-CN">
                <a:solidFill>
                  <a:srgbClr val="000000"/>
                </a:solidFill>
              </a:rPr>
              <a:t>ftell</a:t>
            </a:r>
            <a:r>
              <a:rPr kumimoji="1" lang="zh-CN" altLang="en-US">
                <a:solidFill>
                  <a:srgbClr val="000000"/>
                </a:solidFill>
              </a:rPr>
              <a:t>等。</a:t>
            </a:r>
          </a:p>
          <a:p>
            <a:pPr>
              <a:lnSpc>
                <a:spcPct val="90000"/>
              </a:lnSpc>
            </a:pPr>
            <a:r>
              <a:rPr kumimoji="1" lang="zh-CN" altLang="en-US">
                <a:solidFill>
                  <a:srgbClr val="000000"/>
                </a:solidFill>
              </a:rPr>
              <a:t>文件操作的基本算法。包括：读写文本文件和二进制文件、追加操作等。</a:t>
            </a:r>
          </a:p>
          <a:p>
            <a:pPr>
              <a:lnSpc>
                <a:spcPct val="90000"/>
              </a:lnSpc>
            </a:pPr>
            <a:r>
              <a:rPr kumimoji="1" lang="zh-CN" altLang="en-US">
                <a:solidFill>
                  <a:srgbClr val="000000"/>
                </a:solidFill>
              </a:rPr>
              <a:t>文件的顺序读写和随机读写。</a:t>
            </a:r>
          </a:p>
          <a:p>
            <a:pPr>
              <a:lnSpc>
                <a:spcPct val="90000"/>
              </a:lnSpc>
            </a:pPr>
            <a:r>
              <a:rPr kumimoji="1" lang="zh-CN" altLang="en-US">
                <a:solidFill>
                  <a:srgbClr val="000000"/>
                </a:solidFill>
              </a:rPr>
              <a:t>编译预处理的过程和常见的编译预处理命令。包括：宏定义、文件包含和条件编译。</a:t>
            </a:r>
          </a:p>
        </p:txBody>
      </p:sp>
      <p:sp>
        <p:nvSpPr>
          <p:cNvPr id="6" name="标题 6"/>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a:xfrm>
            <a:off x="381000" y="1600200"/>
            <a:ext cx="8534400" cy="4310063"/>
          </a:xfrm>
        </p:spPr>
        <p:txBody>
          <a:bodyPr/>
          <a:lstStyle/>
          <a:p>
            <a:r>
              <a:rPr lang="zh-CN" altLang="en-US" dirty="0"/>
              <a:t>设计程序将</a:t>
            </a:r>
            <a:r>
              <a:rPr lang="en-US" altLang="zh-CN" dirty="0"/>
              <a:t>26</a:t>
            </a:r>
            <a:r>
              <a:rPr lang="zh-CN" altLang="en-US" dirty="0"/>
              <a:t>个大写英文字母按顺序写入文件</a:t>
            </a:r>
            <a:r>
              <a:rPr lang="en-US" altLang="zh-CN" dirty="0"/>
              <a:t>result.txt</a:t>
            </a:r>
            <a:r>
              <a:rPr lang="zh-CN" altLang="en-US" dirty="0"/>
              <a:t>中。</a:t>
            </a:r>
          </a:p>
          <a:p>
            <a:r>
              <a:rPr lang="zh-CN" altLang="en-US" dirty="0"/>
              <a:t>键盘输入</a:t>
            </a:r>
            <a:r>
              <a:rPr lang="en-US" altLang="zh-CN" dirty="0"/>
              <a:t>5</a:t>
            </a:r>
            <a:r>
              <a:rPr lang="zh-CN" altLang="en-US" dirty="0"/>
              <a:t>个字符（</a:t>
            </a:r>
            <a:r>
              <a:rPr lang="en-US" altLang="zh-CN" dirty="0"/>
              <a:t>ABCDE</a:t>
            </a:r>
            <a:r>
              <a:rPr lang="zh-CN" altLang="en-US" dirty="0"/>
              <a:t>），以字符“</a:t>
            </a:r>
            <a:r>
              <a:rPr lang="en-US" altLang="zh-CN" dirty="0"/>
              <a:t>#”</a:t>
            </a:r>
            <a:r>
              <a:rPr lang="zh-CN" altLang="en-US" dirty="0"/>
              <a:t>结束输入，并用</a:t>
            </a:r>
            <a:r>
              <a:rPr lang="en-US" altLang="zh-CN" dirty="0" err="1"/>
              <a:t>fputc</a:t>
            </a:r>
            <a:r>
              <a:rPr lang="zh-CN" altLang="en-US" dirty="0"/>
              <a:t>函数将它们输出到文件（</a:t>
            </a:r>
            <a:r>
              <a:rPr lang="en-US" altLang="zh-CN" dirty="0"/>
              <a:t>result.txt</a:t>
            </a:r>
            <a:r>
              <a:rPr lang="zh-CN" altLang="en-US" dirty="0"/>
              <a:t>）。请不要定义其他变量或数组。</a:t>
            </a:r>
          </a:p>
          <a:p>
            <a:r>
              <a:rPr lang="zh-CN" altLang="en-US" dirty="0"/>
              <a:t>设计程序统计文本文件</a:t>
            </a:r>
            <a:r>
              <a:rPr lang="en-US" altLang="zh-CN" dirty="0"/>
              <a:t>readme.txt</a:t>
            </a:r>
            <a:r>
              <a:rPr lang="zh-CN" altLang="en-US" dirty="0" smtClean="0"/>
              <a:t>中“</a:t>
            </a:r>
            <a:r>
              <a:rPr lang="en-US" altLang="zh-CN" dirty="0" smtClean="0">
                <a:solidFill>
                  <a:srgbClr val="0066FF"/>
                </a:solidFill>
              </a:rPr>
              <a:t>the</a:t>
            </a:r>
            <a:r>
              <a:rPr lang="zh-CN" altLang="en-US" dirty="0" smtClean="0">
                <a:solidFill>
                  <a:srgbClr val="0066FF"/>
                </a:solidFill>
              </a:rPr>
              <a:t>”</a:t>
            </a:r>
            <a:r>
              <a:rPr lang="zh-CN" altLang="en-US" dirty="0" smtClean="0"/>
              <a:t>的</a:t>
            </a:r>
            <a:r>
              <a:rPr lang="zh-CN" altLang="en-US" dirty="0"/>
              <a:t>个数。 </a:t>
            </a:r>
            <a:r>
              <a:rPr lang="zh-CN" altLang="en-US" sz="2800" dirty="0"/>
              <a:t> </a:t>
            </a:r>
          </a:p>
        </p:txBody>
      </p:sp>
      <p:sp>
        <p:nvSpPr>
          <p:cNvPr id="74761" name="Rectangle 9"/>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7" name="标题 6"/>
          <p:cNvSpPr>
            <a:spLocks noGrp="1"/>
          </p:cNvSpPr>
          <p:nvPr/>
        </p:nvSpPr>
        <p:spPr bwMode="auto">
          <a:xfrm>
            <a:off x="2286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习题</a:t>
            </a:r>
            <a:endParaRPr lang="zh-CN" altLang="en-US" dirty="0"/>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dirty="0"/>
              <a:t>11.2.2  </a:t>
            </a:r>
            <a:r>
              <a:rPr lang="zh-CN" altLang="en-US" dirty="0"/>
              <a:t>文件的打开操作 </a:t>
            </a:r>
          </a:p>
        </p:txBody>
      </p:sp>
      <p:sp>
        <p:nvSpPr>
          <p:cNvPr id="12297" name="Rectangle 9"/>
          <p:cNvSpPr>
            <a:spLocks noGrp="1" noChangeArrowheads="1"/>
          </p:cNvSpPr>
          <p:nvPr>
            <p:ph sz="quarter" idx="1"/>
          </p:nvPr>
        </p:nvSpPr>
        <p:spPr/>
        <p:txBody>
          <a:bodyPr/>
          <a:lstStyle/>
          <a:p>
            <a:r>
              <a:rPr kumimoji="1" lang="en-US" altLang="zh-CN">
                <a:solidFill>
                  <a:srgbClr val="000000"/>
                </a:solidFill>
              </a:rPr>
              <a:t>C</a:t>
            </a:r>
            <a:r>
              <a:rPr kumimoji="1" lang="zh-CN" altLang="en-US">
                <a:solidFill>
                  <a:srgbClr val="000000"/>
                </a:solidFill>
              </a:rPr>
              <a:t>语言用</a:t>
            </a:r>
            <a:r>
              <a:rPr kumimoji="1" lang="en-US" altLang="zh-CN">
                <a:solidFill>
                  <a:srgbClr val="000000"/>
                </a:solidFill>
              </a:rPr>
              <a:t>fopen()</a:t>
            </a:r>
            <a:r>
              <a:rPr kumimoji="1" lang="zh-CN" altLang="en-US">
                <a:solidFill>
                  <a:srgbClr val="000000"/>
                </a:solidFill>
              </a:rPr>
              <a:t>函数来实现文件的打开。</a:t>
            </a:r>
            <a:r>
              <a:rPr kumimoji="1" lang="en-US" altLang="zh-CN">
                <a:solidFill>
                  <a:srgbClr val="000000"/>
                </a:solidFill>
              </a:rPr>
              <a:t>fopen</a:t>
            </a:r>
            <a:r>
              <a:rPr kumimoji="1" lang="zh-CN" altLang="en-US">
                <a:solidFill>
                  <a:srgbClr val="000000"/>
                </a:solidFill>
              </a:rPr>
              <a:t>函数的调用方式一般为：</a:t>
            </a:r>
          </a:p>
          <a:p>
            <a:pPr lvl="1"/>
            <a:r>
              <a:rPr kumimoji="1" lang="en-US" altLang="zh-CN"/>
              <a:t>FILE *fp;</a:t>
            </a:r>
            <a:endParaRPr kumimoji="1" lang="en-US" altLang="zh-CN">
              <a:solidFill>
                <a:srgbClr val="000000"/>
              </a:solidFill>
            </a:endParaRPr>
          </a:p>
          <a:p>
            <a:pPr lvl="1"/>
            <a:r>
              <a:rPr kumimoji="1" lang="en-US" altLang="zh-CN"/>
              <a:t>fp=fopen(</a:t>
            </a:r>
            <a:r>
              <a:rPr kumimoji="1" lang="zh-CN" altLang="en-US"/>
              <a:t>文件名，文件使用方式</a:t>
            </a:r>
            <a:r>
              <a:rPr kumimoji="1" lang="en-US" altLang="zh-CN"/>
              <a:t>); </a:t>
            </a:r>
            <a:endParaRPr kumimoji="1" lang="en-US" altLang="zh-CN">
              <a:solidFill>
                <a:srgbClr val="000000"/>
              </a:solidFill>
            </a:endParaRPr>
          </a:p>
          <a:p>
            <a:r>
              <a:rPr kumimoji="1" lang="zh-CN" altLang="en-US">
                <a:solidFill>
                  <a:srgbClr val="000000"/>
                </a:solidFill>
              </a:rPr>
              <a:t>例如：</a:t>
            </a:r>
          </a:p>
          <a:p>
            <a:pPr lvl="1"/>
            <a:r>
              <a:rPr kumimoji="1" lang="en-US" altLang="zh-CN">
                <a:solidFill>
                  <a:srgbClr val="FF6600"/>
                </a:solidFill>
              </a:rPr>
              <a:t>fp=fopen ("result.txt","r")</a:t>
            </a:r>
            <a:r>
              <a:rPr kumimoji="1" lang="zh-CN" altLang="en-US"/>
              <a:t>； </a:t>
            </a:r>
          </a:p>
          <a:p>
            <a:endParaRPr lang="en-US" altLang="zh-CN"/>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Rectangle 8"/>
          <p:cNvSpPr>
            <a:spLocks noGrp="1" noChangeArrowheads="1"/>
          </p:cNvSpPr>
          <p:nvPr>
            <p:ph type="body" sz="half" idx="1"/>
          </p:nvPr>
        </p:nvSpPr>
        <p:spPr>
          <a:xfrm>
            <a:off x="381000" y="1600200"/>
            <a:ext cx="4187825" cy="4343400"/>
          </a:xfrm>
        </p:spPr>
        <p:txBody>
          <a:bodyPr/>
          <a:lstStyle/>
          <a:p>
            <a:r>
              <a:rPr kumimoji="1" lang="zh-CN" altLang="en-US" sz="2000">
                <a:solidFill>
                  <a:srgbClr val="000000"/>
                </a:solidFill>
              </a:rPr>
              <a:t>打开文件方式</a:t>
            </a:r>
          </a:p>
        </p:txBody>
      </p:sp>
      <p:graphicFrame>
        <p:nvGraphicFramePr>
          <p:cNvPr id="13357" name="Group 45"/>
          <p:cNvGraphicFramePr>
            <a:graphicFrameLocks noGrp="1"/>
          </p:cNvGraphicFramePr>
          <p:nvPr>
            <p:ph sz="half" idx="2"/>
          </p:nvPr>
        </p:nvGraphicFramePr>
        <p:xfrm>
          <a:off x="776288" y="2219325"/>
          <a:ext cx="7823200" cy="3692527"/>
        </p:xfrm>
        <a:graphic>
          <a:graphicData uri="http://schemas.openxmlformats.org/drawingml/2006/table">
            <a:tbl>
              <a:tblPr/>
              <a:tblGrid>
                <a:gridCol w="820737"/>
                <a:gridCol w="1712913"/>
                <a:gridCol w="5289550"/>
              </a:tblGrid>
              <a:tr h="43180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0000"/>
                          </a:solidFill>
                          <a:effectLst/>
                          <a:latin typeface="Arial" charset="0"/>
                          <a:ea typeface="华文细黑" pitchFamily="2" charset="-122"/>
                          <a:cs typeface="Arial" charset="0"/>
                        </a:rPr>
                        <a:t>文件使用方式</a:t>
                      </a:r>
                      <a:endParaRPr kumimoji="0" lang="zh-CN" altLang="en-US" sz="1600" b="1" i="0" u="none" strike="noStrike" cap="none" normalizeH="0" baseline="0" smtClean="0">
                        <a:ln>
                          <a:noFill/>
                        </a:ln>
                        <a:solidFill>
                          <a:srgbClr val="FF0000"/>
                        </a:solidFill>
                        <a:effectLst/>
                        <a:latin typeface="Arial" charset="0"/>
                        <a:ea typeface="华文细黑"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700" b="1" i="0" u="none" strike="noStrike" cap="none" normalizeH="0" baseline="0" smtClean="0">
                          <a:ln>
                            <a:noFill/>
                          </a:ln>
                          <a:solidFill>
                            <a:srgbClr val="FF0000"/>
                          </a:solidFill>
                          <a:effectLst/>
                          <a:latin typeface="Arial" charset="0"/>
                          <a:ea typeface="华文细黑" pitchFamily="2" charset="-122"/>
                          <a:cs typeface="Arial" charset="0"/>
                        </a:rPr>
                        <a:t>含        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1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只读</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文本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以只读方式打开一个已有的文本文件。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0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只写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文本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以只写方式建立一个新的文本文件。如果该文件已存在则将它删去，然后重新建立一个新文件。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0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追加</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文本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以添加方式打开一个文本文件，在文件末尾添加。如果该文件不存在，则建立一个新文件后再添加。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6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"rb"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只读</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二进制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以只读方式打开一个已有的二进制文件。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6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"wb"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只写</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二进制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以只写方式打开一个二进制文件。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b="1" i="0" u="none" strike="noStrike" cap="none" normalizeH="0" baseline="0" smtClean="0">
                          <a:ln>
                            <a:noFill/>
                          </a:ln>
                          <a:solidFill>
                            <a:srgbClr val="5F5F5F"/>
                          </a:solidFill>
                          <a:effectLst/>
                          <a:latin typeface="Arial" charset="0"/>
                          <a:ea typeface="华文细黑" pitchFamily="2" charset="-122"/>
                          <a:cs typeface="Times New Roman" pitchFamily="18" charset="0"/>
                        </a:rPr>
                        <a:t>"ab"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追加</a:t>
                      </a:r>
                      <a:r>
                        <a:rPr kumimoji="0" lang="en-US" altLang="zh-CN" sz="1500" b="1" i="0" u="none" strike="noStrike" cap="none" normalizeH="0" baseline="0" smtClean="0">
                          <a:ln>
                            <a:noFill/>
                          </a:ln>
                          <a:solidFill>
                            <a:srgbClr val="5F5F5F"/>
                          </a:solidFill>
                          <a:effectLst/>
                          <a:latin typeface="Arial" charset="0"/>
                          <a:ea typeface="华文细黑" pitchFamily="2" charset="-122"/>
                        </a:rPr>
                        <a:t>,</a:t>
                      </a:r>
                      <a:r>
                        <a:rPr kumimoji="0" lang="zh-CN" altLang="en-US" sz="1500" b="1" i="0" u="none" strike="noStrike" cap="none" normalizeH="0" baseline="0" smtClean="0">
                          <a:ln>
                            <a:noFill/>
                          </a:ln>
                          <a:solidFill>
                            <a:srgbClr val="5F5F5F"/>
                          </a:solidFill>
                          <a:effectLst/>
                          <a:latin typeface="Arial" charset="0"/>
                          <a:ea typeface="华文细黑" pitchFamily="2" charset="-122"/>
                        </a:rPr>
                        <a:t>二进制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500" b="1" i="0" u="none" strike="noStrike" cap="none" normalizeH="0" baseline="0" smtClean="0">
                          <a:ln>
                            <a:noFill/>
                          </a:ln>
                          <a:solidFill>
                            <a:srgbClr val="5F5F5F"/>
                          </a:solidFill>
                          <a:effectLst/>
                          <a:latin typeface="Arial" charset="0"/>
                          <a:ea typeface="华文细黑" pitchFamily="2" charset="-122"/>
                        </a:rPr>
                        <a:t>以添加方式打开一个二进制文件。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2"/>
          <p:cNvSpPr>
            <a:spLocks noGrp="1" noChangeArrowheads="1"/>
          </p:cNvSpPr>
          <p:nvPr>
            <p:ph type="title"/>
          </p:nvPr>
        </p:nvSpPr>
        <p:spPr>
          <a:xfrm>
            <a:off x="301625" y="228600"/>
            <a:ext cx="8534400" cy="758825"/>
          </a:xfrm>
        </p:spPr>
        <p:txBody>
          <a:bodyPr/>
          <a:lstStyle/>
          <a:p>
            <a:r>
              <a:rPr lang="en-US" altLang="zh-CN" b="1" dirty="0">
                <a:latin typeface="宋体" pitchFamily="2" charset="-122"/>
                <a:ea typeface="宋体" pitchFamily="2" charset="-122"/>
              </a:rPr>
              <a:t>11.2.2  </a:t>
            </a:r>
            <a:r>
              <a:rPr lang="zh-CN" altLang="en-US" b="1" dirty="0">
                <a:latin typeface="宋体" pitchFamily="2" charset="-122"/>
                <a:ea typeface="宋体" pitchFamily="2" charset="-122"/>
              </a:rPr>
              <a:t>文件的打开操作 </a:t>
            </a:r>
          </a:p>
        </p:txBody>
      </p:sp>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3">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1051</TotalTime>
  <Words>5677</Words>
  <Application>Microsoft Office PowerPoint</Application>
  <PresentationFormat>全屏显示(4:3)</PresentationFormat>
  <Paragraphs>537</Paragraphs>
  <Slides>73</Slides>
  <Notes>0</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c3</vt:lpstr>
      <vt:lpstr>第11章 文件 </vt:lpstr>
      <vt:lpstr>幻灯片 2</vt:lpstr>
      <vt:lpstr>11.1  文件概述 </vt:lpstr>
      <vt:lpstr>11.1.2  文件的分类 </vt:lpstr>
      <vt:lpstr>11.1.2  文件的分类</vt:lpstr>
      <vt:lpstr>11.2  文件操作 </vt:lpstr>
      <vt:lpstr>标准设备文件</vt:lpstr>
      <vt:lpstr>11.2.2  文件的打开操作 </vt:lpstr>
      <vt:lpstr>11.2.2  文件的打开操作 </vt:lpstr>
      <vt:lpstr>11.2.2  文件的打开操作</vt:lpstr>
      <vt:lpstr>11.2.2  文件的打开操作</vt:lpstr>
      <vt:lpstr>11.2.2  文件的打开操作</vt:lpstr>
      <vt:lpstr>11.2.2  文件的打开操作</vt:lpstr>
      <vt:lpstr>幻灯片 14</vt:lpstr>
      <vt:lpstr>11.2.2  文件的打开操作</vt:lpstr>
      <vt:lpstr>说  明</vt:lpstr>
      <vt:lpstr>11.2.3  文件的关闭操作 </vt:lpstr>
      <vt:lpstr>11.2.4  文件的读写操作 </vt:lpstr>
      <vt:lpstr>【例11-1】显示文本文件readme.txt的内容 </vt:lpstr>
      <vt:lpstr>【例11-1】显示文本文件readme.txt的内容 </vt:lpstr>
      <vt:lpstr>【例11-1】显示文本文件readme.txt的内容 </vt:lpstr>
      <vt:lpstr>字符输出函数fputc </vt:lpstr>
      <vt:lpstr>【例11-2】从键盘上输入的字符代码顺序存入名为“result.txt”的磁盘文件中，当键盘输入Ctrl+Z时结束 </vt:lpstr>
      <vt:lpstr>【例11-3】编程完成将文本文件readme.txt 复制到result.txt中 </vt:lpstr>
      <vt:lpstr>字符串读写函数——fgets</vt:lpstr>
      <vt:lpstr>字符串读写函数——fgets</vt:lpstr>
      <vt:lpstr>字符串读写函数——fgets</vt:lpstr>
      <vt:lpstr>字符串读写函数——fgets</vt:lpstr>
      <vt:lpstr>字符串输出函数——fputs</vt:lpstr>
      <vt:lpstr>字符串输出函数——fputs</vt:lpstr>
      <vt:lpstr>【例11-4】将键盘输入的若干行字符存入到磁盘文件result.txt </vt:lpstr>
      <vt:lpstr>【例11-5】编程完成将文本文件readme.txt 复制到result.txt中 </vt:lpstr>
      <vt:lpstr>数据块读写函数 </vt:lpstr>
      <vt:lpstr>数据块读写函数 </vt:lpstr>
      <vt:lpstr>数据块读写函数 </vt:lpstr>
      <vt:lpstr>数据块读写函数 </vt:lpstr>
      <vt:lpstr>【例11-6】编程从键盘输入3个学生的数据，将它们存入到文件result.dat中，然后再读出显示在屏幕上</vt:lpstr>
      <vt:lpstr>【例11-6】编程从键盘输入3个学生的数据，将它们存入到文件result.dat中，然后再读出显示在屏幕上</vt:lpstr>
      <vt:lpstr>【例11-6】编程从键盘输入3个学生的数据，将它们存入到文件result.dat中，然后再读出显示在屏幕上</vt:lpstr>
      <vt:lpstr>格式化输入输出函数fprintf函数和fscanf函数 </vt:lpstr>
      <vt:lpstr>格式化输入输出函数fprintf函数 和fscanf函数</vt:lpstr>
      <vt:lpstr>格式化输入输出函数fprintf函数 和fscanf函数</vt:lpstr>
      <vt:lpstr>其他读写函数 </vt:lpstr>
      <vt:lpstr>11.3  文件的定位  </vt:lpstr>
      <vt:lpstr>【例11-7】有一磁盘文件readme.txt，首先将其内容显示在屏幕上，然后把它复制到另一文件result.txt上 </vt:lpstr>
      <vt:lpstr>11.3.2  改变文件位置指针位置的函数fseek </vt:lpstr>
      <vt:lpstr>11.3.2  改变文件位置指针位置的函数fseek</vt:lpstr>
      <vt:lpstr>11.3.3  取得文件当前位置的函数ftell </vt:lpstr>
      <vt:lpstr>11.3.4  文件的错误检测 </vt:lpstr>
      <vt:lpstr>11.3.4  文件的错误检测</vt:lpstr>
      <vt:lpstr>11.4  编译预处理 </vt:lpstr>
      <vt:lpstr>11.4  编译预处理</vt:lpstr>
      <vt:lpstr>11.4.1  宏定义 </vt:lpstr>
      <vt:lpstr>【例11-8】计算圆的面积和周长 </vt:lpstr>
      <vt:lpstr>幻灯片 55</vt:lpstr>
      <vt:lpstr>幻灯片 56</vt:lpstr>
      <vt:lpstr>幻灯片 57</vt:lpstr>
      <vt:lpstr>带参宏定义 </vt:lpstr>
      <vt:lpstr>【例11-9】计算1到10 的平方和 </vt:lpstr>
      <vt:lpstr>幻灯片 60</vt:lpstr>
      <vt:lpstr>注意</vt:lpstr>
      <vt:lpstr>11.4.2  文件包含 </vt:lpstr>
      <vt:lpstr>注意 </vt:lpstr>
      <vt:lpstr>11.4.3  条件编译 </vt:lpstr>
      <vt:lpstr>【例11-10】条件编译示例 </vt:lpstr>
      <vt:lpstr>11.4.3  条件编译</vt:lpstr>
      <vt:lpstr>11.4.3  条件编译</vt:lpstr>
      <vt:lpstr>11.5  程序举例 </vt:lpstr>
      <vt:lpstr>【例11-11】将文件readme.txt中所有大写字母改写成小写字母后保存，文件中其他字符不变</vt:lpstr>
      <vt:lpstr>【例11-12】编写程序，实现将命令行中指定的文本文件的内容追加到另一个文件之后。 </vt:lpstr>
      <vt:lpstr>【例11-13】阅读下面的程序，考察运行结果 </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713</cp:revision>
  <cp:lastPrinted>1601-01-01T00:00:00Z</cp:lastPrinted>
  <dcterms:created xsi:type="dcterms:W3CDTF">1601-01-01T00:00:00Z</dcterms:created>
  <dcterms:modified xsi:type="dcterms:W3CDTF">2014-06-03T03:22:01Z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