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sldIdLst>
    <p:sldId id="256" r:id="rId2"/>
    <p:sldId id="257" r:id="rId3"/>
    <p:sldId id="258" r:id="rId4"/>
    <p:sldId id="260" r:id="rId5"/>
    <p:sldId id="282" r:id="rId6"/>
    <p:sldId id="322" r:id="rId7"/>
    <p:sldId id="324" r:id="rId8"/>
    <p:sldId id="325" r:id="rId9"/>
    <p:sldId id="326" r:id="rId10"/>
    <p:sldId id="261" r:id="rId11"/>
    <p:sldId id="283" r:id="rId12"/>
    <p:sldId id="327" r:id="rId13"/>
    <p:sldId id="328" r:id="rId14"/>
    <p:sldId id="323" r:id="rId15"/>
    <p:sldId id="263" r:id="rId16"/>
    <p:sldId id="264" r:id="rId17"/>
    <p:sldId id="329" r:id="rId18"/>
    <p:sldId id="330" r:id="rId19"/>
    <p:sldId id="276" r:id="rId20"/>
    <p:sldId id="265" r:id="rId21"/>
    <p:sldId id="267" r:id="rId22"/>
    <p:sldId id="280" r:id="rId23"/>
    <p:sldId id="277" r:id="rId24"/>
    <p:sldId id="278" r:id="rId25"/>
    <p:sldId id="279" r:id="rId26"/>
    <p:sldId id="281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331" r:id="rId35"/>
    <p:sldId id="332" r:id="rId36"/>
    <p:sldId id="291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33" r:id="rId47"/>
    <p:sldId id="305" r:id="rId48"/>
    <p:sldId id="306" r:id="rId49"/>
    <p:sldId id="308" r:id="rId50"/>
    <p:sldId id="309" r:id="rId51"/>
    <p:sldId id="310" r:id="rId52"/>
    <p:sldId id="311" r:id="rId53"/>
    <p:sldId id="334" r:id="rId54"/>
    <p:sldId id="312" r:id="rId55"/>
    <p:sldId id="313" r:id="rId56"/>
    <p:sldId id="314" r:id="rId57"/>
    <p:sldId id="335" r:id="rId58"/>
    <p:sldId id="315" r:id="rId59"/>
    <p:sldId id="336" r:id="rId60"/>
    <p:sldId id="337" r:id="rId61"/>
    <p:sldId id="338" r:id="rId62"/>
    <p:sldId id="339" r:id="rId63"/>
    <p:sldId id="340" r:id="rId64"/>
    <p:sldId id="318" r:id="rId65"/>
    <p:sldId id="319" r:id="rId66"/>
    <p:sldId id="320" r:id="rId67"/>
    <p:sldId id="321" r:id="rId6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0000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3" name="椭圆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椭圆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5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6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7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07F78D3-7F00-4F5F-B883-427E9A7A3C6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05E58A-38AF-469A-ADBC-F24ED649B48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椭圆 10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椭圆 11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5182D2F6-1046-4F17-938A-5A918B4A41C2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5" name="页脚占位符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2971800"/>
            <a:ext cx="7315200" cy="609600"/>
          </a:xfrm>
        </p:spPr>
        <p:txBody>
          <a:bodyPr/>
          <a:lstStyle>
            <a:lvl1pPr>
              <a:defRPr sz="3600">
                <a:latin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solidFill>
                  <a:srgbClr val="5F5F5F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solidFill>
                  <a:srgbClr val="5F5F5F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rgbClr val="5F5F5F"/>
                </a:solidFill>
              </a:defRPr>
            </a:lvl1pPr>
          </a:lstStyle>
          <a:p>
            <a:fld id="{E8BE774C-CFCF-408E-83E0-9CFF91BF2E7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001000" cy="9144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81000" y="1600200"/>
            <a:ext cx="4191000" cy="4343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24400" y="1600200"/>
            <a:ext cx="4191000" cy="4343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0" y="6629400"/>
            <a:ext cx="1905000" cy="2286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629400"/>
            <a:ext cx="2895600" cy="2286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239000" y="6629400"/>
            <a:ext cx="1905000" cy="228600"/>
          </a:xfrm>
        </p:spPr>
        <p:txBody>
          <a:bodyPr/>
          <a:lstStyle>
            <a:lvl1pPr>
              <a:defRPr/>
            </a:lvl1pPr>
          </a:lstStyle>
          <a:p>
            <a:fld id="{7EECD7BD-D2CF-464C-B1B0-E998E7C89A3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001000" cy="9144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381000" y="1600200"/>
            <a:ext cx="8534400" cy="4343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0" y="6629400"/>
            <a:ext cx="1905000" cy="2286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629400"/>
            <a:ext cx="2895600" cy="2286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239000" y="6629400"/>
            <a:ext cx="1905000" cy="228600"/>
          </a:xfrm>
        </p:spPr>
        <p:txBody>
          <a:bodyPr/>
          <a:lstStyle>
            <a:lvl1pPr>
              <a:defRPr/>
            </a:lvl1pPr>
          </a:lstStyle>
          <a:p>
            <a:fld id="{D58D868F-26A0-4ADB-AEF1-E13F410AB08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>
            <a:lvl1pPr>
              <a:defRPr sz="2800" b="1"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E6973A14-ACCA-4DA1-8712-066B741CA02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3" name="椭圆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椭圆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A241779-40AC-4CD2-A7B0-8631DFB0486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接连接符 4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" name="内容占位符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2" name="内容占位符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A6604E-F8CD-46A2-817F-5EBD717B246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矩形 11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6" name="椭圆 15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椭圆 1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4" name="内容占位符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6" name="内容占位符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3" name="标题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9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20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 algn="ctr">
              <a:defRPr smtClean="0"/>
            </a:lvl1pPr>
          </a:lstStyle>
          <a:p>
            <a:fld id="{778FA3D1-38BB-43D4-95A3-83C5363EE96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1449C0D2-BB05-4F13-88FC-D0A566C4BBD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8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fld id="{378DFD14-ED5C-48B9-8C9C-58CA811E3D2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矩形 9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3" name="椭圆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椭圆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0" name="内容占位符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6" name="灯片编号占位符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880D156-E52B-4724-AD35-88292CF2E0D1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7" name="日期占位符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接连接符 4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矩形 10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3" name="椭圆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椭圆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6" name="灯片编号占位符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77108204-C0BC-4330-B114-EE0B50C69DE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7" name="日期占位符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椭圆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椭圆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07F78D3-7F00-4F5F-B883-427E9A7A3C62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2062" name="标题占位符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2063" name="文本占位符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300" kern="1200">
          <a:solidFill>
            <a:srgbClr val="7B9899"/>
          </a:solidFill>
          <a:latin typeface="+mj-lt"/>
          <a:ea typeface="+mj-ea"/>
          <a:cs typeface="方正舒体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方正舒体"/>
          <a:cs typeface="方正舒体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方正舒体"/>
          <a:cs typeface="方正舒体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方正舒体"/>
          <a:cs typeface="方正舒体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方正舒体"/>
          <a:cs typeface="方正舒体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方正舒体"/>
          <a:cs typeface="方正舒体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方正舒体"/>
          <a:cs typeface="方正舒体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方正舒体"/>
          <a:cs typeface="方正舒体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方正舒体"/>
          <a:cs typeface="方正舒体"/>
        </a:defRPr>
      </a:lvl9pPr>
    </p:titleStyle>
    <p:bodyStyle>
      <a:lvl1pPr marL="273050" indent="-2730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方正舒体"/>
        </a:defRPr>
      </a:lvl1pPr>
      <a:lvl2pPr marL="547688" indent="-2730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方正舒体"/>
        </a:defRPr>
      </a:lvl2pPr>
      <a:lvl3pPr marL="822325" indent="-228600" algn="l" rtl="0" eaLnBrk="1" fontAlgn="base" hangingPunct="1">
        <a:spcBef>
          <a:spcPct val="20000"/>
        </a:spcBef>
        <a:spcAft>
          <a:spcPct val="0"/>
        </a:spcAft>
        <a:buClr>
          <a:srgbClr val="8CADAE"/>
        </a:buClr>
        <a:buSzPct val="75000"/>
        <a:buFont typeface="Wingdings 2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方正舒体"/>
        </a:defRPr>
      </a:lvl3pPr>
      <a:lvl4pPr marL="1096963" indent="-228600" algn="l" rtl="0" eaLnBrk="1" fontAlgn="base" hangingPunct="1">
        <a:spcBef>
          <a:spcPct val="20000"/>
        </a:spcBef>
        <a:spcAft>
          <a:spcPct val="0"/>
        </a:spcAft>
        <a:buClr>
          <a:srgbClr val="8C7B70"/>
        </a:buClr>
        <a:buSzPct val="70000"/>
        <a:buFont typeface="Wingdings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方正舒体"/>
        </a:defRPr>
      </a:lvl4pPr>
      <a:lvl5pPr marL="1371600" indent="-228600" algn="l" rtl="0" eaLnBrk="1" fontAlgn="base" hangingPunct="1">
        <a:spcBef>
          <a:spcPct val="20000"/>
        </a:spcBef>
        <a:spcAft>
          <a:spcPct val="0"/>
        </a:spcAft>
        <a:buClr>
          <a:srgbClr val="8FB08C"/>
        </a:buClr>
        <a:buChar char="•"/>
        <a:defRPr kern="1200">
          <a:solidFill>
            <a:schemeClr val="tx1"/>
          </a:solidFill>
          <a:latin typeface="+mn-lt"/>
          <a:ea typeface="+mn-ea"/>
          <a:cs typeface="方正舒体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4.wmf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3200" dirty="0"/>
              <a:t>第</a:t>
            </a:r>
            <a:r>
              <a:rPr lang="en-US" altLang="zh-CN" sz="3200" dirty="0"/>
              <a:t>2</a:t>
            </a:r>
            <a:r>
              <a:rPr lang="zh-CN" altLang="en-US" sz="3200" dirty="0"/>
              <a:t>章 数据类型、运算符和表达式</a:t>
            </a:r>
            <a:r>
              <a:rPr lang="zh-CN" altLang="en-US" dirty="0"/>
              <a:t>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rgbClr val="7B9899"/>
                </a:solidFill>
                <a:ea typeface="宋体" pitchFamily="2" charset="-122"/>
              </a:rPr>
              <a:t>2.1  </a:t>
            </a:r>
            <a:r>
              <a:rPr lang="zh-CN" altLang="en-US" b="1" dirty="0">
                <a:solidFill>
                  <a:srgbClr val="7B9899"/>
                </a:solidFill>
                <a:ea typeface="宋体" pitchFamily="2" charset="-122"/>
              </a:rPr>
              <a:t>数据类型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>
                <a:ea typeface="宋体" pitchFamily="2" charset="-122"/>
              </a:rPr>
              <a:t>2.1.3  </a:t>
            </a:r>
            <a:r>
              <a:rPr lang="zh-CN" altLang="en-US" dirty="0">
                <a:ea typeface="宋体" pitchFamily="2" charset="-122"/>
              </a:rPr>
              <a:t>实型 </a:t>
            </a:r>
          </a:p>
          <a:p>
            <a:pPr lvl="1"/>
            <a:r>
              <a:rPr lang="zh-CN" altLang="en-US" dirty="0">
                <a:ea typeface="宋体" pitchFamily="2" charset="-122"/>
              </a:rPr>
              <a:t>实数类型简称实型，有时又称浮点数据类型 </a:t>
            </a:r>
          </a:p>
          <a:p>
            <a:pPr lvl="1"/>
            <a:r>
              <a:rPr lang="zh-CN" altLang="en-US" dirty="0">
                <a:ea typeface="宋体" pitchFamily="2" charset="-122"/>
              </a:rPr>
              <a:t>包括 ：</a:t>
            </a:r>
          </a:p>
          <a:p>
            <a:pPr lvl="2"/>
            <a:r>
              <a:rPr lang="zh-CN" altLang="en-US" sz="2400" dirty="0">
                <a:ea typeface="宋体" pitchFamily="2" charset="-122"/>
              </a:rPr>
              <a:t>单精度浮点数类型：简称浮点类型，类型名为</a:t>
            </a:r>
            <a:r>
              <a:rPr lang="en-US" altLang="zh-CN" sz="2400" dirty="0">
                <a:solidFill>
                  <a:srgbClr val="FF0000"/>
                </a:solidFill>
                <a:ea typeface="宋体" pitchFamily="2" charset="-122"/>
              </a:rPr>
              <a:t>float</a:t>
            </a:r>
            <a:r>
              <a:rPr lang="zh-CN" altLang="en-US" sz="2400" dirty="0">
                <a:ea typeface="宋体" pitchFamily="2" charset="-122"/>
              </a:rPr>
              <a:t>。</a:t>
            </a:r>
          </a:p>
          <a:p>
            <a:pPr lvl="2"/>
            <a:r>
              <a:rPr lang="zh-CN" altLang="en-US" sz="2400" dirty="0">
                <a:ea typeface="宋体" pitchFamily="2" charset="-122"/>
              </a:rPr>
              <a:t>双精度浮点数类型：简称双精度类型，类型名为</a:t>
            </a:r>
            <a:r>
              <a:rPr lang="en-US" altLang="zh-CN" sz="2400" dirty="0">
                <a:solidFill>
                  <a:srgbClr val="FF0000"/>
                </a:solidFill>
                <a:ea typeface="宋体" pitchFamily="2" charset="-122"/>
              </a:rPr>
              <a:t>double</a:t>
            </a:r>
            <a:r>
              <a:rPr lang="zh-CN" altLang="en-US" sz="2400" dirty="0">
                <a:ea typeface="宋体" pitchFamily="2" charset="-122"/>
              </a:rPr>
              <a:t>。</a:t>
            </a:r>
          </a:p>
          <a:p>
            <a:pPr lvl="2"/>
            <a:r>
              <a:rPr lang="zh-CN" altLang="en-US" sz="2400" dirty="0">
                <a:ea typeface="宋体" pitchFamily="2" charset="-122"/>
              </a:rPr>
              <a:t>长双精度类型：类型名为</a:t>
            </a:r>
            <a:r>
              <a:rPr lang="en-US" altLang="zh-CN" sz="2400" dirty="0">
                <a:solidFill>
                  <a:srgbClr val="FF0000"/>
                </a:solidFill>
                <a:ea typeface="宋体" pitchFamily="2" charset="-122"/>
              </a:rPr>
              <a:t>long</a:t>
            </a:r>
            <a:r>
              <a:rPr lang="en-US" altLang="zh-CN" sz="2400" dirty="0">
                <a:ea typeface="宋体" pitchFamily="2" charset="-122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ea typeface="宋体" pitchFamily="2" charset="-122"/>
              </a:rPr>
              <a:t>double</a:t>
            </a:r>
            <a:r>
              <a:rPr lang="zh-CN" altLang="en-US" sz="2400" dirty="0">
                <a:ea typeface="宋体" pitchFamily="2" charset="-122"/>
              </a:rPr>
              <a:t>。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2.1  </a:t>
            </a:r>
            <a:r>
              <a:rPr lang="zh-CN" altLang="en-US" dirty="0"/>
              <a:t>数据类型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658813"/>
          </a:xfrm>
        </p:spPr>
        <p:txBody>
          <a:bodyPr/>
          <a:lstStyle/>
          <a:p>
            <a:r>
              <a:rPr lang="en-US" altLang="zh-CN" dirty="0">
                <a:ea typeface="宋体" pitchFamily="2" charset="-122"/>
              </a:rPr>
              <a:t>2.1.3  </a:t>
            </a:r>
            <a:r>
              <a:rPr lang="zh-CN" altLang="en-US" dirty="0">
                <a:ea typeface="宋体" pitchFamily="2" charset="-122"/>
              </a:rPr>
              <a:t>实型</a:t>
            </a:r>
          </a:p>
        </p:txBody>
      </p:sp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2895600"/>
            <a:ext cx="6981825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实型常量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lvl="1"/>
            <a:r>
              <a:rPr lang="zh-CN" altLang="en-US">
                <a:ea typeface="宋体" pitchFamily="2" charset="-122"/>
              </a:rPr>
              <a:t>实型常量只能用十进制形式表示 </a:t>
            </a:r>
          </a:p>
          <a:p>
            <a:pPr lvl="1"/>
            <a:r>
              <a:rPr lang="zh-CN" altLang="en-US">
                <a:ea typeface="宋体" pitchFamily="2" charset="-122"/>
              </a:rPr>
              <a:t>表示形式</a:t>
            </a:r>
            <a:r>
              <a:rPr lang="en-US" altLang="zh-CN">
                <a:ea typeface="宋体" pitchFamily="2" charset="-122"/>
              </a:rPr>
              <a:t>:</a:t>
            </a:r>
          </a:p>
          <a:p>
            <a:pPr lvl="2"/>
            <a:r>
              <a:rPr lang="zh-CN" altLang="en-US" sz="3100">
                <a:ea typeface="宋体" pitchFamily="2" charset="-122"/>
              </a:rPr>
              <a:t>小数形式。由数字序列和小数点组成，如</a:t>
            </a:r>
            <a:r>
              <a:rPr lang="en-US" altLang="zh-CN" sz="3000">
                <a:solidFill>
                  <a:srgbClr val="FF0000"/>
                </a:solidFill>
                <a:ea typeface="宋体" pitchFamily="2" charset="-122"/>
              </a:rPr>
              <a:t>3.1415926</a:t>
            </a:r>
            <a:r>
              <a:rPr lang="zh-CN" altLang="en-US" sz="3100">
                <a:ea typeface="宋体" pitchFamily="2" charset="-122"/>
              </a:rPr>
              <a:t>、</a:t>
            </a:r>
            <a:r>
              <a:rPr lang="en-US" altLang="zh-CN" sz="3000">
                <a:solidFill>
                  <a:srgbClr val="FF0000"/>
                </a:solidFill>
                <a:ea typeface="宋体" pitchFamily="2" charset="-122"/>
              </a:rPr>
              <a:t>-0.15</a:t>
            </a:r>
            <a:r>
              <a:rPr lang="zh-CN" altLang="en-US" sz="3100">
                <a:ea typeface="宋体" pitchFamily="2" charset="-122"/>
              </a:rPr>
              <a:t>、</a:t>
            </a:r>
            <a:r>
              <a:rPr lang="en-US" altLang="zh-CN" sz="3000">
                <a:solidFill>
                  <a:srgbClr val="FF0000"/>
                </a:solidFill>
                <a:ea typeface="宋体" pitchFamily="2" charset="-122"/>
              </a:rPr>
              <a:t>.15</a:t>
            </a:r>
            <a:r>
              <a:rPr lang="zh-CN" altLang="en-US" sz="3100">
                <a:ea typeface="宋体" pitchFamily="2" charset="-122"/>
              </a:rPr>
              <a:t>、</a:t>
            </a:r>
            <a:r>
              <a:rPr lang="en-US" altLang="zh-CN" sz="3000">
                <a:solidFill>
                  <a:srgbClr val="FF0000"/>
                </a:solidFill>
                <a:ea typeface="宋体" pitchFamily="2" charset="-122"/>
              </a:rPr>
              <a:t>2.</a:t>
            </a:r>
            <a:r>
              <a:rPr lang="zh-CN" altLang="en-US" sz="3100">
                <a:ea typeface="宋体" pitchFamily="2" charset="-122"/>
              </a:rPr>
              <a:t>等都是合法的实型常量。</a:t>
            </a:r>
          </a:p>
          <a:p>
            <a:pPr lvl="2"/>
            <a:r>
              <a:rPr lang="zh-CN" altLang="en-US" sz="3100">
                <a:ea typeface="宋体" pitchFamily="2" charset="-122"/>
              </a:rPr>
              <a:t>指数形式。由十进制数加上阶码标志“</a:t>
            </a:r>
            <a:r>
              <a:rPr lang="en-US" altLang="zh-CN" sz="3000">
                <a:solidFill>
                  <a:srgbClr val="FF0000"/>
                </a:solidFill>
                <a:ea typeface="宋体" pitchFamily="2" charset="-122"/>
              </a:rPr>
              <a:t>e</a:t>
            </a:r>
            <a:r>
              <a:rPr lang="en-US" altLang="zh-CN" sz="3100">
                <a:ea typeface="宋体" pitchFamily="2" charset="-122"/>
              </a:rPr>
              <a:t>”</a:t>
            </a:r>
            <a:r>
              <a:rPr lang="zh-CN" altLang="en-US" sz="3100">
                <a:ea typeface="宋体" pitchFamily="2" charset="-122"/>
              </a:rPr>
              <a:t>或“</a:t>
            </a:r>
            <a:r>
              <a:rPr lang="en-US" altLang="zh-CN" sz="3000">
                <a:solidFill>
                  <a:srgbClr val="FF0000"/>
                </a:solidFill>
                <a:ea typeface="宋体" pitchFamily="2" charset="-122"/>
              </a:rPr>
              <a:t>E</a:t>
            </a:r>
            <a:r>
              <a:rPr lang="en-US" altLang="zh-CN" sz="3100">
                <a:ea typeface="宋体" pitchFamily="2" charset="-122"/>
              </a:rPr>
              <a:t>”</a:t>
            </a:r>
            <a:r>
              <a:rPr lang="zh-CN" altLang="en-US" sz="3100">
                <a:ea typeface="宋体" pitchFamily="2" charset="-122"/>
              </a:rPr>
              <a:t>及阶码组成，如</a:t>
            </a:r>
            <a:r>
              <a:rPr lang="en-US" altLang="zh-CN" sz="3000">
                <a:solidFill>
                  <a:srgbClr val="FF0000"/>
                </a:solidFill>
                <a:ea typeface="宋体" pitchFamily="2" charset="-122"/>
              </a:rPr>
              <a:t>3.14e-4</a:t>
            </a:r>
            <a:r>
              <a:rPr lang="zh-CN" altLang="en-US" sz="3100">
                <a:ea typeface="宋体" pitchFamily="2" charset="-122"/>
              </a:rPr>
              <a:t>或</a:t>
            </a:r>
            <a:r>
              <a:rPr lang="en-US" altLang="zh-CN" sz="3000">
                <a:solidFill>
                  <a:srgbClr val="FF0000"/>
                </a:solidFill>
                <a:ea typeface="宋体" pitchFamily="2" charset="-122"/>
              </a:rPr>
              <a:t>3.14E-4</a:t>
            </a:r>
            <a:r>
              <a:rPr lang="zh-CN" altLang="en-US" sz="3100">
                <a:ea typeface="宋体" pitchFamily="2" charset="-122"/>
              </a:rPr>
              <a:t>表示</a:t>
            </a:r>
            <a:r>
              <a:rPr lang="en-US" altLang="zh-CN" sz="3000">
                <a:solidFill>
                  <a:srgbClr val="FF0000"/>
                </a:solidFill>
                <a:ea typeface="宋体" pitchFamily="2" charset="-122"/>
              </a:rPr>
              <a:t>3.14×10</a:t>
            </a:r>
            <a:r>
              <a:rPr lang="en-US" altLang="zh-CN" sz="3000" baseline="30000">
                <a:solidFill>
                  <a:srgbClr val="FF0000"/>
                </a:solidFill>
                <a:ea typeface="宋体" pitchFamily="2" charset="-122"/>
              </a:rPr>
              <a:t>-4</a:t>
            </a:r>
            <a:r>
              <a:rPr lang="zh-CN" altLang="en-US" sz="3100">
                <a:ea typeface="宋体" pitchFamily="2" charset="-122"/>
              </a:rPr>
              <a:t>。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实型常量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 dirty="0">
                <a:ea typeface="宋体" pitchFamily="2" charset="-122"/>
              </a:rPr>
              <a:t>注意</a:t>
            </a:r>
            <a:r>
              <a:rPr lang="en-US" altLang="zh-CN" dirty="0">
                <a:ea typeface="宋体" pitchFamily="2" charset="-122"/>
              </a:rPr>
              <a:t>:</a:t>
            </a:r>
          </a:p>
          <a:p>
            <a:pPr lvl="1"/>
            <a:r>
              <a:rPr lang="zh-CN" altLang="en-US" sz="2400" dirty="0">
                <a:ea typeface="宋体" pitchFamily="2" charset="-122"/>
              </a:rPr>
              <a:t>字母</a:t>
            </a:r>
            <a:r>
              <a:rPr lang="en-US" altLang="zh-CN" sz="2400" dirty="0">
                <a:solidFill>
                  <a:srgbClr val="FF0000"/>
                </a:solidFill>
                <a:ea typeface="宋体" pitchFamily="2" charset="-122"/>
              </a:rPr>
              <a:t>e</a:t>
            </a:r>
            <a:r>
              <a:rPr lang="zh-CN" altLang="en-US" sz="2400" dirty="0">
                <a:ea typeface="宋体" pitchFamily="2" charset="-122"/>
              </a:rPr>
              <a:t>或</a:t>
            </a:r>
            <a:r>
              <a:rPr lang="en-US" altLang="zh-CN" sz="2400" dirty="0">
                <a:solidFill>
                  <a:srgbClr val="FF0000"/>
                </a:solidFill>
                <a:ea typeface="宋体" pitchFamily="2" charset="-122"/>
              </a:rPr>
              <a:t>E</a:t>
            </a:r>
            <a:r>
              <a:rPr lang="zh-CN" altLang="en-US" sz="2400" dirty="0">
                <a:ea typeface="宋体" pitchFamily="2" charset="-122"/>
              </a:rPr>
              <a:t>之前的尾数部分必须有数字，例如</a:t>
            </a:r>
            <a:r>
              <a:rPr lang="en-US" altLang="zh-CN" sz="2400" dirty="0">
                <a:solidFill>
                  <a:srgbClr val="FF0000"/>
                </a:solidFill>
                <a:ea typeface="宋体" pitchFamily="2" charset="-122"/>
              </a:rPr>
              <a:t>E2</a:t>
            </a:r>
            <a:r>
              <a:rPr lang="zh-CN" altLang="en-US" sz="2400" dirty="0">
                <a:ea typeface="宋体" pitchFamily="2" charset="-122"/>
              </a:rPr>
              <a:t>是不合法的。</a:t>
            </a:r>
          </a:p>
          <a:p>
            <a:pPr lvl="1"/>
            <a:r>
              <a:rPr lang="en-US" altLang="zh-CN" sz="2400" dirty="0">
                <a:solidFill>
                  <a:srgbClr val="FF0000"/>
                </a:solidFill>
                <a:ea typeface="宋体" pitchFamily="2" charset="-122"/>
              </a:rPr>
              <a:t>e</a:t>
            </a:r>
            <a:r>
              <a:rPr lang="zh-CN" altLang="en-US" sz="2400" dirty="0">
                <a:ea typeface="宋体" pitchFamily="2" charset="-122"/>
              </a:rPr>
              <a:t>或</a:t>
            </a:r>
            <a:r>
              <a:rPr lang="en-US" altLang="zh-CN" sz="2400" dirty="0">
                <a:solidFill>
                  <a:srgbClr val="FF0000"/>
                </a:solidFill>
                <a:ea typeface="宋体" pitchFamily="2" charset="-122"/>
              </a:rPr>
              <a:t>E</a:t>
            </a:r>
            <a:r>
              <a:rPr lang="zh-CN" altLang="en-US" sz="2400" dirty="0">
                <a:ea typeface="宋体" pitchFamily="2" charset="-122"/>
              </a:rPr>
              <a:t>后面的指数部分必须是整数，指数部分无整数或为小数均是错误的，例如</a:t>
            </a:r>
            <a:r>
              <a:rPr lang="en-US" altLang="zh-CN" sz="2400" dirty="0">
                <a:solidFill>
                  <a:srgbClr val="FF0000"/>
                </a:solidFill>
                <a:ea typeface="宋体" pitchFamily="2" charset="-122"/>
              </a:rPr>
              <a:t>5e</a:t>
            </a:r>
            <a:r>
              <a:rPr lang="en-US" altLang="zh-CN" sz="2400" dirty="0">
                <a:ea typeface="宋体" pitchFamily="2" charset="-122"/>
              </a:rPr>
              <a:t> </a:t>
            </a:r>
            <a:r>
              <a:rPr lang="zh-CN" altLang="en-US" sz="2400" dirty="0">
                <a:ea typeface="宋体" pitchFamily="2" charset="-122"/>
              </a:rPr>
              <a:t>和</a:t>
            </a:r>
            <a:r>
              <a:rPr lang="en-US" altLang="zh-CN" sz="2400" dirty="0">
                <a:solidFill>
                  <a:srgbClr val="FF0000"/>
                </a:solidFill>
                <a:ea typeface="宋体" pitchFamily="2" charset="-122"/>
              </a:rPr>
              <a:t>5E-5.5</a:t>
            </a:r>
            <a:r>
              <a:rPr lang="zh-CN" altLang="en-US" sz="2400" dirty="0">
                <a:ea typeface="宋体" pitchFamily="2" charset="-122"/>
              </a:rPr>
              <a:t>均是不合法的表示。</a:t>
            </a:r>
          </a:p>
          <a:p>
            <a:pPr lvl="1"/>
            <a:r>
              <a:rPr lang="en-US" altLang="zh-CN" sz="2400" dirty="0">
                <a:ea typeface="宋体" pitchFamily="2" charset="-122"/>
              </a:rPr>
              <a:t>C</a:t>
            </a:r>
            <a:r>
              <a:rPr lang="zh-CN" altLang="en-US" sz="2400" dirty="0">
                <a:ea typeface="宋体" pitchFamily="2" charset="-122"/>
              </a:rPr>
              <a:t>语言中，默认实型常量为</a:t>
            </a:r>
            <a:r>
              <a:rPr lang="en-US" altLang="zh-CN" sz="2400" dirty="0">
                <a:solidFill>
                  <a:srgbClr val="FF0000"/>
                </a:solidFill>
                <a:ea typeface="宋体" pitchFamily="2" charset="-122"/>
              </a:rPr>
              <a:t>double</a:t>
            </a:r>
            <a:r>
              <a:rPr lang="zh-CN" altLang="en-US" sz="2400" dirty="0">
                <a:ea typeface="宋体" pitchFamily="2" charset="-122"/>
              </a:rPr>
              <a:t>类型，若有后缀“</a:t>
            </a:r>
            <a:r>
              <a:rPr lang="en-US" altLang="zh-CN" sz="2400" dirty="0">
                <a:solidFill>
                  <a:srgbClr val="FF0000"/>
                </a:solidFill>
                <a:ea typeface="宋体" pitchFamily="2" charset="-122"/>
              </a:rPr>
              <a:t>f</a:t>
            </a:r>
            <a:r>
              <a:rPr lang="en-US" altLang="zh-CN" sz="2400" dirty="0">
                <a:ea typeface="宋体" pitchFamily="2" charset="-122"/>
              </a:rPr>
              <a:t>”</a:t>
            </a:r>
            <a:r>
              <a:rPr lang="zh-CN" altLang="en-US" sz="2400" dirty="0">
                <a:ea typeface="宋体" pitchFamily="2" charset="-122"/>
              </a:rPr>
              <a:t>或“</a:t>
            </a:r>
            <a:r>
              <a:rPr lang="en-US" altLang="zh-CN" sz="2400" dirty="0">
                <a:solidFill>
                  <a:srgbClr val="FF0000"/>
                </a:solidFill>
                <a:ea typeface="宋体" pitchFamily="2" charset="-122"/>
              </a:rPr>
              <a:t>F</a:t>
            </a:r>
            <a:r>
              <a:rPr lang="en-US" altLang="zh-CN" sz="2400" dirty="0">
                <a:ea typeface="宋体" pitchFamily="2" charset="-122"/>
              </a:rPr>
              <a:t>”</a:t>
            </a:r>
            <a:r>
              <a:rPr lang="zh-CN" altLang="en-US" sz="2400" dirty="0">
                <a:ea typeface="宋体" pitchFamily="2" charset="-122"/>
              </a:rPr>
              <a:t>，则为</a:t>
            </a:r>
            <a:r>
              <a:rPr lang="en-US" altLang="zh-CN" sz="2400" dirty="0">
                <a:solidFill>
                  <a:srgbClr val="FF0000"/>
                </a:solidFill>
                <a:ea typeface="宋体" pitchFamily="2" charset="-122"/>
              </a:rPr>
              <a:t>float</a:t>
            </a:r>
            <a:r>
              <a:rPr lang="zh-CN" altLang="en-US" sz="2400" dirty="0">
                <a:ea typeface="宋体" pitchFamily="2" charset="-122"/>
              </a:rPr>
              <a:t>类型。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有效数字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altLang="zh-CN" sz="2400">
                <a:ea typeface="宋体" pitchFamily="2" charset="-122"/>
              </a:rPr>
              <a:t>【</a:t>
            </a:r>
            <a:r>
              <a:rPr lang="zh-CN" altLang="en-US" sz="2400">
                <a:ea typeface="宋体" pitchFamily="2" charset="-122"/>
              </a:rPr>
              <a:t>例</a:t>
            </a:r>
            <a:r>
              <a:rPr lang="en-US" altLang="zh-CN" sz="2400">
                <a:ea typeface="宋体" pitchFamily="2" charset="-122"/>
              </a:rPr>
              <a:t>2-1】</a:t>
            </a:r>
            <a:r>
              <a:rPr lang="zh-CN" altLang="en-US" sz="2400">
                <a:ea typeface="宋体" pitchFamily="2" charset="-122"/>
              </a:rPr>
              <a:t>一个浮点数的精确度测试实验</a:t>
            </a:r>
          </a:p>
          <a:p>
            <a:pPr lvl="1">
              <a:buFontTx/>
              <a:buNone/>
            </a:pPr>
            <a:r>
              <a:rPr lang="en-US" altLang="zh-CN" sz="2400">
                <a:ea typeface="宋体" pitchFamily="2" charset="-122"/>
              </a:rPr>
              <a:t>#include &lt;stdio.h&gt;</a:t>
            </a:r>
          </a:p>
          <a:p>
            <a:pPr lvl="1">
              <a:buFontTx/>
              <a:buNone/>
            </a:pPr>
            <a:r>
              <a:rPr lang="en-US" altLang="zh-CN" sz="2400">
                <a:ea typeface="宋体" pitchFamily="2" charset="-122"/>
              </a:rPr>
              <a:t>void main()</a:t>
            </a:r>
          </a:p>
          <a:p>
            <a:pPr lvl="1">
              <a:buFontTx/>
              <a:buNone/>
            </a:pPr>
            <a:r>
              <a:rPr lang="en-US" altLang="zh-CN" sz="2400">
                <a:ea typeface="宋体" pitchFamily="2" charset="-122"/>
              </a:rPr>
              <a:t>{</a:t>
            </a:r>
          </a:p>
          <a:p>
            <a:pPr lvl="1">
              <a:buFontTx/>
              <a:buNone/>
            </a:pPr>
            <a:r>
              <a:rPr lang="en-US" altLang="zh-CN" sz="2400">
                <a:ea typeface="宋体" pitchFamily="2" charset="-122"/>
              </a:rPr>
              <a:t>	float x=0.999969482421875;</a:t>
            </a:r>
          </a:p>
          <a:p>
            <a:pPr lvl="1">
              <a:buFontTx/>
              <a:buNone/>
            </a:pPr>
            <a:r>
              <a:rPr lang="en-US" altLang="zh-CN" sz="2400">
                <a:ea typeface="宋体" pitchFamily="2" charset="-122"/>
              </a:rPr>
              <a:t>	float y=0.99999999;</a:t>
            </a:r>
          </a:p>
          <a:p>
            <a:pPr lvl="1">
              <a:buFontTx/>
              <a:buNone/>
            </a:pPr>
            <a:r>
              <a:rPr lang="en-US" altLang="zh-CN" sz="2400">
                <a:ea typeface="宋体" pitchFamily="2" charset="-122"/>
              </a:rPr>
              <a:t>	printf("x=%.15f\n",x);    /* %.15f</a:t>
            </a:r>
            <a:r>
              <a:rPr lang="zh-CN" altLang="en-US" sz="2400">
                <a:ea typeface="宋体" pitchFamily="2" charset="-122"/>
              </a:rPr>
              <a:t>表示输出</a:t>
            </a:r>
            <a:r>
              <a:rPr lang="en-US" altLang="zh-CN" sz="2400">
                <a:ea typeface="宋体" pitchFamily="2" charset="-122"/>
              </a:rPr>
              <a:t>15</a:t>
            </a:r>
            <a:r>
              <a:rPr lang="zh-CN" altLang="en-US" sz="2400">
                <a:ea typeface="宋体" pitchFamily="2" charset="-122"/>
              </a:rPr>
              <a:t>小数 *</a:t>
            </a:r>
            <a:r>
              <a:rPr lang="en-US" altLang="zh-CN" sz="2400">
                <a:ea typeface="宋体" pitchFamily="2" charset="-122"/>
              </a:rPr>
              <a:t>/</a:t>
            </a:r>
          </a:p>
          <a:p>
            <a:pPr lvl="1">
              <a:buFontTx/>
              <a:buNone/>
            </a:pPr>
            <a:r>
              <a:rPr lang="en-US" altLang="zh-CN" sz="2400">
                <a:ea typeface="宋体" pitchFamily="2" charset="-122"/>
              </a:rPr>
              <a:t>	printf("y=%.8f\n",y);</a:t>
            </a:r>
          </a:p>
          <a:p>
            <a:pPr lvl="1">
              <a:buFontTx/>
              <a:buNone/>
            </a:pPr>
            <a:r>
              <a:rPr lang="en-US" altLang="zh-CN" sz="2400">
                <a:ea typeface="宋体" pitchFamily="2" charset="-122"/>
              </a:rPr>
              <a:t>} </a:t>
            </a:r>
          </a:p>
        </p:txBody>
      </p:sp>
      <p:pic>
        <p:nvPicPr>
          <p:cNvPr id="8806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4876800"/>
            <a:ext cx="247650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2.1  </a:t>
            </a:r>
            <a:r>
              <a:rPr lang="zh-CN" altLang="en-US"/>
              <a:t>数据类型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>
                <a:ea typeface="宋体" pitchFamily="2" charset="-122"/>
              </a:rPr>
              <a:t>2.1.4  </a:t>
            </a:r>
            <a:r>
              <a:rPr lang="zh-CN" altLang="en-US" dirty="0">
                <a:ea typeface="宋体" pitchFamily="2" charset="-122"/>
              </a:rPr>
              <a:t>字符型</a:t>
            </a:r>
          </a:p>
          <a:p>
            <a:pPr lvl="1">
              <a:lnSpc>
                <a:spcPct val="150000"/>
              </a:lnSpc>
            </a:pPr>
            <a:r>
              <a:rPr lang="zh-CN" altLang="en-US" dirty="0">
                <a:ea typeface="宋体" pitchFamily="2" charset="-122"/>
              </a:rPr>
              <a:t>字符类型的数据简称字符型数据 </a:t>
            </a:r>
          </a:p>
          <a:p>
            <a:pPr lvl="1">
              <a:lnSpc>
                <a:spcPct val="150000"/>
              </a:lnSpc>
            </a:pPr>
            <a:r>
              <a:rPr lang="en-US" altLang="zh-CN" dirty="0">
                <a:ea typeface="宋体" pitchFamily="2" charset="-122"/>
              </a:rPr>
              <a:t>C</a:t>
            </a:r>
            <a:r>
              <a:rPr lang="zh-CN" altLang="en-US" dirty="0">
                <a:ea typeface="宋体" pitchFamily="2" charset="-122"/>
              </a:rPr>
              <a:t>语言中用</a:t>
            </a:r>
            <a:r>
              <a:rPr lang="en-US" altLang="zh-CN" dirty="0">
                <a:solidFill>
                  <a:srgbClr val="FF0000"/>
                </a:solidFill>
                <a:ea typeface="宋体" pitchFamily="2" charset="-122"/>
              </a:rPr>
              <a:t>char</a:t>
            </a:r>
            <a:r>
              <a:rPr lang="zh-CN" altLang="en-US" dirty="0">
                <a:ea typeface="宋体" pitchFamily="2" charset="-122"/>
              </a:rPr>
              <a:t>表示，在内存中占一个字节。 </a:t>
            </a:r>
          </a:p>
          <a:p>
            <a:pPr lvl="1">
              <a:lnSpc>
                <a:spcPct val="150000"/>
              </a:lnSpc>
            </a:pPr>
            <a:r>
              <a:rPr lang="zh-CN" altLang="en-US" dirty="0">
                <a:ea typeface="宋体" pitchFamily="2" charset="-122"/>
              </a:rPr>
              <a:t>字符类型的数据包括计算机所用编码字符集中的所有字符。常用的</a:t>
            </a:r>
            <a:r>
              <a:rPr lang="en-US" altLang="zh-CN" dirty="0">
                <a:solidFill>
                  <a:srgbClr val="FF0000"/>
                </a:solidFill>
                <a:ea typeface="宋体" pitchFamily="2" charset="-122"/>
              </a:rPr>
              <a:t>ASCII</a:t>
            </a:r>
            <a:r>
              <a:rPr lang="zh-CN" altLang="en-US" dirty="0">
                <a:ea typeface="宋体" pitchFamily="2" charset="-122"/>
              </a:rPr>
              <a:t>字符集，共</a:t>
            </a:r>
            <a:r>
              <a:rPr lang="en-US" altLang="zh-CN" dirty="0">
                <a:solidFill>
                  <a:srgbClr val="FF0000"/>
                </a:solidFill>
                <a:ea typeface="宋体" pitchFamily="2" charset="-122"/>
              </a:rPr>
              <a:t>128</a:t>
            </a:r>
            <a:r>
              <a:rPr lang="zh-CN" altLang="en-US" dirty="0">
                <a:ea typeface="宋体" pitchFamily="2" charset="-122"/>
              </a:rPr>
              <a:t>个。扩展的</a:t>
            </a:r>
            <a:r>
              <a:rPr lang="en-US" altLang="zh-CN" dirty="0">
                <a:solidFill>
                  <a:srgbClr val="FF0000"/>
                </a:solidFill>
                <a:ea typeface="宋体" pitchFamily="2" charset="-122"/>
              </a:rPr>
              <a:t>ASCII</a:t>
            </a:r>
            <a:r>
              <a:rPr lang="zh-CN" altLang="en-US" dirty="0">
                <a:ea typeface="宋体" pitchFamily="2" charset="-122"/>
              </a:rPr>
              <a:t>字符集共</a:t>
            </a:r>
            <a:r>
              <a:rPr lang="en-US" altLang="zh-CN" dirty="0">
                <a:solidFill>
                  <a:srgbClr val="FF0000"/>
                </a:solidFill>
                <a:ea typeface="宋体" pitchFamily="2" charset="-122"/>
              </a:rPr>
              <a:t>256</a:t>
            </a:r>
            <a:r>
              <a:rPr lang="zh-CN" altLang="en-US" dirty="0">
                <a:ea typeface="宋体" pitchFamily="2" charset="-122"/>
              </a:rPr>
              <a:t>个字符。</a:t>
            </a:r>
          </a:p>
          <a:p>
            <a:pPr lvl="1">
              <a:lnSpc>
                <a:spcPct val="150000"/>
              </a:lnSpc>
            </a:pPr>
            <a:r>
              <a:rPr lang="zh-CN" altLang="en-US" dirty="0">
                <a:ea typeface="宋体" pitchFamily="2" charset="-122"/>
              </a:rPr>
              <a:t>字符数据与整型数据是相似的 （除了占用的存储空间不同 ） </a:t>
            </a:r>
          </a:p>
          <a:p>
            <a:pPr lvl="1"/>
            <a:endParaRPr lang="en-US" altLang="zh-CN" dirty="0">
              <a:ea typeface="宋体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2.1  </a:t>
            </a:r>
            <a:r>
              <a:rPr lang="zh-CN" altLang="en-US"/>
              <a:t>数据类型</a:t>
            </a:r>
          </a:p>
        </p:txBody>
      </p:sp>
      <p:sp>
        <p:nvSpPr>
          <p:cNvPr id="12293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731838"/>
          </a:xfrm>
        </p:spPr>
        <p:txBody>
          <a:bodyPr/>
          <a:lstStyle/>
          <a:p>
            <a:r>
              <a:rPr lang="en-US" altLang="zh-CN">
                <a:ea typeface="宋体" pitchFamily="2" charset="-122"/>
              </a:rPr>
              <a:t>2.1.4  </a:t>
            </a:r>
            <a:r>
              <a:rPr lang="zh-CN" altLang="en-US">
                <a:ea typeface="宋体" pitchFamily="2" charset="-122"/>
              </a:rPr>
              <a:t>字符型</a:t>
            </a:r>
          </a:p>
        </p:txBody>
      </p:sp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3200400"/>
            <a:ext cx="630555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字符常量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lvl="2"/>
            <a:r>
              <a:rPr lang="zh-CN" altLang="en-US" dirty="0">
                <a:ea typeface="宋体" pitchFamily="2" charset="-122"/>
              </a:rPr>
              <a:t>字符型常量是由一对单引号括起来的单个字符构成 </a:t>
            </a:r>
          </a:p>
          <a:p>
            <a:pPr lvl="2"/>
            <a:r>
              <a:rPr lang="zh-CN" altLang="en-US" sz="3100" dirty="0">
                <a:ea typeface="宋体" pitchFamily="2" charset="-122"/>
              </a:rPr>
              <a:t>例如</a:t>
            </a:r>
            <a:r>
              <a:rPr lang="en-US" altLang="zh-CN" sz="3100" dirty="0">
                <a:solidFill>
                  <a:srgbClr val="FF0000"/>
                </a:solidFill>
                <a:ea typeface="宋体" pitchFamily="2" charset="-122"/>
              </a:rPr>
              <a:t>'A'</a:t>
            </a:r>
            <a:r>
              <a:rPr lang="zh-CN" altLang="en-US" sz="3100" dirty="0">
                <a:solidFill>
                  <a:srgbClr val="FF0000"/>
                </a:solidFill>
                <a:ea typeface="宋体" pitchFamily="2" charset="-122"/>
              </a:rPr>
              <a:t>、</a:t>
            </a:r>
            <a:r>
              <a:rPr lang="en-US" altLang="zh-CN" sz="3100" dirty="0">
                <a:solidFill>
                  <a:srgbClr val="FF0000"/>
                </a:solidFill>
                <a:ea typeface="宋体" pitchFamily="2" charset="-122"/>
              </a:rPr>
              <a:t>'b'</a:t>
            </a:r>
            <a:r>
              <a:rPr lang="zh-CN" altLang="en-US" sz="3100" dirty="0">
                <a:solidFill>
                  <a:srgbClr val="FF0000"/>
                </a:solidFill>
                <a:ea typeface="宋体" pitchFamily="2" charset="-122"/>
              </a:rPr>
              <a:t>、</a:t>
            </a:r>
            <a:r>
              <a:rPr lang="en-US" altLang="zh-CN" sz="3100" dirty="0">
                <a:solidFill>
                  <a:srgbClr val="FF0000"/>
                </a:solidFill>
                <a:ea typeface="宋体" pitchFamily="2" charset="-122"/>
              </a:rPr>
              <a:t>'8</a:t>
            </a:r>
            <a:r>
              <a:rPr lang="en-US" altLang="zh-CN" sz="3100" dirty="0">
                <a:ea typeface="宋体" pitchFamily="2" charset="-122"/>
              </a:rPr>
              <a:t> </a:t>
            </a:r>
          </a:p>
          <a:p>
            <a:pPr lvl="2"/>
            <a:r>
              <a:rPr lang="zh-CN" altLang="en-US" sz="3100" dirty="0" smtClean="0">
                <a:latin typeface="Georgia" pitchFamily="18" charset="0"/>
                <a:ea typeface="宋体" pitchFamily="2" charset="-122"/>
              </a:rPr>
              <a:t>字符</a:t>
            </a:r>
            <a:r>
              <a:rPr lang="en-US" altLang="zh-CN" sz="3100" dirty="0" smtClean="0">
                <a:solidFill>
                  <a:srgbClr val="FF0000"/>
                </a:solidFill>
                <a:ea typeface="宋体" pitchFamily="2" charset="-122"/>
              </a:rPr>
              <a:t>'</a:t>
            </a:r>
            <a:r>
              <a:rPr lang="en-US" altLang="zh-CN" sz="3100" dirty="0" smtClean="0">
                <a:solidFill>
                  <a:srgbClr val="FF0000"/>
                </a:solidFill>
                <a:latin typeface="Georgia" pitchFamily="18" charset="0"/>
                <a:ea typeface="宋体" pitchFamily="2" charset="-122"/>
              </a:rPr>
              <a:t>A</a:t>
            </a:r>
            <a:r>
              <a:rPr lang="en-US" altLang="zh-CN" sz="3100" dirty="0" smtClean="0">
                <a:solidFill>
                  <a:srgbClr val="FF0000"/>
                </a:solidFill>
                <a:ea typeface="宋体" pitchFamily="2" charset="-122"/>
              </a:rPr>
              <a:t>'</a:t>
            </a:r>
            <a:r>
              <a:rPr lang="zh-CN" altLang="en-US" sz="3100" dirty="0" smtClean="0">
                <a:solidFill>
                  <a:srgbClr val="FF0000"/>
                </a:solidFill>
                <a:latin typeface="Georgia" pitchFamily="18" charset="0"/>
                <a:ea typeface="宋体" pitchFamily="2" charset="-122"/>
              </a:rPr>
              <a:t>～</a:t>
            </a:r>
            <a:r>
              <a:rPr lang="en-US" altLang="zh-CN" sz="3100" dirty="0" smtClean="0">
                <a:solidFill>
                  <a:srgbClr val="FF0000"/>
                </a:solidFill>
                <a:ea typeface="宋体" pitchFamily="2" charset="-122"/>
              </a:rPr>
              <a:t>'</a:t>
            </a:r>
            <a:r>
              <a:rPr lang="en-US" altLang="zh-CN" sz="3100" dirty="0" smtClean="0">
                <a:solidFill>
                  <a:srgbClr val="FF0000"/>
                </a:solidFill>
                <a:latin typeface="Georgia" pitchFamily="18" charset="0"/>
                <a:ea typeface="宋体" pitchFamily="2" charset="-122"/>
              </a:rPr>
              <a:t>Z</a:t>
            </a:r>
            <a:r>
              <a:rPr lang="en-US" altLang="zh-CN" sz="3100" dirty="0" smtClean="0">
                <a:solidFill>
                  <a:srgbClr val="FF0000"/>
                </a:solidFill>
                <a:ea typeface="宋体" pitchFamily="2" charset="-122"/>
              </a:rPr>
              <a:t>'</a:t>
            </a:r>
            <a:r>
              <a:rPr lang="zh-CN" altLang="en-US" sz="3100" dirty="0" smtClean="0">
                <a:latin typeface="Georgia" pitchFamily="18" charset="0"/>
                <a:ea typeface="宋体" pitchFamily="2" charset="-122"/>
              </a:rPr>
              <a:t>的</a:t>
            </a:r>
            <a:r>
              <a:rPr lang="en-US" altLang="zh-CN" sz="3100" dirty="0">
                <a:solidFill>
                  <a:srgbClr val="FF0000"/>
                </a:solidFill>
                <a:latin typeface="Georgia" pitchFamily="18" charset="0"/>
                <a:ea typeface="宋体" pitchFamily="2" charset="-122"/>
              </a:rPr>
              <a:t>ASCII</a:t>
            </a:r>
            <a:r>
              <a:rPr lang="zh-CN" altLang="en-US" sz="3100" dirty="0">
                <a:latin typeface="Georgia" pitchFamily="18" charset="0"/>
                <a:ea typeface="宋体" pitchFamily="2" charset="-122"/>
              </a:rPr>
              <a:t>码值是</a:t>
            </a:r>
            <a:r>
              <a:rPr lang="en-US" altLang="zh-CN" sz="3100" dirty="0">
                <a:solidFill>
                  <a:srgbClr val="FF0000"/>
                </a:solidFill>
                <a:latin typeface="Georgia" pitchFamily="18" charset="0"/>
                <a:ea typeface="宋体" pitchFamily="2" charset="-122"/>
              </a:rPr>
              <a:t>65</a:t>
            </a:r>
            <a:r>
              <a:rPr lang="zh-CN" altLang="en-US" sz="3100" dirty="0">
                <a:solidFill>
                  <a:srgbClr val="FF0000"/>
                </a:solidFill>
                <a:latin typeface="Georgia" pitchFamily="18" charset="0"/>
                <a:ea typeface="宋体" pitchFamily="2" charset="-122"/>
              </a:rPr>
              <a:t>～</a:t>
            </a:r>
            <a:r>
              <a:rPr lang="en-US" altLang="zh-CN" sz="3100" dirty="0">
                <a:solidFill>
                  <a:srgbClr val="FF0000"/>
                </a:solidFill>
                <a:latin typeface="Georgia" pitchFamily="18" charset="0"/>
                <a:ea typeface="宋体" pitchFamily="2" charset="-122"/>
              </a:rPr>
              <a:t>90</a:t>
            </a:r>
            <a:r>
              <a:rPr lang="zh-CN" altLang="en-US" sz="3100" dirty="0">
                <a:latin typeface="Georgia" pitchFamily="18" charset="0"/>
                <a:ea typeface="宋体" pitchFamily="2" charset="-122"/>
              </a:rPr>
              <a:t>。 </a:t>
            </a:r>
          </a:p>
          <a:p>
            <a:pPr lvl="2"/>
            <a:r>
              <a:rPr lang="zh-CN" altLang="en-US" sz="3100" dirty="0" smtClean="0">
                <a:latin typeface="Georgia" pitchFamily="18" charset="0"/>
                <a:ea typeface="宋体" pitchFamily="2" charset="-122"/>
              </a:rPr>
              <a:t>字符</a:t>
            </a:r>
            <a:r>
              <a:rPr lang="en-US" altLang="zh-CN" sz="3100" dirty="0" smtClean="0">
                <a:solidFill>
                  <a:srgbClr val="FF0000"/>
                </a:solidFill>
                <a:ea typeface="宋体" pitchFamily="2" charset="-122"/>
              </a:rPr>
              <a:t>'</a:t>
            </a:r>
            <a:r>
              <a:rPr lang="en-US" altLang="zh-CN" sz="3100" dirty="0" smtClean="0">
                <a:solidFill>
                  <a:srgbClr val="FF0000"/>
                </a:solidFill>
                <a:latin typeface="Georgia" pitchFamily="18" charset="0"/>
                <a:ea typeface="宋体" pitchFamily="2" charset="-122"/>
              </a:rPr>
              <a:t>a</a:t>
            </a:r>
            <a:r>
              <a:rPr lang="en-US" altLang="zh-CN" sz="3100" dirty="0" smtClean="0">
                <a:solidFill>
                  <a:srgbClr val="FF0000"/>
                </a:solidFill>
                <a:ea typeface="宋体" pitchFamily="2" charset="-122"/>
              </a:rPr>
              <a:t>'</a:t>
            </a:r>
            <a:r>
              <a:rPr lang="zh-CN" altLang="en-US" sz="3100" dirty="0" smtClean="0">
                <a:solidFill>
                  <a:srgbClr val="FF0000"/>
                </a:solidFill>
                <a:latin typeface="Georgia" pitchFamily="18" charset="0"/>
                <a:ea typeface="宋体" pitchFamily="2" charset="-122"/>
              </a:rPr>
              <a:t>～</a:t>
            </a:r>
            <a:r>
              <a:rPr lang="en-US" altLang="zh-CN" sz="3100" dirty="0" smtClean="0">
                <a:solidFill>
                  <a:srgbClr val="FF0000"/>
                </a:solidFill>
                <a:ea typeface="宋体" pitchFamily="2" charset="-122"/>
              </a:rPr>
              <a:t>'</a:t>
            </a:r>
            <a:r>
              <a:rPr lang="en-US" altLang="zh-CN" sz="3100" dirty="0" smtClean="0">
                <a:solidFill>
                  <a:srgbClr val="FF0000"/>
                </a:solidFill>
                <a:latin typeface="Georgia" pitchFamily="18" charset="0"/>
                <a:ea typeface="宋体" pitchFamily="2" charset="-122"/>
              </a:rPr>
              <a:t>z</a:t>
            </a:r>
            <a:r>
              <a:rPr lang="en-US" altLang="zh-CN" sz="3100" dirty="0" smtClean="0">
                <a:solidFill>
                  <a:srgbClr val="FF0000"/>
                </a:solidFill>
                <a:ea typeface="宋体" pitchFamily="2" charset="-122"/>
              </a:rPr>
              <a:t>'</a:t>
            </a:r>
            <a:r>
              <a:rPr lang="zh-CN" altLang="en-US" sz="3100" dirty="0" smtClean="0">
                <a:latin typeface="Georgia" pitchFamily="18" charset="0"/>
                <a:ea typeface="宋体" pitchFamily="2" charset="-122"/>
              </a:rPr>
              <a:t>的</a:t>
            </a:r>
            <a:r>
              <a:rPr lang="en-US" altLang="zh-CN" sz="3100" dirty="0">
                <a:solidFill>
                  <a:srgbClr val="FF0000"/>
                </a:solidFill>
                <a:latin typeface="Georgia" pitchFamily="18" charset="0"/>
                <a:ea typeface="宋体" pitchFamily="2" charset="-122"/>
              </a:rPr>
              <a:t>ASCII</a:t>
            </a:r>
            <a:r>
              <a:rPr lang="zh-CN" altLang="en-US" sz="3100" dirty="0">
                <a:latin typeface="Georgia" pitchFamily="18" charset="0"/>
                <a:ea typeface="宋体" pitchFamily="2" charset="-122"/>
              </a:rPr>
              <a:t>码值是</a:t>
            </a:r>
            <a:r>
              <a:rPr lang="en-US" altLang="zh-CN" sz="3100" dirty="0">
                <a:solidFill>
                  <a:srgbClr val="FF0000"/>
                </a:solidFill>
                <a:latin typeface="Georgia" pitchFamily="18" charset="0"/>
                <a:ea typeface="宋体" pitchFamily="2" charset="-122"/>
              </a:rPr>
              <a:t>97</a:t>
            </a:r>
            <a:r>
              <a:rPr lang="zh-CN" altLang="en-US" sz="3100" dirty="0">
                <a:solidFill>
                  <a:srgbClr val="FF0000"/>
                </a:solidFill>
                <a:latin typeface="Georgia" pitchFamily="18" charset="0"/>
                <a:ea typeface="宋体" pitchFamily="2" charset="-122"/>
              </a:rPr>
              <a:t>～</a:t>
            </a:r>
            <a:r>
              <a:rPr lang="en-US" altLang="zh-CN" sz="3100" dirty="0">
                <a:solidFill>
                  <a:srgbClr val="FF0000"/>
                </a:solidFill>
                <a:latin typeface="Georgia" pitchFamily="18" charset="0"/>
                <a:ea typeface="宋体" pitchFamily="2" charset="-122"/>
              </a:rPr>
              <a:t>122</a:t>
            </a:r>
            <a:r>
              <a:rPr lang="zh-CN" altLang="en-US" sz="3100" dirty="0">
                <a:latin typeface="Georgia" pitchFamily="18" charset="0"/>
                <a:ea typeface="宋体" pitchFamily="2" charset="-122"/>
              </a:rPr>
              <a:t>。 </a:t>
            </a:r>
          </a:p>
          <a:p>
            <a:pPr lvl="2"/>
            <a:r>
              <a:rPr lang="zh-CN" altLang="en-US" sz="3100" dirty="0" smtClean="0">
                <a:latin typeface="Georgia" pitchFamily="18" charset="0"/>
                <a:ea typeface="宋体" pitchFamily="2" charset="-122"/>
              </a:rPr>
              <a:t>字符</a:t>
            </a:r>
            <a:r>
              <a:rPr lang="en-US" altLang="zh-CN" sz="3100" dirty="0" smtClean="0">
                <a:solidFill>
                  <a:srgbClr val="FF0000"/>
                </a:solidFill>
                <a:ea typeface="宋体" pitchFamily="2" charset="-122"/>
              </a:rPr>
              <a:t>'</a:t>
            </a:r>
            <a:r>
              <a:rPr lang="en-US" altLang="zh-CN" sz="3100" dirty="0" smtClean="0">
                <a:solidFill>
                  <a:srgbClr val="FF0000"/>
                </a:solidFill>
                <a:latin typeface="Georgia" pitchFamily="18" charset="0"/>
                <a:ea typeface="宋体" pitchFamily="2" charset="-122"/>
              </a:rPr>
              <a:t>0</a:t>
            </a:r>
            <a:r>
              <a:rPr lang="en-US" altLang="zh-CN" sz="3100" dirty="0" smtClean="0">
                <a:solidFill>
                  <a:srgbClr val="FF0000"/>
                </a:solidFill>
                <a:ea typeface="宋体" pitchFamily="2" charset="-122"/>
              </a:rPr>
              <a:t>'</a:t>
            </a:r>
            <a:r>
              <a:rPr lang="zh-CN" altLang="en-US" sz="3100" dirty="0" smtClean="0">
                <a:solidFill>
                  <a:srgbClr val="FF0000"/>
                </a:solidFill>
                <a:latin typeface="Georgia" pitchFamily="18" charset="0"/>
                <a:ea typeface="宋体" pitchFamily="2" charset="-122"/>
              </a:rPr>
              <a:t>～</a:t>
            </a:r>
            <a:r>
              <a:rPr lang="en-US" altLang="zh-CN" sz="3100" dirty="0" smtClean="0">
                <a:solidFill>
                  <a:srgbClr val="FF0000"/>
                </a:solidFill>
                <a:ea typeface="宋体" pitchFamily="2" charset="-122"/>
              </a:rPr>
              <a:t>'</a:t>
            </a:r>
            <a:r>
              <a:rPr lang="en-US" altLang="zh-CN" sz="3100" dirty="0" smtClean="0">
                <a:solidFill>
                  <a:srgbClr val="FF0000"/>
                </a:solidFill>
                <a:latin typeface="Georgia" pitchFamily="18" charset="0"/>
                <a:ea typeface="宋体" pitchFamily="2" charset="-122"/>
              </a:rPr>
              <a:t>9</a:t>
            </a:r>
            <a:r>
              <a:rPr lang="en-US" altLang="zh-CN" sz="3100" dirty="0" smtClean="0">
                <a:solidFill>
                  <a:srgbClr val="FF0000"/>
                </a:solidFill>
                <a:ea typeface="宋体" pitchFamily="2" charset="-122"/>
              </a:rPr>
              <a:t>'</a:t>
            </a:r>
            <a:r>
              <a:rPr lang="zh-CN" altLang="en-US" sz="3100" dirty="0" smtClean="0">
                <a:latin typeface="Georgia" pitchFamily="18" charset="0"/>
                <a:ea typeface="宋体" pitchFamily="2" charset="-122"/>
              </a:rPr>
              <a:t>的</a:t>
            </a:r>
            <a:r>
              <a:rPr lang="en-US" altLang="zh-CN" sz="3100" dirty="0">
                <a:solidFill>
                  <a:srgbClr val="FF0000"/>
                </a:solidFill>
                <a:latin typeface="Georgia" pitchFamily="18" charset="0"/>
                <a:ea typeface="宋体" pitchFamily="2" charset="-122"/>
              </a:rPr>
              <a:t>ASCII</a:t>
            </a:r>
            <a:r>
              <a:rPr lang="zh-CN" altLang="en-US" sz="3100" dirty="0">
                <a:latin typeface="Georgia" pitchFamily="18" charset="0"/>
                <a:ea typeface="宋体" pitchFamily="2" charset="-122"/>
              </a:rPr>
              <a:t>码值是</a:t>
            </a:r>
            <a:r>
              <a:rPr lang="en-US" altLang="zh-CN" sz="3100" dirty="0">
                <a:solidFill>
                  <a:srgbClr val="FF0000"/>
                </a:solidFill>
                <a:latin typeface="Georgia" pitchFamily="18" charset="0"/>
                <a:ea typeface="宋体" pitchFamily="2" charset="-122"/>
              </a:rPr>
              <a:t>48</a:t>
            </a:r>
            <a:r>
              <a:rPr lang="zh-CN" altLang="en-US" sz="3100" dirty="0">
                <a:solidFill>
                  <a:srgbClr val="FF0000"/>
                </a:solidFill>
                <a:latin typeface="Georgia" pitchFamily="18" charset="0"/>
                <a:ea typeface="宋体" pitchFamily="2" charset="-122"/>
              </a:rPr>
              <a:t>～</a:t>
            </a:r>
            <a:r>
              <a:rPr lang="en-US" altLang="zh-CN" sz="3100" dirty="0">
                <a:solidFill>
                  <a:srgbClr val="FF0000"/>
                </a:solidFill>
                <a:latin typeface="Georgia" pitchFamily="18" charset="0"/>
                <a:ea typeface="宋体" pitchFamily="2" charset="-122"/>
              </a:rPr>
              <a:t>57</a:t>
            </a:r>
            <a:r>
              <a:rPr lang="zh-CN" altLang="en-US" sz="3100" dirty="0">
                <a:ea typeface="宋体" pitchFamily="2" charset="-122"/>
              </a:rPr>
              <a:t>。 </a:t>
            </a:r>
          </a:p>
          <a:p>
            <a:pPr lvl="2"/>
            <a:r>
              <a:rPr lang="zh-CN" altLang="en-US" sz="3100" dirty="0">
                <a:ea typeface="宋体" pitchFamily="2" charset="-122"/>
              </a:rPr>
              <a:t>空格字符</a:t>
            </a:r>
            <a:r>
              <a:rPr lang="en-US" altLang="zh-CN" sz="3100" dirty="0">
                <a:solidFill>
                  <a:srgbClr val="FF0000"/>
                </a:solidFill>
                <a:ea typeface="宋体" pitchFamily="2" charset="-122"/>
              </a:rPr>
              <a:t>'□'</a:t>
            </a:r>
            <a:r>
              <a:rPr lang="zh-CN" altLang="en-US" sz="3100" dirty="0">
                <a:ea typeface="宋体" pitchFamily="2" charset="-122"/>
              </a:rPr>
              <a:t>的</a:t>
            </a:r>
            <a:r>
              <a:rPr lang="en-US" altLang="zh-CN" sz="3100" dirty="0">
                <a:solidFill>
                  <a:srgbClr val="FF0000"/>
                </a:solidFill>
                <a:ea typeface="宋体" pitchFamily="2" charset="-122"/>
              </a:rPr>
              <a:t>ASCII</a:t>
            </a:r>
            <a:r>
              <a:rPr lang="zh-CN" altLang="en-US" sz="3100" dirty="0">
                <a:ea typeface="宋体" pitchFamily="2" charset="-122"/>
              </a:rPr>
              <a:t>码值是</a:t>
            </a:r>
            <a:r>
              <a:rPr lang="en-US" altLang="zh-CN" sz="3100" dirty="0">
                <a:solidFill>
                  <a:srgbClr val="FF0000"/>
                </a:solidFill>
                <a:ea typeface="宋体" pitchFamily="2" charset="-122"/>
              </a:rPr>
              <a:t>32</a:t>
            </a:r>
            <a:r>
              <a:rPr lang="zh-CN" altLang="en-US" sz="3100" dirty="0">
                <a:ea typeface="宋体" pitchFamily="2" charset="-122"/>
              </a:rPr>
              <a:t>。</a:t>
            </a:r>
            <a:r>
              <a:rPr lang="zh-CN" altLang="en-US" dirty="0">
                <a:ea typeface="宋体" pitchFamily="2" charset="-122"/>
              </a:rPr>
              <a:t> </a:t>
            </a:r>
          </a:p>
          <a:p>
            <a:pPr lvl="1"/>
            <a:endParaRPr lang="en-US" altLang="zh-CN" dirty="0">
              <a:ea typeface="宋体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转义字符</a:t>
            </a:r>
          </a:p>
        </p:txBody>
      </p:sp>
      <p:pic>
        <p:nvPicPr>
          <p:cNvPr id="9728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905000"/>
            <a:ext cx="5562600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字符串常量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295400"/>
            <a:ext cx="8534400" cy="31242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zh-CN" sz="2700" dirty="0">
              <a:ea typeface="宋体" pitchFamily="2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en-US" sz="2800" dirty="0">
                <a:ea typeface="宋体" pitchFamily="2" charset="-122"/>
              </a:rPr>
              <a:t>字符串常量是由一对双引号括起的字符序列，例如“</a:t>
            </a:r>
            <a:r>
              <a:rPr lang="en-US" altLang="zh-CN" sz="2800" dirty="0">
                <a:solidFill>
                  <a:srgbClr val="FF0000"/>
                </a:solidFill>
                <a:ea typeface="宋体" pitchFamily="2" charset="-122"/>
              </a:rPr>
              <a:t>1234567</a:t>
            </a:r>
            <a:r>
              <a:rPr lang="en-US" altLang="zh-CN" sz="2800" dirty="0">
                <a:ea typeface="宋体" pitchFamily="2" charset="-122"/>
              </a:rPr>
              <a:t>”</a:t>
            </a:r>
            <a:r>
              <a:rPr lang="zh-CN" altLang="en-US" sz="2800" dirty="0">
                <a:ea typeface="宋体" pitchFamily="2" charset="-122"/>
              </a:rPr>
              <a:t>、“</a:t>
            </a:r>
            <a:r>
              <a:rPr lang="en-US" altLang="zh-CN" sz="2800" dirty="0">
                <a:solidFill>
                  <a:srgbClr val="FF0000"/>
                </a:solidFill>
                <a:ea typeface="宋体" pitchFamily="2" charset="-122"/>
              </a:rPr>
              <a:t>Hello</a:t>
            </a:r>
            <a:r>
              <a:rPr lang="en-US" altLang="zh-CN" sz="2800" dirty="0">
                <a:ea typeface="宋体" pitchFamily="2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ea typeface="宋体" pitchFamily="2" charset="-122"/>
              </a:rPr>
              <a:t>World</a:t>
            </a:r>
            <a:r>
              <a:rPr lang="en-US" altLang="zh-CN" sz="2800" dirty="0">
                <a:ea typeface="宋体" pitchFamily="2" charset="-122"/>
              </a:rPr>
              <a:t>”</a:t>
            </a:r>
            <a:r>
              <a:rPr lang="zh-CN" altLang="en-US" sz="2800" dirty="0">
                <a:ea typeface="宋体" pitchFamily="2" charset="-122"/>
              </a:rPr>
              <a:t>等都是字符串常量。</a:t>
            </a:r>
          </a:p>
          <a:p>
            <a:pPr lvl="1">
              <a:lnSpc>
                <a:spcPct val="150000"/>
              </a:lnSpc>
            </a:pPr>
            <a:r>
              <a:rPr lang="en-US" altLang="zh-CN" sz="2800" dirty="0" smtClean="0">
                <a:ea typeface="宋体" pitchFamily="2" charset="-122"/>
              </a:rPr>
              <a:t>“</a:t>
            </a:r>
            <a:r>
              <a:rPr lang="en-US" altLang="zh-CN" sz="2800" dirty="0" smtClean="0">
                <a:solidFill>
                  <a:srgbClr val="FF0000"/>
                </a:solidFill>
                <a:ea typeface="宋体" pitchFamily="2" charset="-122"/>
              </a:rPr>
              <a:t>\\123\101</a:t>
            </a:r>
            <a:r>
              <a:rPr lang="en-US" altLang="zh-CN" sz="2800" dirty="0" smtClean="0">
                <a:ea typeface="宋体" pitchFamily="2" charset="-122"/>
              </a:rPr>
              <a:t>”</a:t>
            </a:r>
            <a:r>
              <a:rPr lang="zh-CN" altLang="en-US" sz="2800" dirty="0" smtClean="0">
                <a:ea typeface="宋体" pitchFamily="2" charset="-122"/>
              </a:rPr>
              <a:t>共有</a:t>
            </a:r>
            <a:r>
              <a:rPr lang="en-US" altLang="zh-CN" sz="2800" dirty="0">
                <a:solidFill>
                  <a:srgbClr val="FF0000"/>
                </a:solidFill>
                <a:ea typeface="宋体" pitchFamily="2" charset="-122"/>
              </a:rPr>
              <a:t>5</a:t>
            </a:r>
            <a:r>
              <a:rPr lang="zh-CN" altLang="en-US" sz="2800" dirty="0">
                <a:ea typeface="宋体" pitchFamily="2" charset="-122"/>
              </a:rPr>
              <a:t>个字符占</a:t>
            </a:r>
            <a:r>
              <a:rPr lang="en-US" altLang="zh-CN" sz="2800" dirty="0">
                <a:solidFill>
                  <a:srgbClr val="FF0000"/>
                </a:solidFill>
                <a:ea typeface="宋体" pitchFamily="2" charset="-122"/>
              </a:rPr>
              <a:t>6</a:t>
            </a:r>
            <a:r>
              <a:rPr lang="zh-CN" altLang="en-US" sz="2800" dirty="0">
                <a:ea typeface="宋体" pitchFamily="2" charset="-122"/>
              </a:rPr>
              <a:t>个字节，其中</a:t>
            </a:r>
            <a:r>
              <a:rPr lang="en-US" altLang="zh-CN" sz="2800" dirty="0">
                <a:solidFill>
                  <a:srgbClr val="FF0000"/>
                </a:solidFill>
                <a:ea typeface="宋体" pitchFamily="2" charset="-122"/>
              </a:rPr>
              <a:t>\\</a:t>
            </a:r>
            <a:r>
              <a:rPr lang="zh-CN" altLang="en-US" sz="2800" dirty="0">
                <a:ea typeface="宋体" pitchFamily="2" charset="-122"/>
              </a:rPr>
              <a:t>、</a:t>
            </a:r>
            <a:r>
              <a:rPr lang="en-US" altLang="zh-CN" sz="2800" dirty="0">
                <a:solidFill>
                  <a:srgbClr val="FF0000"/>
                </a:solidFill>
                <a:ea typeface="宋体" pitchFamily="2" charset="-122"/>
              </a:rPr>
              <a:t>\101</a:t>
            </a:r>
            <a:r>
              <a:rPr lang="zh-CN" altLang="en-US" sz="2800" dirty="0">
                <a:ea typeface="宋体" pitchFamily="2" charset="-122"/>
              </a:rPr>
              <a:t>分别代表一个字符，输出为</a:t>
            </a:r>
            <a:r>
              <a:rPr lang="en-US" altLang="zh-CN" sz="2800" dirty="0">
                <a:ea typeface="宋体" pitchFamily="2" charset="-122"/>
              </a:rPr>
              <a:t>\</a:t>
            </a:r>
            <a:r>
              <a:rPr lang="en-US" altLang="zh-CN" sz="2800" dirty="0">
                <a:solidFill>
                  <a:srgbClr val="FF0000"/>
                </a:solidFill>
                <a:ea typeface="宋体" pitchFamily="2" charset="-122"/>
              </a:rPr>
              <a:t>123A</a:t>
            </a:r>
            <a:r>
              <a:rPr lang="en-US" altLang="zh-CN" sz="2800" dirty="0">
                <a:ea typeface="宋体" pitchFamily="2" charset="-122"/>
              </a:rPr>
              <a:t> </a:t>
            </a:r>
            <a:r>
              <a:rPr lang="zh-CN" altLang="en-US" sz="2800" dirty="0" smtClean="0">
                <a:ea typeface="宋体" pitchFamily="2" charset="-122"/>
              </a:rPr>
              <a:t>。</a:t>
            </a:r>
            <a:endParaRPr lang="en-US" altLang="zh-CN" sz="2800" dirty="0">
              <a:ea typeface="宋体" pitchFamily="2" charset="-122"/>
            </a:endParaRPr>
          </a:p>
        </p:txBody>
      </p:sp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4800600"/>
            <a:ext cx="3657600" cy="88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2209800"/>
            <a:ext cx="8534400" cy="3733800"/>
          </a:xfrm>
        </p:spPr>
        <p:txBody>
          <a:bodyPr/>
          <a:lstStyle/>
          <a:p>
            <a:r>
              <a:rPr lang="zh-CN" altLang="en-US" dirty="0">
                <a:ea typeface="宋体" pitchFamily="2" charset="-122"/>
              </a:rPr>
              <a:t>掌握</a:t>
            </a:r>
            <a:r>
              <a:rPr lang="en-US" altLang="zh-CN" dirty="0">
                <a:ea typeface="宋体" pitchFamily="2" charset="-122"/>
              </a:rPr>
              <a:t>C</a:t>
            </a:r>
            <a:r>
              <a:rPr lang="zh-CN" altLang="en-US" dirty="0">
                <a:ea typeface="宋体" pitchFamily="2" charset="-122"/>
              </a:rPr>
              <a:t>语言的基本数据类型</a:t>
            </a:r>
          </a:p>
          <a:p>
            <a:r>
              <a:rPr lang="zh-CN" altLang="en-US" dirty="0">
                <a:ea typeface="宋体" pitchFamily="2" charset="-122"/>
              </a:rPr>
              <a:t>掌握标识符、关键字、常量和变量的使用</a:t>
            </a:r>
          </a:p>
          <a:p>
            <a:r>
              <a:rPr lang="zh-CN" altLang="en-US" dirty="0">
                <a:ea typeface="宋体" pitchFamily="2" charset="-122"/>
              </a:rPr>
              <a:t>掌握运算符、表达式以及数据类型之间的转换等</a:t>
            </a:r>
          </a:p>
          <a:p>
            <a:r>
              <a:rPr lang="zh-CN" altLang="en-US" dirty="0">
                <a:ea typeface="宋体" pitchFamily="2" charset="-122"/>
              </a:rPr>
              <a:t>掌握简单数据的输入输出 </a:t>
            </a:r>
          </a:p>
        </p:txBody>
      </p:sp>
      <p:sp>
        <p:nvSpPr>
          <p:cNvPr id="5" name="标题 6"/>
          <p:cNvSpPr>
            <a:spLocks noGrp="1"/>
          </p:cNvSpPr>
          <p:nvPr/>
        </p:nvSpPr>
        <p:spPr bwMode="auto">
          <a:xfrm>
            <a:off x="381000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方正舒体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9pPr>
          </a:lstStyle>
          <a:p>
            <a:r>
              <a:rPr lang="zh-CN" altLang="en-US" dirty="0" smtClean="0"/>
              <a:t>学习目标</a:t>
            </a:r>
            <a:endParaRPr lang="zh-CN" alt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001000" cy="914400"/>
          </a:xfrm>
        </p:spPr>
        <p:txBody>
          <a:bodyPr/>
          <a:lstStyle/>
          <a:p>
            <a:r>
              <a:rPr lang="en-US" altLang="zh-CN" dirty="0"/>
              <a:t>2.2  </a:t>
            </a:r>
            <a:r>
              <a:rPr lang="zh-CN" altLang="en-US" dirty="0"/>
              <a:t>标识符、符号常量与变量 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600200"/>
            <a:ext cx="8382000" cy="1219200"/>
          </a:xfrm>
        </p:spPr>
        <p:txBody>
          <a:bodyPr/>
          <a:lstStyle/>
          <a:p>
            <a:r>
              <a:rPr lang="en-US" altLang="zh-CN" sz="2400" dirty="0">
                <a:ea typeface="宋体" pitchFamily="2" charset="-122"/>
              </a:rPr>
              <a:t>2.2.1 </a:t>
            </a:r>
            <a:r>
              <a:rPr lang="en-US" altLang="zh-CN" sz="2400" b="0" dirty="0">
                <a:ea typeface="宋体" pitchFamily="2" charset="-122"/>
              </a:rPr>
              <a:t> </a:t>
            </a:r>
            <a:r>
              <a:rPr lang="zh-CN" altLang="en-US" sz="2400" dirty="0">
                <a:ea typeface="宋体" pitchFamily="2" charset="-122"/>
              </a:rPr>
              <a:t>标识符 </a:t>
            </a:r>
          </a:p>
          <a:p>
            <a:pPr lvl="1"/>
            <a:r>
              <a:rPr lang="zh-CN" altLang="en-US" sz="2400" dirty="0">
                <a:ea typeface="宋体" pitchFamily="2" charset="-122"/>
              </a:rPr>
              <a:t>所谓标识符是指程序中的变量、符号常量、数组、函数、类型、文件等对象的名字。 </a:t>
            </a:r>
          </a:p>
        </p:txBody>
      </p:sp>
      <p:graphicFrame>
        <p:nvGraphicFramePr>
          <p:cNvPr id="13408" name="Group 96"/>
          <p:cNvGraphicFramePr>
            <a:graphicFrameLocks noGrp="1"/>
          </p:cNvGraphicFramePr>
          <p:nvPr>
            <p:ph sz="half" idx="2"/>
          </p:nvPr>
        </p:nvGraphicFramePr>
        <p:xfrm>
          <a:off x="609600" y="2895600"/>
          <a:ext cx="8305800" cy="3566160"/>
        </p:xfrm>
        <a:graphic>
          <a:graphicData uri="http://schemas.openxmlformats.org/drawingml/2006/table">
            <a:tbl>
              <a:tblPr/>
              <a:tblGrid>
                <a:gridCol w="4038600"/>
                <a:gridCol w="4267200"/>
              </a:tblGrid>
              <a:tr h="3048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规 则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说 明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只能由下划线、数字与字母构成，首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个字符必须是字母或下划线，而不能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是数字或其他符号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如：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name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、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Name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、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、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_10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注意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语言中对字母大小写敏感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不能使用系统的关键字（保留字）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如：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int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、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float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、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double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等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不建议使用系统预定义标识符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如预编译命令名（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define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、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include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）、系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统函数名（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scanf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、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printf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、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getchar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、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putchar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）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尽量做到“见名知义”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如：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max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、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name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等，而不用像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abc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、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a1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、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a2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等标识符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避免使用易混字符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如：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、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l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、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i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；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、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o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；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、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z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等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2.2  </a:t>
            </a:r>
            <a:r>
              <a:rPr lang="zh-CN" altLang="en-US"/>
              <a:t>标识符、符号常量与变量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658813"/>
          </a:xfrm>
        </p:spPr>
        <p:txBody>
          <a:bodyPr/>
          <a:lstStyle/>
          <a:p>
            <a:r>
              <a:rPr lang="zh-CN" altLang="en-US">
                <a:ea typeface="宋体" pitchFamily="2" charset="-122"/>
              </a:rPr>
              <a:t>关键字 </a:t>
            </a: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590800"/>
            <a:ext cx="7467600" cy="19939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2.2  </a:t>
            </a:r>
            <a:r>
              <a:rPr lang="zh-CN" altLang="en-US"/>
              <a:t>标识符、符号常量与变量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sz="2400">
                <a:ea typeface="宋体" pitchFamily="2" charset="-122"/>
              </a:rPr>
              <a:t>2.2.2 </a:t>
            </a:r>
            <a:r>
              <a:rPr lang="zh-CN" altLang="en-US" sz="2400">
                <a:ea typeface="宋体" pitchFamily="2" charset="-122"/>
              </a:rPr>
              <a:t>符号常量 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【</a:t>
            </a:r>
            <a:r>
              <a:rPr lang="zh-CN" altLang="en-US" sz="2400">
                <a:ea typeface="宋体" pitchFamily="2" charset="-122"/>
              </a:rPr>
              <a:t>例</a:t>
            </a:r>
            <a:r>
              <a:rPr lang="en-US" altLang="zh-CN" sz="2400">
                <a:ea typeface="宋体" pitchFamily="2" charset="-122"/>
              </a:rPr>
              <a:t>2-2】</a:t>
            </a:r>
            <a:r>
              <a:rPr lang="zh-CN" altLang="en-US" sz="2400">
                <a:ea typeface="宋体" pitchFamily="2" charset="-122"/>
              </a:rPr>
              <a:t>输入圆的半径，计算周长和面积。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#define  </a:t>
            </a:r>
            <a:r>
              <a:rPr lang="en-US" altLang="zh-CN" sz="2600">
                <a:solidFill>
                  <a:srgbClr val="FF0000"/>
                </a:solidFill>
                <a:ea typeface="宋体" pitchFamily="2" charset="-122"/>
              </a:rPr>
              <a:t>PI</a:t>
            </a:r>
            <a:r>
              <a:rPr lang="en-US" altLang="zh-CN" sz="2400">
                <a:ea typeface="宋体" pitchFamily="2" charset="-122"/>
              </a:rPr>
              <a:t>  3.14159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void main()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{  float r,c,s; 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   scanf("%f",&amp;r);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   c=2*PI*r;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   s=PI*r*r; 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   printf("r=%f,c=%f,s=%f\n",r,c,s);  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} </a:t>
            </a:r>
          </a:p>
        </p:txBody>
      </p:sp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3581400"/>
            <a:ext cx="308610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2.2  </a:t>
            </a:r>
            <a:r>
              <a:rPr lang="zh-CN" altLang="en-US"/>
              <a:t>标识符、符号常量与变量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4313238"/>
          </a:xfrm>
        </p:spPr>
        <p:txBody>
          <a:bodyPr/>
          <a:lstStyle/>
          <a:p>
            <a:r>
              <a:rPr lang="en-US" altLang="zh-CN" dirty="0">
                <a:ea typeface="宋体" pitchFamily="2" charset="-122"/>
              </a:rPr>
              <a:t>2.2.3 </a:t>
            </a:r>
            <a:r>
              <a:rPr lang="en-US" altLang="zh-CN" b="0" dirty="0">
                <a:ea typeface="宋体" pitchFamily="2" charset="-122"/>
              </a:rPr>
              <a:t> </a:t>
            </a:r>
            <a:r>
              <a:rPr lang="zh-CN" altLang="en-US" dirty="0">
                <a:ea typeface="宋体" pitchFamily="2" charset="-122"/>
              </a:rPr>
              <a:t>变量</a:t>
            </a:r>
          </a:p>
          <a:p>
            <a:pPr lvl="1"/>
            <a:r>
              <a:rPr lang="zh-CN" altLang="en-US" sz="2400" dirty="0">
                <a:ea typeface="宋体" pitchFamily="2" charset="-122"/>
              </a:rPr>
              <a:t>在程序运行过程中，其存储的值可以被改变的量称为变量  </a:t>
            </a:r>
          </a:p>
          <a:p>
            <a:pPr lvl="1"/>
            <a:r>
              <a:rPr lang="zh-CN" altLang="en-US" sz="2400" dirty="0">
                <a:ea typeface="宋体" pitchFamily="2" charset="-122"/>
              </a:rPr>
              <a:t>变量必须通过标识符进行说明，称为变量名。 </a:t>
            </a:r>
          </a:p>
          <a:p>
            <a:pPr lvl="1"/>
            <a:r>
              <a:rPr lang="zh-CN" altLang="en-US" sz="2400" dirty="0">
                <a:ea typeface="宋体" pitchFamily="2" charset="-122"/>
              </a:rPr>
              <a:t>变量名和内存单元地址存在映射关系，程序可以通过变量名寻址，从而访问其存储的数据。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2.2  </a:t>
            </a:r>
            <a:r>
              <a:rPr lang="zh-CN" altLang="en-US"/>
              <a:t>标识符、符号常量与变量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4240213"/>
          </a:xfrm>
        </p:spPr>
        <p:txBody>
          <a:bodyPr/>
          <a:lstStyle/>
          <a:p>
            <a:r>
              <a:rPr lang="zh-CN" altLang="en-US">
                <a:ea typeface="宋体" pitchFamily="2" charset="-122"/>
              </a:rPr>
              <a:t>变量的定义和说明</a:t>
            </a:r>
          </a:p>
          <a:p>
            <a:pPr lvl="1"/>
            <a:r>
              <a:rPr lang="zh-CN" altLang="en-US">
                <a:ea typeface="宋体" pitchFamily="2" charset="-122"/>
              </a:rPr>
              <a:t>数据类型  变量名</a:t>
            </a:r>
            <a:r>
              <a:rPr lang="en-US" altLang="zh-CN">
                <a:ea typeface="宋体" pitchFamily="2" charset="-122"/>
              </a:rPr>
              <a:t>1[,</a:t>
            </a:r>
            <a:r>
              <a:rPr lang="zh-CN" altLang="en-US">
                <a:ea typeface="宋体" pitchFamily="2" charset="-122"/>
              </a:rPr>
              <a:t>变量名</a:t>
            </a:r>
            <a:r>
              <a:rPr lang="en-US" altLang="zh-CN">
                <a:ea typeface="宋体" pitchFamily="2" charset="-122"/>
              </a:rPr>
              <a:t>2,…,</a:t>
            </a:r>
            <a:r>
              <a:rPr lang="zh-CN" altLang="en-US">
                <a:ea typeface="宋体" pitchFamily="2" charset="-122"/>
              </a:rPr>
              <a:t>变量名</a:t>
            </a:r>
            <a:r>
              <a:rPr lang="en-US" altLang="zh-CN">
                <a:ea typeface="宋体" pitchFamily="2" charset="-122"/>
              </a:rPr>
              <a:t>n]; </a:t>
            </a:r>
          </a:p>
          <a:p>
            <a:pPr lvl="2"/>
            <a:r>
              <a:rPr lang="en-US" altLang="zh-CN" sz="3100">
                <a:solidFill>
                  <a:srgbClr val="FF0000"/>
                </a:solidFill>
                <a:ea typeface="宋体" pitchFamily="2" charset="-122"/>
              </a:rPr>
              <a:t>int</a:t>
            </a:r>
            <a:r>
              <a:rPr lang="en-US" altLang="zh-CN" sz="3500">
                <a:ea typeface="宋体" pitchFamily="2" charset="-122"/>
              </a:rPr>
              <a:t>  i,j,k;</a:t>
            </a:r>
          </a:p>
          <a:p>
            <a:pPr lvl="2"/>
            <a:r>
              <a:rPr lang="en-US" altLang="zh-CN" sz="3100">
                <a:solidFill>
                  <a:srgbClr val="FF0000"/>
                </a:solidFill>
                <a:ea typeface="宋体" pitchFamily="2" charset="-122"/>
              </a:rPr>
              <a:t>float</a:t>
            </a:r>
            <a:r>
              <a:rPr lang="en-US" altLang="zh-CN" sz="3500">
                <a:ea typeface="宋体" pitchFamily="2" charset="-122"/>
              </a:rPr>
              <a:t> x;</a:t>
            </a:r>
          </a:p>
          <a:p>
            <a:pPr lvl="2"/>
            <a:r>
              <a:rPr lang="en-US" altLang="zh-CN" sz="3100">
                <a:solidFill>
                  <a:srgbClr val="FF0000"/>
                </a:solidFill>
                <a:ea typeface="宋体" pitchFamily="2" charset="-122"/>
              </a:rPr>
              <a:t>long</a:t>
            </a:r>
            <a:r>
              <a:rPr lang="en-US" altLang="zh-CN" sz="3500">
                <a:ea typeface="宋体" pitchFamily="2" charset="-122"/>
              </a:rPr>
              <a:t> a,b,c; </a:t>
            </a:r>
          </a:p>
          <a:p>
            <a:pPr lvl="1"/>
            <a:r>
              <a:rPr lang="en-US" altLang="zh-CN">
                <a:ea typeface="宋体" pitchFamily="2" charset="-122"/>
              </a:rPr>
              <a:t>4</a:t>
            </a:r>
            <a:r>
              <a:rPr lang="zh-CN" altLang="en-US">
                <a:ea typeface="宋体" pitchFamily="2" charset="-122"/>
              </a:rPr>
              <a:t>个基本要素：名字、类型、初值和作用域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2.2  </a:t>
            </a:r>
            <a:r>
              <a:rPr lang="zh-CN" altLang="en-US"/>
              <a:t>标识符、符号常量与变量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algn="just"/>
            <a:r>
              <a:rPr lang="zh-CN" altLang="en-US" dirty="0">
                <a:ea typeface="宋体" pitchFamily="2" charset="-122"/>
              </a:rPr>
              <a:t>变量名</a:t>
            </a:r>
            <a:r>
              <a:rPr lang="zh-CN" altLang="en-US" b="0" dirty="0">
                <a:ea typeface="宋体" pitchFamily="2" charset="-122"/>
              </a:rPr>
              <a:t>为标识符的一种。</a:t>
            </a:r>
          </a:p>
          <a:p>
            <a:pPr algn="just"/>
            <a:r>
              <a:rPr lang="zh-CN" altLang="en-US" dirty="0">
                <a:ea typeface="宋体" pitchFamily="2" charset="-122"/>
              </a:rPr>
              <a:t>变量</a:t>
            </a:r>
            <a:r>
              <a:rPr lang="zh-CN" altLang="en-US" b="0" dirty="0">
                <a:ea typeface="宋体" pitchFamily="2" charset="-122"/>
              </a:rPr>
              <a:t>的数据类型可以是基本数据类型，也可以是复杂数据类型。 </a:t>
            </a:r>
          </a:p>
          <a:p>
            <a:pPr algn="just"/>
            <a:r>
              <a:rPr lang="zh-CN" altLang="en-US" dirty="0">
                <a:ea typeface="宋体" pitchFamily="2" charset="-122"/>
              </a:rPr>
              <a:t>变量</a:t>
            </a:r>
            <a:r>
              <a:rPr lang="zh-CN" altLang="en-US" b="0" dirty="0">
                <a:ea typeface="宋体" pitchFamily="2" charset="-122"/>
              </a:rPr>
              <a:t>的作用域是指变量在程序中有定义的范围，即该变量名在某段代码区域是否有意义。 </a:t>
            </a:r>
          </a:p>
          <a:p>
            <a:pPr algn="just"/>
            <a:r>
              <a:rPr lang="zh-CN" altLang="en-US" dirty="0">
                <a:ea typeface="宋体" pitchFamily="2" charset="-122"/>
              </a:rPr>
              <a:t>变量</a:t>
            </a:r>
            <a:r>
              <a:rPr lang="zh-CN" altLang="en-US" b="0" dirty="0">
                <a:ea typeface="宋体" pitchFamily="2" charset="-122"/>
              </a:rPr>
              <a:t>需要赋初值。没有被赋值的变量其初值取决于存储类型，静态存储的变量将自动为</a:t>
            </a:r>
            <a:r>
              <a:rPr lang="en-US" altLang="zh-CN" b="0" dirty="0">
                <a:ea typeface="宋体" pitchFamily="2" charset="-122"/>
              </a:rPr>
              <a:t>0</a:t>
            </a:r>
            <a:r>
              <a:rPr lang="zh-CN" altLang="en-US" b="0" dirty="0">
                <a:ea typeface="宋体" pitchFamily="2" charset="-122"/>
              </a:rPr>
              <a:t>，否则被随机初始化。 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2.2  </a:t>
            </a:r>
            <a:r>
              <a:rPr lang="zh-CN" altLang="en-US"/>
              <a:t>标识符、符号常量与变量</a:t>
            </a:r>
          </a:p>
        </p:txBody>
      </p:sp>
      <p:sp>
        <p:nvSpPr>
          <p:cNvPr id="29701" name="Rectangle 5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>
                <a:ea typeface="宋体" pitchFamily="2" charset="-122"/>
              </a:rPr>
              <a:t>变量赋初值的两种方式 </a:t>
            </a:r>
          </a:p>
          <a:p>
            <a:pPr lvl="1"/>
            <a:r>
              <a:rPr lang="zh-CN" altLang="en-US">
                <a:ea typeface="宋体" pitchFamily="2" charset="-122"/>
              </a:rPr>
              <a:t>变量说明时直接赋初值，称为变量的初始化，如：</a:t>
            </a:r>
          </a:p>
          <a:p>
            <a:pPr lvl="2"/>
            <a:r>
              <a:rPr lang="en-US" altLang="zh-CN" sz="3100">
                <a:solidFill>
                  <a:srgbClr val="FF0000"/>
                </a:solidFill>
                <a:ea typeface="宋体" pitchFamily="2" charset="-122"/>
              </a:rPr>
              <a:t>int</a:t>
            </a:r>
            <a:r>
              <a:rPr lang="en-US" altLang="zh-CN">
                <a:ea typeface="宋体" pitchFamily="2" charset="-122"/>
              </a:rPr>
              <a:t> a=10,b=9,c=6;</a:t>
            </a:r>
          </a:p>
          <a:p>
            <a:pPr lvl="2"/>
            <a:r>
              <a:rPr lang="en-US" altLang="zh-CN" sz="3100">
                <a:solidFill>
                  <a:srgbClr val="FF0000"/>
                </a:solidFill>
                <a:ea typeface="宋体" pitchFamily="2" charset="-122"/>
              </a:rPr>
              <a:t>float</a:t>
            </a:r>
            <a:r>
              <a:rPr lang="en-US" altLang="zh-CN">
                <a:ea typeface="宋体" pitchFamily="2" charset="-122"/>
              </a:rPr>
              <a:t> x=3.0,y=1.0,z=2.0;</a:t>
            </a:r>
          </a:p>
          <a:p>
            <a:pPr lvl="1"/>
            <a:r>
              <a:rPr lang="zh-CN" altLang="en-US">
                <a:ea typeface="宋体" pitchFamily="2" charset="-122"/>
              </a:rPr>
              <a:t>用赋值语句赋初值，如：</a:t>
            </a:r>
          </a:p>
          <a:p>
            <a:pPr lvl="2"/>
            <a:r>
              <a:rPr lang="en-US" altLang="zh-CN" sz="3100">
                <a:solidFill>
                  <a:srgbClr val="FF0000"/>
                </a:solidFill>
                <a:ea typeface="宋体" pitchFamily="2" charset="-122"/>
              </a:rPr>
              <a:t>float</a:t>
            </a:r>
            <a:r>
              <a:rPr lang="en-US" altLang="zh-CN">
                <a:ea typeface="宋体" pitchFamily="2" charset="-122"/>
              </a:rPr>
              <a:t> x;</a:t>
            </a:r>
          </a:p>
          <a:p>
            <a:pPr lvl="2"/>
            <a:r>
              <a:rPr lang="en-US" altLang="zh-CN">
                <a:ea typeface="宋体" pitchFamily="2" charset="-122"/>
              </a:rPr>
              <a:t>x</a:t>
            </a:r>
            <a:r>
              <a:rPr lang="zh-CN" altLang="en-US">
                <a:ea typeface="宋体" pitchFamily="2" charset="-122"/>
              </a:rPr>
              <a:t>＝</a:t>
            </a:r>
            <a:r>
              <a:rPr lang="en-US" altLang="zh-CN">
                <a:ea typeface="宋体" pitchFamily="2" charset="-122"/>
              </a:rPr>
              <a:t>10.0;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2.2  </a:t>
            </a:r>
            <a:r>
              <a:rPr lang="zh-CN" altLang="en-US"/>
              <a:t>标识符、符号常量与变量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dirty="0">
                <a:ea typeface="宋体" pitchFamily="2" charset="-122"/>
              </a:rPr>
              <a:t>注意：</a:t>
            </a:r>
          </a:p>
          <a:p>
            <a:pPr lvl="1">
              <a:lnSpc>
                <a:spcPct val="90000"/>
              </a:lnSpc>
            </a:pPr>
            <a:r>
              <a:rPr lang="zh-CN" altLang="en-US" sz="2400" dirty="0">
                <a:ea typeface="宋体" pitchFamily="2" charset="-122"/>
              </a:rPr>
              <a:t>编译系统将对每一个变量根据它被定义的类型分配相应的存储单元。变量存储单元地址可用“</a:t>
            </a:r>
            <a:r>
              <a:rPr lang="en-US" altLang="zh-CN" sz="2400" dirty="0">
                <a:ea typeface="宋体" pitchFamily="2" charset="-122"/>
              </a:rPr>
              <a:t>&amp;</a:t>
            </a:r>
            <a:r>
              <a:rPr lang="zh-CN" altLang="en-US" sz="2400" dirty="0">
                <a:ea typeface="宋体" pitchFamily="2" charset="-122"/>
              </a:rPr>
              <a:t>变量名”求得。</a:t>
            </a:r>
          </a:p>
          <a:p>
            <a:pPr lvl="1">
              <a:lnSpc>
                <a:spcPct val="90000"/>
              </a:lnSpc>
            </a:pPr>
            <a:r>
              <a:rPr lang="zh-CN" altLang="en-US" sz="2400" dirty="0">
                <a:ea typeface="宋体" pitchFamily="2" charset="-122"/>
              </a:rPr>
              <a:t>可以用长度运算符</a:t>
            </a:r>
            <a:r>
              <a:rPr lang="en-US" altLang="zh-CN" sz="2400" dirty="0" err="1">
                <a:solidFill>
                  <a:srgbClr val="FF0000"/>
                </a:solidFill>
                <a:ea typeface="宋体" pitchFamily="2" charset="-122"/>
              </a:rPr>
              <a:t>sizeof</a:t>
            </a:r>
            <a:r>
              <a:rPr lang="en-US" altLang="zh-CN" sz="2400" dirty="0">
                <a:ea typeface="宋体" pitchFamily="2" charset="-122"/>
              </a:rPr>
              <a:t>()</a:t>
            </a:r>
            <a:r>
              <a:rPr lang="zh-CN" altLang="en-US" sz="2400" dirty="0">
                <a:ea typeface="宋体" pitchFamily="2" charset="-122"/>
              </a:rPr>
              <a:t>求出任意类型变量存储单元的字节数。</a:t>
            </a:r>
          </a:p>
          <a:p>
            <a:pPr lvl="1">
              <a:lnSpc>
                <a:spcPct val="90000"/>
              </a:lnSpc>
            </a:pPr>
            <a:r>
              <a:rPr lang="zh-CN" altLang="en-US" sz="2400" dirty="0">
                <a:ea typeface="宋体" pitchFamily="2" charset="-122"/>
              </a:rPr>
              <a:t>编译系统根据变量被定义的类型检查该变量进行运算的合法性。</a:t>
            </a:r>
          </a:p>
          <a:p>
            <a:pPr lvl="1">
              <a:lnSpc>
                <a:spcPct val="90000"/>
              </a:lnSpc>
            </a:pPr>
            <a:r>
              <a:rPr lang="zh-CN" altLang="en-US" sz="2400" dirty="0">
                <a:ea typeface="宋体" pitchFamily="2" charset="-122"/>
              </a:rPr>
              <a:t>如果没有给变量赋初始值，普通变量将存储随机值，直到给它赋值为止。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2.2  </a:t>
            </a:r>
            <a:r>
              <a:rPr lang="zh-CN" altLang="en-US"/>
              <a:t>标识符、符号常量与变量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2560638"/>
          </a:xfrm>
        </p:spPr>
        <p:txBody>
          <a:bodyPr/>
          <a:lstStyle/>
          <a:p>
            <a:r>
              <a:rPr lang="zh-CN" altLang="en-US">
                <a:ea typeface="宋体" pitchFamily="2" charset="-122"/>
              </a:rPr>
              <a:t>整型数据的存储 </a:t>
            </a:r>
          </a:p>
          <a:p>
            <a:pPr lvl="1"/>
            <a:r>
              <a:rPr lang="en-US" altLang="zh-CN">
                <a:ea typeface="宋体" pitchFamily="2" charset="-122"/>
              </a:rPr>
              <a:t>C</a:t>
            </a:r>
            <a:r>
              <a:rPr lang="zh-CN" altLang="en-US">
                <a:ea typeface="宋体" pitchFamily="2" charset="-122"/>
              </a:rPr>
              <a:t>语言中的整型数据分为有符号和无符号两大类 </a:t>
            </a:r>
          </a:p>
          <a:p>
            <a:pPr lvl="1"/>
            <a:r>
              <a:rPr lang="en-US" altLang="zh-CN" sz="3000">
                <a:solidFill>
                  <a:srgbClr val="FF0000"/>
                </a:solidFill>
                <a:ea typeface="宋体" pitchFamily="2" charset="-122"/>
              </a:rPr>
              <a:t>unsigned</a:t>
            </a:r>
            <a:r>
              <a:rPr lang="en-US" altLang="zh-CN">
                <a:ea typeface="宋体" pitchFamily="2" charset="-122"/>
              </a:rPr>
              <a:t> </a:t>
            </a:r>
            <a:r>
              <a:rPr lang="en-US" altLang="zh-CN" sz="3000">
                <a:solidFill>
                  <a:srgbClr val="FF0000"/>
                </a:solidFill>
                <a:ea typeface="宋体" pitchFamily="2" charset="-122"/>
              </a:rPr>
              <a:t>int</a:t>
            </a:r>
            <a:r>
              <a:rPr lang="en-US" altLang="zh-CN">
                <a:ea typeface="宋体" pitchFamily="2" charset="-122"/>
              </a:rPr>
              <a:t> a=65,b=65535</a:t>
            </a:r>
            <a:r>
              <a:rPr lang="zh-CN" altLang="en-US">
                <a:ea typeface="宋体" pitchFamily="2" charset="-122"/>
              </a:rPr>
              <a:t>；</a:t>
            </a:r>
          </a:p>
          <a:p>
            <a:pPr lvl="1"/>
            <a:endParaRPr lang="en-US" altLang="zh-CN">
              <a:ea typeface="宋体" pitchFamily="2" charset="-122"/>
            </a:endParaRPr>
          </a:p>
        </p:txBody>
      </p:sp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3200400"/>
            <a:ext cx="69246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914400" y="4038600"/>
            <a:ext cx="43973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altLang="zh-CN" sz="2800">
                <a:latin typeface="Arial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int</a:t>
            </a:r>
            <a:r>
              <a:rPr lang="en-US" altLang="zh-CN" sz="2800">
                <a:latin typeface="Arial" charset="0"/>
              </a:rPr>
              <a:t> a=65,b=32767,c=-1</a:t>
            </a:r>
            <a:r>
              <a:rPr lang="zh-CN" altLang="en-US" sz="2800">
                <a:latin typeface="Arial" charset="0"/>
              </a:rPr>
              <a:t>；</a:t>
            </a:r>
          </a:p>
        </p:txBody>
      </p:sp>
      <p:pic>
        <p:nvPicPr>
          <p:cNvPr id="3379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4572000"/>
            <a:ext cx="69437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2.2  </a:t>
            </a:r>
            <a:r>
              <a:rPr lang="zh-CN" altLang="en-US"/>
              <a:t>标识符、符号常量与变量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1169988"/>
          </a:xfrm>
        </p:spPr>
        <p:txBody>
          <a:bodyPr/>
          <a:lstStyle/>
          <a:p>
            <a:r>
              <a:rPr lang="zh-CN" altLang="en-US">
                <a:ea typeface="宋体" pitchFamily="2" charset="-122"/>
              </a:rPr>
              <a:t>补码（</a:t>
            </a:r>
            <a:r>
              <a:rPr lang="en-US" altLang="zh-CN" sz="2600">
                <a:solidFill>
                  <a:srgbClr val="FF0000"/>
                </a:solidFill>
                <a:ea typeface="宋体" pitchFamily="2" charset="-122"/>
              </a:rPr>
              <a:t>complement</a:t>
            </a:r>
            <a:r>
              <a:rPr lang="zh-CN" altLang="en-US">
                <a:ea typeface="宋体" pitchFamily="2" charset="-122"/>
              </a:rPr>
              <a:t>）</a:t>
            </a:r>
          </a:p>
          <a:p>
            <a:pPr lvl="1"/>
            <a:r>
              <a:rPr lang="zh-CN" altLang="en-US">
                <a:ea typeface="宋体" pitchFamily="2" charset="-122"/>
              </a:rPr>
              <a:t>假设</a:t>
            </a:r>
            <a:r>
              <a:rPr lang="en-US" altLang="zh-CN" sz="3000">
                <a:solidFill>
                  <a:srgbClr val="FF0000"/>
                </a:solidFill>
                <a:ea typeface="宋体" pitchFamily="2" charset="-122"/>
              </a:rPr>
              <a:t>int</a:t>
            </a:r>
            <a:r>
              <a:rPr lang="zh-CN" altLang="en-US">
                <a:ea typeface="宋体" pitchFamily="2" charset="-122"/>
              </a:rPr>
              <a:t>型整数</a:t>
            </a:r>
            <a:r>
              <a:rPr lang="en-US" altLang="zh-CN">
                <a:ea typeface="宋体" pitchFamily="2" charset="-122"/>
              </a:rPr>
              <a:t>a</a:t>
            </a:r>
            <a:r>
              <a:rPr lang="zh-CN" altLang="en-US">
                <a:ea typeface="宋体" pitchFamily="2" charset="-122"/>
              </a:rPr>
              <a:t>占</a:t>
            </a:r>
            <a:r>
              <a:rPr lang="en-US" altLang="zh-CN">
                <a:ea typeface="宋体" pitchFamily="2" charset="-122"/>
              </a:rPr>
              <a:t>2</a:t>
            </a:r>
            <a:r>
              <a:rPr lang="zh-CN" altLang="en-US">
                <a:ea typeface="宋体" pitchFamily="2" charset="-122"/>
              </a:rPr>
              <a:t>字节，</a:t>
            </a:r>
            <a:r>
              <a:rPr lang="en-US" altLang="zh-CN">
                <a:ea typeface="宋体" pitchFamily="2" charset="-122"/>
              </a:rPr>
              <a:t>16</a:t>
            </a:r>
            <a:r>
              <a:rPr lang="zh-CN" altLang="en-US">
                <a:ea typeface="宋体" pitchFamily="2" charset="-122"/>
              </a:rPr>
              <a:t>位二进制数  </a:t>
            </a:r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971800"/>
            <a:ext cx="5562600" cy="140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2.1  </a:t>
            </a:r>
            <a:r>
              <a:rPr lang="zh-CN" altLang="en-US"/>
              <a:t>数据类型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658813"/>
          </a:xfrm>
        </p:spPr>
        <p:txBody>
          <a:bodyPr/>
          <a:lstStyle/>
          <a:p>
            <a:r>
              <a:rPr lang="en-US" altLang="zh-CN" sz="2800" b="1" dirty="0">
                <a:ea typeface="宋体" pitchFamily="2" charset="-122"/>
              </a:rPr>
              <a:t>2.1.1  </a:t>
            </a:r>
            <a:r>
              <a:rPr lang="zh-CN" altLang="en-US" sz="2800" b="1" dirty="0">
                <a:ea typeface="宋体" pitchFamily="2" charset="-122"/>
              </a:rPr>
              <a:t>数据类型概述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2209800"/>
            <a:ext cx="5715000" cy="3732213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2.2  </a:t>
            </a:r>
            <a:r>
              <a:rPr lang="zh-CN" altLang="en-US"/>
              <a:t>标识符、符号常量与变量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731838"/>
          </a:xfrm>
        </p:spPr>
        <p:txBody>
          <a:bodyPr/>
          <a:lstStyle/>
          <a:p>
            <a:r>
              <a:rPr lang="en-US" altLang="zh-CN">
                <a:ea typeface="宋体" pitchFamily="2" charset="-122"/>
              </a:rPr>
              <a:t>2</a:t>
            </a:r>
            <a:r>
              <a:rPr lang="zh-CN" altLang="en-US">
                <a:ea typeface="宋体" pitchFamily="2" charset="-122"/>
              </a:rPr>
              <a:t>字节的</a:t>
            </a:r>
            <a:r>
              <a:rPr lang="en-US" altLang="zh-CN" sz="2600">
                <a:solidFill>
                  <a:srgbClr val="FF0000"/>
                </a:solidFill>
                <a:ea typeface="宋体" pitchFamily="2" charset="-122"/>
              </a:rPr>
              <a:t>int</a:t>
            </a:r>
            <a:r>
              <a:rPr lang="zh-CN" altLang="en-US">
                <a:ea typeface="宋体" pitchFamily="2" charset="-122"/>
              </a:rPr>
              <a:t>型整数的补码</a:t>
            </a:r>
          </a:p>
        </p:txBody>
      </p:sp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438400"/>
            <a:ext cx="6858000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2.2  </a:t>
            </a:r>
            <a:r>
              <a:rPr lang="zh-CN" altLang="en-US"/>
              <a:t>标识符、符号常量与变量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 dirty="0">
                <a:ea typeface="宋体" pitchFamily="2" charset="-122"/>
              </a:rPr>
              <a:t>负数的转换步骤如下：</a:t>
            </a:r>
          </a:p>
          <a:p>
            <a:pPr lvl="2"/>
            <a:r>
              <a:rPr lang="en-US" altLang="zh-CN" sz="3100" dirty="0">
                <a:solidFill>
                  <a:srgbClr val="FF0000"/>
                </a:solidFill>
                <a:ea typeface="宋体" pitchFamily="2" charset="-122"/>
              </a:rPr>
              <a:t>32768</a:t>
            </a:r>
          </a:p>
          <a:p>
            <a:pPr lvl="3"/>
            <a:r>
              <a:rPr lang="zh-CN" altLang="en-US" sz="2400" dirty="0">
                <a:ea typeface="宋体" pitchFamily="2" charset="-122"/>
              </a:rPr>
              <a:t>取绝对值，如</a:t>
            </a:r>
            <a:r>
              <a:rPr lang="en-US" altLang="zh-CN" sz="2400" dirty="0">
                <a:ea typeface="宋体" pitchFamily="2" charset="-122"/>
              </a:rPr>
              <a:t>|-32768| </a:t>
            </a:r>
            <a:r>
              <a:rPr lang="zh-CN" altLang="en-US" sz="2400" dirty="0">
                <a:ea typeface="宋体" pitchFamily="2" charset="-122"/>
              </a:rPr>
              <a:t>等于</a:t>
            </a:r>
            <a:r>
              <a:rPr lang="en-US" altLang="zh-CN" sz="2400" dirty="0">
                <a:ea typeface="宋体" pitchFamily="2" charset="-122"/>
              </a:rPr>
              <a:t>32768</a:t>
            </a:r>
          </a:p>
          <a:p>
            <a:pPr lvl="3"/>
            <a:r>
              <a:rPr lang="en-US" altLang="zh-CN" sz="2400" dirty="0">
                <a:ea typeface="宋体" pitchFamily="2" charset="-122"/>
              </a:rPr>
              <a:t>2</a:t>
            </a:r>
            <a:r>
              <a:rPr lang="en-US" altLang="zh-CN" sz="2400" baseline="30000" dirty="0">
                <a:ea typeface="宋体" pitchFamily="2" charset="-122"/>
              </a:rPr>
              <a:t>16</a:t>
            </a:r>
            <a:r>
              <a:rPr lang="en-US" altLang="zh-CN" sz="2400" dirty="0">
                <a:ea typeface="宋体" pitchFamily="2" charset="-122"/>
              </a:rPr>
              <a:t>-|a|</a:t>
            </a:r>
            <a:r>
              <a:rPr lang="zh-CN" altLang="en-US" sz="2400" dirty="0">
                <a:ea typeface="宋体" pitchFamily="2" charset="-122"/>
              </a:rPr>
              <a:t>，如</a:t>
            </a:r>
            <a:r>
              <a:rPr lang="en-US" altLang="zh-CN" sz="2400" dirty="0">
                <a:ea typeface="宋体" pitchFamily="2" charset="-122"/>
              </a:rPr>
              <a:t>2</a:t>
            </a:r>
            <a:r>
              <a:rPr lang="en-US" altLang="zh-CN" sz="2400" baseline="30000" dirty="0">
                <a:ea typeface="宋体" pitchFamily="2" charset="-122"/>
              </a:rPr>
              <a:t>16</a:t>
            </a:r>
            <a:r>
              <a:rPr lang="en-US" altLang="zh-CN" sz="2400" dirty="0">
                <a:ea typeface="宋体" pitchFamily="2" charset="-122"/>
              </a:rPr>
              <a:t>-|-32768| </a:t>
            </a:r>
            <a:r>
              <a:rPr lang="zh-CN" altLang="en-US" sz="2400" dirty="0">
                <a:ea typeface="宋体" pitchFamily="2" charset="-122"/>
              </a:rPr>
              <a:t>等于</a:t>
            </a:r>
            <a:r>
              <a:rPr lang="en-US" altLang="zh-CN" sz="2400" dirty="0">
                <a:ea typeface="宋体" pitchFamily="2" charset="-122"/>
              </a:rPr>
              <a:t>65536 – 32768 </a:t>
            </a:r>
            <a:r>
              <a:rPr lang="zh-CN" altLang="en-US" sz="2400" dirty="0">
                <a:ea typeface="宋体" pitchFamily="2" charset="-122"/>
              </a:rPr>
              <a:t>等于 </a:t>
            </a:r>
            <a:r>
              <a:rPr lang="en-US" altLang="zh-CN" sz="2400" dirty="0">
                <a:ea typeface="宋体" pitchFamily="2" charset="-122"/>
              </a:rPr>
              <a:t>32768</a:t>
            </a:r>
          </a:p>
          <a:p>
            <a:pPr lvl="3"/>
            <a:r>
              <a:rPr lang="zh-CN" altLang="en-US" sz="2400" dirty="0">
                <a:ea typeface="宋体" pitchFamily="2" charset="-122"/>
              </a:rPr>
              <a:t>转换成二进制，如</a:t>
            </a:r>
            <a:r>
              <a:rPr lang="en-US" altLang="zh-CN" sz="2400" dirty="0">
                <a:ea typeface="宋体" pitchFamily="2" charset="-122"/>
              </a:rPr>
              <a:t>10000000 00000000</a:t>
            </a:r>
            <a:r>
              <a:rPr lang="zh-CN" altLang="en-US" sz="2400" dirty="0">
                <a:ea typeface="宋体" pitchFamily="2" charset="-122"/>
              </a:rPr>
              <a:t>（</a:t>
            </a:r>
            <a:r>
              <a:rPr lang="en-US" altLang="zh-CN" sz="2400" dirty="0">
                <a:ea typeface="宋体" pitchFamily="2" charset="-122"/>
              </a:rPr>
              <a:t>32768</a:t>
            </a:r>
            <a:r>
              <a:rPr lang="zh-CN" altLang="en-US" sz="2400" dirty="0">
                <a:ea typeface="宋体" pitchFamily="2" charset="-122"/>
              </a:rPr>
              <a:t>等于</a:t>
            </a:r>
            <a:r>
              <a:rPr lang="en-US" altLang="zh-CN" sz="2400" dirty="0">
                <a:ea typeface="宋体" pitchFamily="2" charset="-122"/>
              </a:rPr>
              <a:t>2</a:t>
            </a:r>
            <a:r>
              <a:rPr lang="en-US" altLang="zh-CN" sz="2400" baseline="30000" dirty="0">
                <a:ea typeface="宋体" pitchFamily="2" charset="-122"/>
              </a:rPr>
              <a:t>15</a:t>
            </a:r>
            <a:r>
              <a:rPr lang="zh-CN" altLang="en-US" sz="2400" dirty="0">
                <a:ea typeface="宋体" pitchFamily="2" charset="-122"/>
              </a:rPr>
              <a:t>）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2.2  </a:t>
            </a:r>
            <a:r>
              <a:rPr lang="zh-CN" altLang="en-US"/>
              <a:t>标识符、符号常量与变量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>
                <a:ea typeface="宋体" pitchFamily="2" charset="-122"/>
              </a:rPr>
              <a:t>补码形式还原成十进制的步骤正好相反 </a:t>
            </a:r>
          </a:p>
          <a:p>
            <a:pPr lvl="2"/>
            <a:r>
              <a:rPr lang="en-US" altLang="zh-CN" sz="3100">
                <a:solidFill>
                  <a:srgbClr val="FF0000"/>
                </a:solidFill>
                <a:ea typeface="宋体" pitchFamily="2" charset="-122"/>
              </a:rPr>
              <a:t>11111111</a:t>
            </a:r>
            <a:r>
              <a:rPr lang="en-US" altLang="zh-CN" sz="3500">
                <a:ea typeface="宋体" pitchFamily="2" charset="-122"/>
              </a:rPr>
              <a:t> </a:t>
            </a:r>
            <a:r>
              <a:rPr lang="en-US" altLang="zh-CN" sz="3100">
                <a:solidFill>
                  <a:srgbClr val="FF0000"/>
                </a:solidFill>
                <a:ea typeface="宋体" pitchFamily="2" charset="-122"/>
              </a:rPr>
              <a:t>11111110</a:t>
            </a:r>
          </a:p>
          <a:p>
            <a:pPr lvl="3"/>
            <a:r>
              <a:rPr lang="zh-CN" altLang="en-US">
                <a:ea typeface="宋体" pitchFamily="2" charset="-122"/>
              </a:rPr>
              <a:t>转换成十进制：</a:t>
            </a:r>
            <a:r>
              <a:rPr lang="en-US" altLang="zh-CN">
                <a:solidFill>
                  <a:srgbClr val="FF0000"/>
                </a:solidFill>
                <a:ea typeface="宋体" pitchFamily="2" charset="-122"/>
              </a:rPr>
              <a:t>65534</a:t>
            </a:r>
          </a:p>
          <a:p>
            <a:pPr lvl="3"/>
            <a:r>
              <a:rPr lang="en-US" altLang="zh-CN">
                <a:solidFill>
                  <a:srgbClr val="FF0000"/>
                </a:solidFill>
                <a:ea typeface="宋体" pitchFamily="2" charset="-122"/>
              </a:rPr>
              <a:t>2</a:t>
            </a:r>
            <a:r>
              <a:rPr lang="en-US" altLang="zh-CN" baseline="30000">
                <a:solidFill>
                  <a:srgbClr val="FF0000"/>
                </a:solidFill>
                <a:ea typeface="宋体" pitchFamily="2" charset="-122"/>
              </a:rPr>
              <a:t>16</a:t>
            </a:r>
            <a:r>
              <a:rPr lang="en-US" altLang="zh-CN">
                <a:solidFill>
                  <a:srgbClr val="FF0000"/>
                </a:solidFill>
                <a:ea typeface="宋体" pitchFamily="2" charset="-122"/>
              </a:rPr>
              <a:t>-65534</a:t>
            </a:r>
            <a:r>
              <a:rPr lang="en-US" altLang="zh-CN">
                <a:ea typeface="宋体" pitchFamily="2" charset="-122"/>
              </a:rPr>
              <a:t> </a:t>
            </a:r>
            <a:r>
              <a:rPr lang="en-US" altLang="zh-CN">
                <a:ea typeface="宋体" pitchFamily="2" charset="-122"/>
                <a:sym typeface="Wingdings" pitchFamily="2" charset="2"/>
              </a:rPr>
              <a:t> </a:t>
            </a:r>
            <a:r>
              <a:rPr lang="en-US" altLang="zh-CN">
                <a:solidFill>
                  <a:srgbClr val="FF0000"/>
                </a:solidFill>
                <a:ea typeface="宋体" pitchFamily="2" charset="-122"/>
                <a:sym typeface="Wingdings" pitchFamily="2" charset="2"/>
              </a:rPr>
              <a:t>65536-65534</a:t>
            </a:r>
            <a:r>
              <a:rPr lang="en-US" altLang="zh-CN">
                <a:ea typeface="宋体" pitchFamily="2" charset="-122"/>
                <a:sym typeface="Wingdings" pitchFamily="2" charset="2"/>
              </a:rPr>
              <a:t>  2</a:t>
            </a:r>
          </a:p>
          <a:p>
            <a:pPr lvl="3"/>
            <a:r>
              <a:rPr lang="zh-CN" altLang="en-US">
                <a:ea typeface="宋体" pitchFamily="2" charset="-122"/>
                <a:sym typeface="Wingdings" pitchFamily="2" charset="2"/>
              </a:rPr>
              <a:t>加负号  </a:t>
            </a:r>
            <a:r>
              <a:rPr lang="en-US" altLang="zh-CN">
                <a:ea typeface="宋体" pitchFamily="2" charset="-122"/>
                <a:sym typeface="Wingdings" pitchFamily="2" charset="2"/>
              </a:rPr>
              <a:t>-2</a:t>
            </a:r>
            <a:endParaRPr lang="en-US" altLang="zh-CN">
              <a:ea typeface="宋体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2.2  </a:t>
            </a:r>
            <a:r>
              <a:rPr lang="zh-CN" altLang="en-US"/>
              <a:t>标识符、符号常量与变量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585788"/>
          </a:xfrm>
        </p:spPr>
        <p:txBody>
          <a:bodyPr/>
          <a:lstStyle/>
          <a:p>
            <a:r>
              <a:rPr lang="zh-CN" altLang="en-US">
                <a:ea typeface="宋体" pitchFamily="2" charset="-122"/>
              </a:rPr>
              <a:t>实型数据的存储 </a:t>
            </a:r>
          </a:p>
        </p:txBody>
      </p:sp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362200"/>
            <a:ext cx="744855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6775" y="3048000"/>
            <a:ext cx="73914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实型变量及实型数据的存储 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990600"/>
          </a:xfrm>
        </p:spPr>
        <p:txBody>
          <a:bodyPr/>
          <a:lstStyle/>
          <a:p>
            <a:r>
              <a:rPr lang="zh-CN" altLang="en-US" b="0" dirty="0">
                <a:ea typeface="宋体" pitchFamily="2" charset="-122"/>
              </a:rPr>
              <a:t>为了扩大表示数的范围，实型数据是按指数形式存储的，存储格式如下图所示</a:t>
            </a:r>
            <a:r>
              <a:rPr lang="en-US" altLang="zh-CN" b="0" dirty="0">
                <a:ea typeface="宋体" pitchFamily="2" charset="-122"/>
              </a:rPr>
              <a:t>:</a:t>
            </a:r>
          </a:p>
        </p:txBody>
      </p:sp>
      <p:pic>
        <p:nvPicPr>
          <p:cNvPr id="9830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2590800"/>
            <a:ext cx="7543800" cy="162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830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4419600"/>
            <a:ext cx="8839200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字符数据的存储与使用</a:t>
            </a:r>
          </a:p>
        </p:txBody>
      </p:sp>
      <p:pic>
        <p:nvPicPr>
          <p:cNvPr id="9933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828800"/>
            <a:ext cx="4191000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99379" name="Group 51"/>
          <p:cNvGraphicFramePr>
            <a:graphicFrameLocks noGrp="1"/>
          </p:cNvGraphicFramePr>
          <p:nvPr/>
        </p:nvGraphicFramePr>
        <p:xfrm>
          <a:off x="2590800" y="4495800"/>
          <a:ext cx="3505200" cy="396240"/>
        </p:xfrm>
        <a:graphic>
          <a:graphicData uri="http://schemas.openxmlformats.org/drawingml/2006/table">
            <a:tbl>
              <a:tblPr/>
              <a:tblGrid>
                <a:gridCol w="438150"/>
                <a:gridCol w="438150"/>
                <a:gridCol w="438150"/>
                <a:gridCol w="438150"/>
                <a:gridCol w="438150"/>
                <a:gridCol w="438150"/>
                <a:gridCol w="438150"/>
                <a:gridCol w="438150"/>
              </a:tblGrid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  <a:endParaRPr kumimoji="0" lang="en-US" alt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</a:t>
                      </a:r>
                      <a:endParaRPr kumimoji="0" lang="en-US" alt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  <a:endParaRPr kumimoji="0" lang="en-US" alt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  <a:endParaRPr kumimoji="0" lang="en-US" alt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  <a:endParaRPr kumimoji="0" lang="en-US" alt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  <a:endParaRPr kumimoji="0" lang="en-US" alt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  <a:endParaRPr kumimoji="0" lang="en-US" alt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</a:t>
                      </a:r>
                      <a:endParaRPr kumimoji="0" lang="en-US" alt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9378" name="Rectangle 50"/>
          <p:cNvSpPr>
            <a:spLocks noChangeArrowheads="1"/>
          </p:cNvSpPr>
          <p:nvPr/>
        </p:nvSpPr>
        <p:spPr bwMode="auto">
          <a:xfrm>
            <a:off x="1219200" y="3505200"/>
            <a:ext cx="1722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zh-CN" altLang="en-US" sz="2000">
                <a:latin typeface="Arial" charset="0"/>
                <a:ea typeface="黑体" pitchFamily="2" charset="-122"/>
                <a:cs typeface="Arial" charset="0"/>
              </a:rPr>
              <a:t>字符</a:t>
            </a:r>
            <a:r>
              <a:rPr lang="en-US" altLang="zh-CN" sz="2000">
                <a:latin typeface="Arial" charset="0"/>
                <a:ea typeface="黑体" pitchFamily="2" charset="-122"/>
                <a:cs typeface="Arial" charset="0"/>
              </a:rPr>
              <a:t>'A'</a:t>
            </a:r>
            <a:r>
              <a:rPr lang="zh-CN" altLang="en-US" sz="2000">
                <a:latin typeface="Arial" charset="0"/>
                <a:ea typeface="黑体" pitchFamily="2" charset="-122"/>
                <a:cs typeface="Arial" charset="0"/>
              </a:rPr>
              <a:t>的存储</a:t>
            </a:r>
            <a:endParaRPr lang="zh-CN" altLang="en-US" sz="4000">
              <a:latin typeface="Arial" charset="0"/>
              <a:ea typeface="黑体" pitchFamily="2" charset="-122"/>
              <a:cs typeface="Arial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【</a:t>
            </a:r>
            <a:r>
              <a:rPr lang="zh-CN" altLang="en-US"/>
              <a:t>例</a:t>
            </a:r>
            <a:r>
              <a:rPr lang="en-US" altLang="zh-CN"/>
              <a:t>2-3】</a:t>
            </a:r>
            <a:r>
              <a:rPr lang="zh-CN" altLang="en-US"/>
              <a:t>演示字符数据的存储和引用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371600"/>
            <a:ext cx="8229600" cy="4953000"/>
          </a:xfrm>
        </p:spPr>
        <p:txBody>
          <a:bodyPr/>
          <a:lstStyle/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#include &lt;stdio.h&gt;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void main()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{	char c;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	int  i; c='A';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	i=c;           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	printf("c =%d,c= %c\n", c, c);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	printf("i =%d,i= %c\n", i, i);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	c=c+32;   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	printf("c=%c\n",c);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	c=0x80;  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	printf("c=%c,c=%d\n", c, c);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} </a:t>
            </a:r>
          </a:p>
        </p:txBody>
      </p:sp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3962400"/>
            <a:ext cx="2667000" cy="110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001000" cy="914400"/>
          </a:xfrm>
        </p:spPr>
        <p:txBody>
          <a:bodyPr/>
          <a:lstStyle/>
          <a:p>
            <a:r>
              <a:rPr lang="en-US" altLang="zh-CN" dirty="0"/>
              <a:t>2.3  </a:t>
            </a:r>
            <a:r>
              <a:rPr lang="zh-CN" altLang="en-US" dirty="0"/>
              <a:t>运算符与表达式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13</a:t>
            </a:r>
            <a:r>
              <a:rPr lang="zh-CN" altLang="en-US" sz="2400">
                <a:ea typeface="宋体" pitchFamily="2" charset="-122"/>
              </a:rPr>
              <a:t>类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45</a:t>
            </a:r>
            <a:r>
              <a:rPr lang="zh-CN" altLang="en-US" sz="2400">
                <a:ea typeface="宋体" pitchFamily="2" charset="-122"/>
              </a:rPr>
              <a:t>个运算符 </a:t>
            </a:r>
          </a:p>
        </p:txBody>
      </p:sp>
      <p:graphicFrame>
        <p:nvGraphicFramePr>
          <p:cNvPr id="45607" name="Group 551"/>
          <p:cNvGraphicFramePr>
            <a:graphicFrameLocks noGrp="1"/>
          </p:cNvGraphicFramePr>
          <p:nvPr>
            <p:ph sz="half" idx="2"/>
          </p:nvPr>
        </p:nvGraphicFramePr>
        <p:xfrm>
          <a:off x="533400" y="2057400"/>
          <a:ext cx="8077200" cy="3657600"/>
        </p:xfrm>
        <a:graphic>
          <a:graphicData uri="http://schemas.openxmlformats.org/drawingml/2006/table">
            <a:tbl>
              <a:tblPr/>
              <a:tblGrid>
                <a:gridCol w="1125538"/>
                <a:gridCol w="2068512"/>
                <a:gridCol w="3567113"/>
                <a:gridCol w="1316037"/>
              </a:tblGrid>
              <a:tr h="1190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Arial" charset="0"/>
                        </a:rPr>
                        <a:t>优先级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Arial" charset="0"/>
                        </a:rPr>
                        <a:t>运算符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Arial" charset="0"/>
                        </a:rPr>
                        <a:t>名称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Arial" charset="0"/>
                        </a:rPr>
                        <a:t>结合方向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6688">
                <a:tc rowSpan="3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1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（）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括号，改变优先级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从左至右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1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[ ]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数组下标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66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.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 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、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\-&gt;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成员选择运算符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5100">
                <a:tc rowSpan="8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++ 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、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--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自增、自减运算符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8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从右至左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66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&amp;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取地址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51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*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取内容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66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!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逻辑求反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51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~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按位求反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66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+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、－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正、负号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51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(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数据类型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)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强制转换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66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sizeof()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计算数据类型长度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76200"/>
            <a:ext cx="8001000" cy="914400"/>
          </a:xfrm>
        </p:spPr>
        <p:txBody>
          <a:bodyPr/>
          <a:lstStyle/>
          <a:p>
            <a:r>
              <a:rPr lang="en-US" altLang="zh-CN" dirty="0"/>
              <a:t>2.3  </a:t>
            </a:r>
            <a:r>
              <a:rPr lang="zh-CN" altLang="en-US" dirty="0"/>
              <a:t>运算符与表达式</a:t>
            </a:r>
          </a:p>
        </p:txBody>
      </p:sp>
      <p:graphicFrame>
        <p:nvGraphicFramePr>
          <p:cNvPr id="46336" name="Group 256"/>
          <p:cNvGraphicFramePr>
            <a:graphicFrameLocks noGrp="1"/>
          </p:cNvGraphicFramePr>
          <p:nvPr>
            <p:ph type="tbl" idx="1"/>
          </p:nvPr>
        </p:nvGraphicFramePr>
        <p:xfrm>
          <a:off x="381000" y="1600200"/>
          <a:ext cx="8534400" cy="4563750"/>
        </p:xfrm>
        <a:graphic>
          <a:graphicData uri="http://schemas.openxmlformats.org/drawingml/2006/table">
            <a:tbl>
              <a:tblPr/>
              <a:tblGrid>
                <a:gridCol w="1189038"/>
                <a:gridCol w="2185987"/>
                <a:gridCol w="3768725"/>
                <a:gridCol w="1390650"/>
              </a:tblGrid>
              <a:tr h="319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3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*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、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/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、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%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乘法、除法、求余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10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从左至右</a:t>
                      </a: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4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+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、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-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加、减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5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&lt;&lt;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、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&gt;&gt;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左移、右移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6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&lt; 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、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&lt;=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、 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&gt;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、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= &gt;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小于、小于等于、大于、大于等于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7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==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、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!=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等于、不等于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8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&amp;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按位与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9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^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按位异或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10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|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按位或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11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&amp;&amp;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逻辑与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12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||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逻辑或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13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?: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条件运算符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从右至左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11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14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=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、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+=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、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-=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、 *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=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、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/=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、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%=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、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&lt;&lt;= 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、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&gt;&gt;=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、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&amp;=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、∧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=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、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|=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赋值运算符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从右至左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15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，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逗号运算符</a:t>
                      </a: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从左至右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839200" cy="609600"/>
          </a:xfrm>
        </p:spPr>
        <p:txBody>
          <a:bodyPr/>
          <a:lstStyle/>
          <a:p>
            <a:r>
              <a:rPr lang="zh-CN" altLang="en-US" sz="2800" dirty="0"/>
              <a:t>学习运算符要注意以下几方面问题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lvl="1">
              <a:lnSpc>
                <a:spcPct val="90000"/>
              </a:lnSpc>
            </a:pPr>
            <a:r>
              <a:rPr lang="zh-CN" altLang="en-US" sz="2400" dirty="0">
                <a:ea typeface="宋体" pitchFamily="2" charset="-122"/>
              </a:rPr>
              <a:t>运算符的功能。</a:t>
            </a:r>
          </a:p>
          <a:p>
            <a:pPr lvl="1">
              <a:lnSpc>
                <a:spcPct val="90000"/>
              </a:lnSpc>
            </a:pPr>
            <a:r>
              <a:rPr lang="zh-CN" altLang="en-US" sz="2400" dirty="0">
                <a:ea typeface="宋体" pitchFamily="2" charset="-122"/>
              </a:rPr>
              <a:t>运算符与操作对象即操作数（包括常量、变量、函数调用等）的关系：</a:t>
            </a:r>
          </a:p>
          <a:p>
            <a:pPr lvl="2">
              <a:lnSpc>
                <a:spcPct val="90000"/>
              </a:lnSpc>
            </a:pPr>
            <a:r>
              <a:rPr lang="zh-CN" altLang="en-US" sz="2400" dirty="0">
                <a:ea typeface="宋体" pitchFamily="2" charset="-122"/>
              </a:rPr>
              <a:t>操作数的个数（单目、双目、三目）。</a:t>
            </a:r>
          </a:p>
          <a:p>
            <a:pPr lvl="2">
              <a:lnSpc>
                <a:spcPct val="90000"/>
              </a:lnSpc>
            </a:pPr>
            <a:r>
              <a:rPr lang="zh-CN" altLang="en-US" sz="2400" dirty="0">
                <a:ea typeface="宋体" pitchFamily="2" charset="-122"/>
              </a:rPr>
              <a:t>求操作数的类型（如求余运算符</a:t>
            </a:r>
            <a:r>
              <a:rPr lang="en-US" altLang="zh-CN" sz="2400" dirty="0">
                <a:ea typeface="宋体" pitchFamily="2" charset="-122"/>
              </a:rPr>
              <a:t>%</a:t>
            </a:r>
            <a:r>
              <a:rPr lang="zh-CN" altLang="en-US" sz="2400" dirty="0">
                <a:ea typeface="宋体" pitchFamily="2" charset="-122"/>
              </a:rPr>
              <a:t>要求操作数是整型）。</a:t>
            </a:r>
          </a:p>
          <a:p>
            <a:pPr lvl="2">
              <a:lnSpc>
                <a:spcPct val="90000"/>
              </a:lnSpc>
            </a:pPr>
            <a:r>
              <a:rPr lang="zh-CN" altLang="en-US" sz="2400" dirty="0">
                <a:ea typeface="宋体" pitchFamily="2" charset="-122"/>
              </a:rPr>
              <a:t>结合方向</a:t>
            </a:r>
          </a:p>
          <a:p>
            <a:pPr lvl="1">
              <a:lnSpc>
                <a:spcPct val="90000"/>
              </a:lnSpc>
            </a:pPr>
            <a:r>
              <a:rPr lang="zh-CN" altLang="en-US" sz="2400" dirty="0">
                <a:ea typeface="宋体" pitchFamily="2" charset="-122"/>
              </a:rPr>
              <a:t>运算符的优先级。</a:t>
            </a:r>
          </a:p>
          <a:p>
            <a:pPr lvl="1">
              <a:lnSpc>
                <a:spcPct val="90000"/>
              </a:lnSpc>
            </a:pPr>
            <a:r>
              <a:rPr lang="zh-CN" altLang="en-US" sz="2400" dirty="0">
                <a:ea typeface="宋体" pitchFamily="2" charset="-122"/>
              </a:rPr>
              <a:t>运算结果的</a:t>
            </a:r>
            <a:r>
              <a:rPr lang="zh-CN" altLang="en-US" sz="2400" dirty="0" smtClean="0">
                <a:ea typeface="宋体" pitchFamily="2" charset="-122"/>
              </a:rPr>
              <a:t>数据类型。</a:t>
            </a:r>
            <a:endParaRPr lang="zh-CN" altLang="en-US" sz="2400" dirty="0">
              <a:ea typeface="宋体" pitchFamily="2" charset="-122"/>
            </a:endParaRPr>
          </a:p>
          <a:p>
            <a:pPr lvl="1">
              <a:lnSpc>
                <a:spcPct val="90000"/>
              </a:lnSpc>
            </a:pPr>
            <a:r>
              <a:rPr lang="zh-CN" altLang="en-US" sz="2400" dirty="0">
                <a:ea typeface="宋体" pitchFamily="2" charset="-122"/>
              </a:rPr>
              <a:t>运算符连接操作数形成的式子叫表达式。</a:t>
            </a:r>
          </a:p>
          <a:p>
            <a:pPr lvl="1">
              <a:lnSpc>
                <a:spcPct val="90000"/>
              </a:lnSpc>
            </a:pPr>
            <a:endParaRPr lang="en-US" altLang="zh-CN" sz="2400" dirty="0">
              <a:ea typeface="宋体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rgbClr val="7B9899"/>
                </a:solidFill>
                <a:ea typeface="宋体" pitchFamily="2" charset="-122"/>
              </a:rPr>
              <a:t>2.1  </a:t>
            </a:r>
            <a:r>
              <a:rPr lang="zh-CN" altLang="en-US" b="1" dirty="0">
                <a:solidFill>
                  <a:srgbClr val="7B9899"/>
                </a:solidFill>
                <a:ea typeface="宋体" pitchFamily="2" charset="-122"/>
              </a:rPr>
              <a:t>数据类型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2851150"/>
          </a:xfrm>
        </p:spPr>
        <p:txBody>
          <a:bodyPr/>
          <a:lstStyle/>
          <a:p>
            <a:r>
              <a:rPr lang="en-US" altLang="zh-CN" sz="2800" b="1" dirty="0">
                <a:ea typeface="宋体" pitchFamily="2" charset="-122"/>
              </a:rPr>
              <a:t>2.1.2  </a:t>
            </a:r>
            <a:r>
              <a:rPr lang="zh-CN" altLang="en-US" sz="2800" b="1" dirty="0">
                <a:ea typeface="宋体" pitchFamily="2" charset="-122"/>
              </a:rPr>
              <a:t>整数类型 </a:t>
            </a:r>
          </a:p>
          <a:p>
            <a:pPr lvl="1"/>
            <a:r>
              <a:rPr lang="zh-CN" altLang="en-US" dirty="0">
                <a:ea typeface="宋体" pitchFamily="2" charset="-122"/>
              </a:rPr>
              <a:t>整数类型简称整型，整型数据没有小数部分。 </a:t>
            </a:r>
          </a:p>
          <a:p>
            <a:pPr lvl="1"/>
            <a:r>
              <a:rPr lang="zh-CN" altLang="en-US" dirty="0">
                <a:ea typeface="宋体" pitchFamily="2" charset="-122"/>
              </a:rPr>
              <a:t>整型可分为：</a:t>
            </a:r>
          </a:p>
          <a:p>
            <a:pPr lvl="2"/>
            <a:r>
              <a:rPr lang="zh-CN" altLang="en-US" dirty="0">
                <a:ea typeface="宋体" pitchFamily="2" charset="-122"/>
              </a:rPr>
              <a:t>基本整型：用</a:t>
            </a:r>
            <a:r>
              <a:rPr lang="en-US" altLang="zh-CN" dirty="0" err="1">
                <a:solidFill>
                  <a:srgbClr val="FF0000"/>
                </a:solidFill>
                <a:ea typeface="宋体" pitchFamily="2" charset="-122"/>
              </a:rPr>
              <a:t>int</a:t>
            </a:r>
            <a:r>
              <a:rPr lang="zh-CN" altLang="en-US" dirty="0">
                <a:ea typeface="宋体" pitchFamily="2" charset="-122"/>
              </a:rPr>
              <a:t>表示。</a:t>
            </a:r>
          </a:p>
          <a:p>
            <a:pPr lvl="2"/>
            <a:r>
              <a:rPr lang="zh-CN" altLang="en-US" dirty="0">
                <a:ea typeface="宋体" pitchFamily="2" charset="-122"/>
              </a:rPr>
              <a:t>短整型：用</a:t>
            </a:r>
            <a:r>
              <a:rPr lang="en-US" altLang="zh-CN" dirty="0">
                <a:solidFill>
                  <a:srgbClr val="FF0000"/>
                </a:solidFill>
                <a:ea typeface="宋体" pitchFamily="2" charset="-122"/>
              </a:rPr>
              <a:t>short</a:t>
            </a:r>
            <a:r>
              <a:rPr lang="en-US" altLang="zh-CN" dirty="0">
                <a:ea typeface="宋体" pitchFamily="2" charset="-122"/>
              </a:rPr>
              <a:t> </a:t>
            </a:r>
            <a:r>
              <a:rPr lang="en-US" altLang="zh-CN" dirty="0" err="1">
                <a:solidFill>
                  <a:srgbClr val="FF0000"/>
                </a:solidFill>
                <a:ea typeface="宋体" pitchFamily="2" charset="-122"/>
              </a:rPr>
              <a:t>int</a:t>
            </a:r>
            <a:r>
              <a:rPr lang="zh-CN" altLang="en-US" dirty="0">
                <a:ea typeface="宋体" pitchFamily="2" charset="-122"/>
              </a:rPr>
              <a:t>或</a:t>
            </a:r>
            <a:r>
              <a:rPr lang="en-US" altLang="zh-CN" dirty="0">
                <a:solidFill>
                  <a:srgbClr val="FF0000"/>
                </a:solidFill>
                <a:ea typeface="宋体" pitchFamily="2" charset="-122"/>
              </a:rPr>
              <a:t>short</a:t>
            </a:r>
            <a:r>
              <a:rPr lang="zh-CN" altLang="en-US" dirty="0">
                <a:ea typeface="宋体" pitchFamily="2" charset="-122"/>
              </a:rPr>
              <a:t>表示。</a:t>
            </a:r>
          </a:p>
          <a:p>
            <a:pPr lvl="2"/>
            <a:r>
              <a:rPr lang="zh-CN" altLang="en-US" dirty="0">
                <a:ea typeface="宋体" pitchFamily="2" charset="-122"/>
              </a:rPr>
              <a:t>长整型：用</a:t>
            </a:r>
            <a:r>
              <a:rPr lang="en-US" altLang="zh-CN" dirty="0">
                <a:solidFill>
                  <a:srgbClr val="FF0000"/>
                </a:solidFill>
                <a:ea typeface="宋体" pitchFamily="2" charset="-122"/>
              </a:rPr>
              <a:t>long</a:t>
            </a:r>
            <a:r>
              <a:rPr lang="en-US" altLang="zh-CN" dirty="0">
                <a:ea typeface="宋体" pitchFamily="2" charset="-122"/>
              </a:rPr>
              <a:t> </a:t>
            </a:r>
            <a:r>
              <a:rPr lang="en-US" altLang="zh-CN" dirty="0" err="1">
                <a:solidFill>
                  <a:srgbClr val="FF0000"/>
                </a:solidFill>
                <a:ea typeface="宋体" pitchFamily="2" charset="-122"/>
              </a:rPr>
              <a:t>int</a:t>
            </a:r>
            <a:r>
              <a:rPr lang="zh-CN" altLang="en-US" dirty="0">
                <a:ea typeface="宋体" pitchFamily="2" charset="-122"/>
              </a:rPr>
              <a:t>或</a:t>
            </a:r>
            <a:r>
              <a:rPr lang="en-US" altLang="zh-CN" dirty="0">
                <a:solidFill>
                  <a:srgbClr val="FF0000"/>
                </a:solidFill>
                <a:ea typeface="宋体" pitchFamily="2" charset="-122"/>
              </a:rPr>
              <a:t>long</a:t>
            </a:r>
            <a:r>
              <a:rPr lang="zh-CN" altLang="en-US" dirty="0">
                <a:ea typeface="宋体" pitchFamily="2" charset="-122"/>
              </a:rPr>
              <a:t>表示。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/>
              <a:t>2.3.1  </a:t>
            </a:r>
            <a:r>
              <a:rPr lang="zh-CN" altLang="en-US" sz="2800"/>
              <a:t>算术运算符与算术表达式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4572000"/>
          </a:xfrm>
        </p:spPr>
        <p:txBody>
          <a:bodyPr/>
          <a:lstStyle/>
          <a:p>
            <a:pPr algn="just">
              <a:lnSpc>
                <a:spcPct val="8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1</a:t>
            </a:r>
            <a:r>
              <a:rPr lang="zh-CN" altLang="en-US" sz="2400">
                <a:ea typeface="宋体" pitchFamily="2" charset="-122"/>
              </a:rPr>
              <a:t>．基本算术运算符</a:t>
            </a:r>
          </a:p>
          <a:p>
            <a:pPr lvl="2">
              <a:lnSpc>
                <a:spcPct val="80000"/>
              </a:lnSpc>
            </a:pPr>
            <a:r>
              <a:rPr lang="en-US" altLang="zh-CN" sz="2500">
                <a:ea typeface="宋体" pitchFamily="2" charset="-122"/>
              </a:rPr>
              <a:t>+</a:t>
            </a:r>
            <a:r>
              <a:rPr lang="zh-CN" altLang="en-US" sz="2500">
                <a:ea typeface="宋体" pitchFamily="2" charset="-122"/>
              </a:rPr>
              <a:t>（加）、</a:t>
            </a:r>
            <a:r>
              <a:rPr lang="en-US" altLang="zh-CN" sz="2500">
                <a:ea typeface="宋体" pitchFamily="2" charset="-122"/>
              </a:rPr>
              <a:t>-</a:t>
            </a:r>
            <a:r>
              <a:rPr lang="zh-CN" altLang="en-US" sz="2500">
                <a:ea typeface="宋体" pitchFamily="2" charset="-122"/>
              </a:rPr>
              <a:t>（减）、*（乘）、</a:t>
            </a:r>
            <a:r>
              <a:rPr lang="en-US" altLang="zh-CN" sz="2500">
                <a:ea typeface="宋体" pitchFamily="2" charset="-122"/>
              </a:rPr>
              <a:t>/</a:t>
            </a:r>
            <a:r>
              <a:rPr lang="zh-CN" altLang="en-US" sz="2500">
                <a:ea typeface="宋体" pitchFamily="2" charset="-122"/>
              </a:rPr>
              <a:t>（除）、</a:t>
            </a:r>
            <a:r>
              <a:rPr lang="en-US" altLang="zh-CN" sz="2500">
                <a:ea typeface="宋体" pitchFamily="2" charset="-122"/>
              </a:rPr>
              <a:t>%</a:t>
            </a:r>
            <a:r>
              <a:rPr lang="zh-CN" altLang="en-US" sz="2500">
                <a:ea typeface="宋体" pitchFamily="2" charset="-122"/>
              </a:rPr>
              <a:t>（取模，或称求余运算符）。</a:t>
            </a:r>
            <a:r>
              <a:rPr lang="zh-CN" altLang="en-US" sz="2200">
                <a:ea typeface="宋体" pitchFamily="2" charset="-122"/>
              </a:rPr>
              <a:t> </a:t>
            </a:r>
          </a:p>
          <a:p>
            <a:pPr lvl="2">
              <a:lnSpc>
                <a:spcPct val="80000"/>
              </a:lnSpc>
            </a:pPr>
            <a:r>
              <a:rPr lang="zh-CN" altLang="en-US" sz="2500">
                <a:ea typeface="宋体" pitchFamily="2" charset="-122"/>
              </a:rPr>
              <a:t>双目运算符，结合方向均为从左到右。</a:t>
            </a:r>
          </a:p>
          <a:p>
            <a:pPr lvl="2">
              <a:lnSpc>
                <a:spcPct val="80000"/>
              </a:lnSpc>
            </a:pPr>
            <a:r>
              <a:rPr lang="en-US" altLang="zh-CN" sz="2500">
                <a:ea typeface="宋体" pitchFamily="2" charset="-122"/>
              </a:rPr>
              <a:t>%</a:t>
            </a:r>
            <a:r>
              <a:rPr lang="zh-CN" altLang="en-US" sz="2500">
                <a:ea typeface="宋体" pitchFamily="2" charset="-122"/>
              </a:rPr>
              <a:t>（取模）运算符仅用于整型变量或整型常量的运算，</a:t>
            </a:r>
            <a:r>
              <a:rPr lang="en-US" altLang="zh-CN" sz="2500">
                <a:solidFill>
                  <a:srgbClr val="FF0000"/>
                </a:solidFill>
                <a:ea typeface="宋体" pitchFamily="2" charset="-122"/>
              </a:rPr>
              <a:t>a%b</a:t>
            </a:r>
            <a:r>
              <a:rPr lang="zh-CN" altLang="en-US" sz="2500">
                <a:ea typeface="宋体" pitchFamily="2" charset="-122"/>
              </a:rPr>
              <a:t>结果为</a:t>
            </a:r>
            <a:r>
              <a:rPr lang="en-US" altLang="zh-CN" sz="2500">
                <a:ea typeface="宋体" pitchFamily="2" charset="-122"/>
              </a:rPr>
              <a:t>a</a:t>
            </a:r>
            <a:r>
              <a:rPr lang="zh-CN" altLang="en-US" sz="2500">
                <a:ea typeface="宋体" pitchFamily="2" charset="-122"/>
              </a:rPr>
              <a:t>除以</a:t>
            </a:r>
            <a:r>
              <a:rPr lang="en-US" altLang="zh-CN" sz="2500">
                <a:ea typeface="宋体" pitchFamily="2" charset="-122"/>
              </a:rPr>
              <a:t>b</a:t>
            </a:r>
            <a:r>
              <a:rPr lang="zh-CN" altLang="en-US" sz="2500">
                <a:ea typeface="宋体" pitchFamily="2" charset="-122"/>
              </a:rPr>
              <a:t>的余数，余数的符号与被除数相同，如：</a:t>
            </a:r>
            <a:r>
              <a:rPr lang="en-US" altLang="zh-CN" sz="2500">
                <a:solidFill>
                  <a:srgbClr val="FF0000"/>
                </a:solidFill>
                <a:ea typeface="宋体" pitchFamily="2" charset="-122"/>
              </a:rPr>
              <a:t>7%3</a:t>
            </a:r>
            <a:r>
              <a:rPr lang="zh-CN" altLang="en-US" sz="2500">
                <a:ea typeface="宋体" pitchFamily="2" charset="-122"/>
              </a:rPr>
              <a:t>的值为</a:t>
            </a:r>
            <a:r>
              <a:rPr lang="en-US" altLang="zh-CN" sz="2500">
                <a:solidFill>
                  <a:srgbClr val="FF0000"/>
                </a:solidFill>
                <a:ea typeface="宋体" pitchFamily="2" charset="-122"/>
              </a:rPr>
              <a:t>1</a:t>
            </a:r>
            <a:r>
              <a:rPr lang="zh-CN" altLang="en-US" sz="2500">
                <a:ea typeface="宋体" pitchFamily="2" charset="-122"/>
              </a:rPr>
              <a:t>；</a:t>
            </a:r>
            <a:r>
              <a:rPr lang="en-US" altLang="zh-CN" sz="2500">
                <a:solidFill>
                  <a:srgbClr val="FF0000"/>
                </a:solidFill>
                <a:ea typeface="宋体" pitchFamily="2" charset="-122"/>
              </a:rPr>
              <a:t>17%-3</a:t>
            </a:r>
            <a:r>
              <a:rPr lang="zh-CN" altLang="en-US" sz="2500">
                <a:ea typeface="宋体" pitchFamily="2" charset="-122"/>
              </a:rPr>
              <a:t>的结果为</a:t>
            </a:r>
            <a:r>
              <a:rPr lang="en-US" altLang="zh-CN" sz="2500">
                <a:solidFill>
                  <a:srgbClr val="FF0000"/>
                </a:solidFill>
                <a:ea typeface="宋体" pitchFamily="2" charset="-122"/>
              </a:rPr>
              <a:t>2</a:t>
            </a:r>
            <a:r>
              <a:rPr lang="zh-CN" altLang="en-US" sz="2500">
                <a:ea typeface="宋体" pitchFamily="2" charset="-122"/>
              </a:rPr>
              <a:t>；</a:t>
            </a:r>
            <a:r>
              <a:rPr lang="en-US" altLang="zh-CN" sz="2500">
                <a:solidFill>
                  <a:srgbClr val="FF0000"/>
                </a:solidFill>
                <a:ea typeface="宋体" pitchFamily="2" charset="-122"/>
              </a:rPr>
              <a:t>-19%4</a:t>
            </a:r>
            <a:r>
              <a:rPr lang="zh-CN" altLang="en-US" sz="2500">
                <a:ea typeface="宋体" pitchFamily="2" charset="-122"/>
              </a:rPr>
              <a:t>的结果为</a:t>
            </a:r>
            <a:r>
              <a:rPr lang="en-US" altLang="zh-CN" sz="2500">
                <a:solidFill>
                  <a:srgbClr val="FF0000"/>
                </a:solidFill>
                <a:ea typeface="宋体" pitchFamily="2" charset="-122"/>
              </a:rPr>
              <a:t>-3</a:t>
            </a:r>
            <a:r>
              <a:rPr lang="zh-CN" altLang="en-US" sz="2500">
                <a:ea typeface="宋体" pitchFamily="2" charset="-122"/>
              </a:rPr>
              <a:t>。</a:t>
            </a:r>
          </a:p>
          <a:p>
            <a:pPr lvl="2">
              <a:lnSpc>
                <a:spcPct val="80000"/>
              </a:lnSpc>
            </a:pPr>
            <a:r>
              <a:rPr lang="en-US" altLang="zh-CN" sz="2500">
                <a:ea typeface="宋体" pitchFamily="2" charset="-122"/>
              </a:rPr>
              <a:t>+</a:t>
            </a:r>
            <a:r>
              <a:rPr lang="zh-CN" altLang="en-US" sz="2500">
                <a:ea typeface="宋体" pitchFamily="2" charset="-122"/>
              </a:rPr>
              <a:t>、</a:t>
            </a:r>
            <a:r>
              <a:rPr lang="en-US" altLang="zh-CN" sz="2500">
                <a:ea typeface="宋体" pitchFamily="2" charset="-122"/>
              </a:rPr>
              <a:t>-</a:t>
            </a:r>
            <a:r>
              <a:rPr lang="zh-CN" altLang="en-US" sz="2500">
                <a:ea typeface="宋体" pitchFamily="2" charset="-122"/>
              </a:rPr>
              <a:t>、*、</a:t>
            </a:r>
            <a:r>
              <a:rPr lang="en-US" altLang="zh-CN" sz="2500">
                <a:ea typeface="宋体" pitchFamily="2" charset="-122"/>
              </a:rPr>
              <a:t>/</a:t>
            </a:r>
            <a:r>
              <a:rPr lang="zh-CN" altLang="en-US" sz="2500">
                <a:ea typeface="宋体" pitchFamily="2" charset="-122"/>
              </a:rPr>
              <a:t>运算符的两个操作数既可以是整数，也可以是实数。</a:t>
            </a:r>
          </a:p>
          <a:p>
            <a:pPr lvl="2">
              <a:lnSpc>
                <a:spcPct val="80000"/>
              </a:lnSpc>
            </a:pPr>
            <a:r>
              <a:rPr lang="en-US" altLang="zh-CN" sz="2500">
                <a:ea typeface="宋体" pitchFamily="2" charset="-122"/>
              </a:rPr>
              <a:t>/</a:t>
            </a:r>
            <a:r>
              <a:rPr lang="zh-CN" altLang="en-US" sz="2500">
                <a:ea typeface="宋体" pitchFamily="2" charset="-122"/>
              </a:rPr>
              <a:t>（除法）运算符，当对两个整型的数据相除时为整除操作</a:t>
            </a:r>
          </a:p>
          <a:p>
            <a:pPr algn="just">
              <a:lnSpc>
                <a:spcPct val="8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2</a:t>
            </a:r>
            <a:r>
              <a:rPr lang="zh-CN" altLang="en-US" sz="2400">
                <a:ea typeface="宋体" pitchFamily="2" charset="-122"/>
              </a:rPr>
              <a:t>．基本算术表达式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2.3  </a:t>
            </a:r>
            <a:r>
              <a:rPr lang="zh-CN" altLang="en-US"/>
              <a:t>运算符与表达式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400">
                <a:ea typeface="宋体" pitchFamily="2" charset="-122"/>
              </a:rPr>
              <a:t>强制类型转换（显式转换）运算符：（类型） </a:t>
            </a:r>
          </a:p>
          <a:p>
            <a:pPr lvl="1">
              <a:lnSpc>
                <a:spcPct val="90000"/>
              </a:lnSpc>
            </a:pPr>
            <a:r>
              <a:rPr lang="zh-CN" altLang="en-US" sz="2400">
                <a:ea typeface="宋体" pitchFamily="2" charset="-122"/>
              </a:rPr>
              <a:t>例如：</a:t>
            </a:r>
          </a:p>
          <a:p>
            <a:pPr lvl="2">
              <a:lnSpc>
                <a:spcPct val="90000"/>
              </a:lnSpc>
            </a:pPr>
            <a:r>
              <a:rPr lang="en-US" altLang="zh-CN" sz="2500">
                <a:solidFill>
                  <a:srgbClr val="FF0000"/>
                </a:solidFill>
                <a:ea typeface="宋体" pitchFamily="2" charset="-122"/>
              </a:rPr>
              <a:t>(double)a</a:t>
            </a:r>
            <a:r>
              <a:rPr lang="en-US" altLang="zh-CN" sz="2400">
                <a:ea typeface="宋体" pitchFamily="2" charset="-122"/>
              </a:rPr>
              <a:t>    </a:t>
            </a:r>
          </a:p>
          <a:p>
            <a:pPr lvl="2">
              <a:lnSpc>
                <a:spcPct val="90000"/>
              </a:lnSpc>
            </a:pPr>
            <a:r>
              <a:rPr lang="en-US" altLang="zh-CN" sz="2500">
                <a:solidFill>
                  <a:srgbClr val="FF0000"/>
                </a:solidFill>
                <a:ea typeface="宋体" pitchFamily="2" charset="-122"/>
              </a:rPr>
              <a:t>(int)(x+y)</a:t>
            </a:r>
            <a:r>
              <a:rPr lang="en-US" altLang="zh-CN" sz="2400">
                <a:ea typeface="宋体" pitchFamily="2" charset="-122"/>
              </a:rPr>
              <a:t>     </a:t>
            </a:r>
          </a:p>
          <a:p>
            <a:pPr lvl="2">
              <a:lnSpc>
                <a:spcPct val="90000"/>
              </a:lnSpc>
            </a:pPr>
            <a:r>
              <a:rPr lang="en-US" altLang="zh-CN" sz="2500">
                <a:solidFill>
                  <a:srgbClr val="FF0000"/>
                </a:solidFill>
                <a:ea typeface="宋体" pitchFamily="2" charset="-122"/>
              </a:rPr>
              <a:t>(float)5/3</a:t>
            </a:r>
            <a:r>
              <a:rPr lang="en-US" altLang="zh-CN" sz="2400">
                <a:ea typeface="宋体" pitchFamily="2" charset="-122"/>
              </a:rPr>
              <a:t> </a:t>
            </a:r>
          </a:p>
          <a:p>
            <a:pPr lvl="1">
              <a:lnSpc>
                <a:spcPct val="90000"/>
              </a:lnSpc>
            </a:pPr>
            <a:r>
              <a:rPr lang="zh-CN" altLang="en-US" sz="2400">
                <a:ea typeface="宋体" pitchFamily="2" charset="-122"/>
              </a:rPr>
              <a:t>表达式一定要加括号（因强制类型转换是单目运算，优先级高），例如上面最后一个表达式中只是将</a:t>
            </a:r>
            <a:r>
              <a:rPr lang="en-US" altLang="zh-CN" sz="2300">
                <a:solidFill>
                  <a:srgbClr val="FF0000"/>
                </a:solidFill>
                <a:ea typeface="宋体" pitchFamily="2" charset="-122"/>
              </a:rPr>
              <a:t>5</a:t>
            </a:r>
            <a:r>
              <a:rPr lang="zh-CN" altLang="en-US" sz="2400">
                <a:ea typeface="宋体" pitchFamily="2" charset="-122"/>
              </a:rPr>
              <a:t>转变成</a:t>
            </a:r>
            <a:r>
              <a:rPr lang="en-US" altLang="zh-CN" sz="2300">
                <a:solidFill>
                  <a:srgbClr val="FF0000"/>
                </a:solidFill>
                <a:ea typeface="宋体" pitchFamily="2" charset="-122"/>
              </a:rPr>
              <a:t>float</a:t>
            </a:r>
            <a:r>
              <a:rPr lang="zh-CN" altLang="en-US" sz="2400">
                <a:ea typeface="宋体" pitchFamily="2" charset="-122"/>
              </a:rPr>
              <a:t>型，而不是将</a:t>
            </a:r>
            <a:r>
              <a:rPr lang="en-US" altLang="zh-CN" sz="2300">
                <a:solidFill>
                  <a:srgbClr val="FF0000"/>
                </a:solidFill>
                <a:ea typeface="宋体" pitchFamily="2" charset="-122"/>
              </a:rPr>
              <a:t>5/3</a:t>
            </a:r>
            <a:r>
              <a:rPr lang="zh-CN" altLang="en-US" sz="2400">
                <a:ea typeface="宋体" pitchFamily="2" charset="-122"/>
              </a:rPr>
              <a:t>转变成</a:t>
            </a:r>
            <a:r>
              <a:rPr lang="en-US" altLang="zh-CN" sz="2300">
                <a:solidFill>
                  <a:srgbClr val="FF0000"/>
                </a:solidFill>
                <a:ea typeface="宋体" pitchFamily="2" charset="-122"/>
              </a:rPr>
              <a:t>float</a:t>
            </a:r>
            <a:r>
              <a:rPr lang="zh-CN" altLang="en-US" sz="2400">
                <a:ea typeface="宋体" pitchFamily="2" charset="-122"/>
              </a:rPr>
              <a:t>型。</a:t>
            </a:r>
          </a:p>
          <a:p>
            <a:pPr lvl="1">
              <a:lnSpc>
                <a:spcPct val="90000"/>
              </a:lnSpc>
            </a:pPr>
            <a:r>
              <a:rPr lang="zh-CN" altLang="en-US" sz="2400">
                <a:ea typeface="宋体" pitchFamily="2" charset="-122"/>
              </a:rPr>
              <a:t>若对变量实型显式转换，将得到新类型的一个值，原变量的类型及其存储值均不变。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2.3  </a:t>
            </a:r>
            <a:r>
              <a:rPr lang="zh-CN" altLang="en-US"/>
              <a:t>运算符与表达式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2100">
                <a:ea typeface="宋体" pitchFamily="2" charset="-122"/>
              </a:rPr>
              <a:t>【</a:t>
            </a:r>
            <a:r>
              <a:rPr lang="zh-CN" altLang="en-US" sz="2100">
                <a:ea typeface="宋体" pitchFamily="2" charset="-122"/>
              </a:rPr>
              <a:t>例</a:t>
            </a:r>
            <a:r>
              <a:rPr lang="en-US" altLang="zh-CN" sz="2100">
                <a:ea typeface="宋体" pitchFamily="2" charset="-122"/>
              </a:rPr>
              <a:t>2-5】</a:t>
            </a:r>
            <a:r>
              <a:rPr lang="zh-CN" altLang="en-US" sz="2100">
                <a:ea typeface="宋体" pitchFamily="2" charset="-122"/>
              </a:rPr>
              <a:t>演示强制类型转换。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200">
                <a:ea typeface="宋体" pitchFamily="2" charset="-122"/>
              </a:rPr>
              <a:t>#include &lt;stdio.h&gt;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200">
                <a:ea typeface="宋体" pitchFamily="2" charset="-122"/>
              </a:rPr>
              <a:t>void main()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200">
                <a:ea typeface="宋体" pitchFamily="2" charset="-122"/>
              </a:rPr>
              <a:t>{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200">
                <a:ea typeface="宋体" pitchFamily="2" charset="-122"/>
              </a:rPr>
              <a:t>	int i;	float f;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200">
                <a:ea typeface="宋体" pitchFamily="2" charset="-122"/>
              </a:rPr>
              <a:t>	f=3.1415926;	printf("i=%d,f=%f\n",i,f);	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200">
                <a:ea typeface="宋体" pitchFamily="2" charset="-122"/>
              </a:rPr>
              <a:t>	i=(int) f;  	printf("i=%d\n",i);	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200">
                <a:ea typeface="宋体" pitchFamily="2" charset="-122"/>
              </a:rPr>
              <a:t>	f=5/3;		printf("f=%f\n",f);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200">
                <a:ea typeface="宋体" pitchFamily="2" charset="-122"/>
              </a:rPr>
              <a:t>	f=(float)5/3;	printf("f=%f\n",f);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200">
                <a:ea typeface="宋体" pitchFamily="2" charset="-122"/>
              </a:rPr>
              <a:t>	printf("f=%d\n",f);   /*</a:t>
            </a:r>
            <a:r>
              <a:rPr lang="zh-CN" altLang="en-US" sz="2200">
                <a:ea typeface="宋体" pitchFamily="2" charset="-122"/>
              </a:rPr>
              <a:t>实数按整型数方式输出*</a:t>
            </a:r>
            <a:r>
              <a:rPr lang="en-US" altLang="zh-CN" sz="2200">
                <a:ea typeface="宋体" pitchFamily="2" charset="-122"/>
              </a:rPr>
              <a:t>/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200">
                <a:ea typeface="宋体" pitchFamily="2" charset="-122"/>
              </a:rPr>
              <a:t>	printf("i=%f\n",i);   /*</a:t>
            </a:r>
            <a:r>
              <a:rPr lang="zh-CN" altLang="en-US" sz="2200">
                <a:ea typeface="宋体" pitchFamily="2" charset="-122"/>
              </a:rPr>
              <a:t>整型按实数方式输出*</a:t>
            </a:r>
            <a:r>
              <a:rPr lang="en-US" altLang="zh-CN" sz="2200">
                <a:ea typeface="宋体" pitchFamily="2" charset="-122"/>
              </a:rPr>
              <a:t>/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200">
                <a:ea typeface="宋体" pitchFamily="2" charset="-122"/>
              </a:rPr>
              <a:t>}</a:t>
            </a:r>
          </a:p>
        </p:txBody>
      </p:sp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2209800"/>
            <a:ext cx="2209800" cy="9144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/>
              <a:t>2.3.1  </a:t>
            </a:r>
            <a:r>
              <a:rPr lang="zh-CN" altLang="en-US" sz="2800"/>
              <a:t>算术运算符与算术表达式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altLang="zh-CN" sz="2400">
                <a:ea typeface="宋体" pitchFamily="2" charset="-122"/>
              </a:rPr>
              <a:t>	3.</a:t>
            </a:r>
            <a:r>
              <a:rPr lang="zh-CN" altLang="en-US" sz="2400">
                <a:ea typeface="宋体" pitchFamily="2" charset="-122"/>
              </a:rPr>
              <a:t>自增自减运算符：</a:t>
            </a:r>
            <a:r>
              <a:rPr lang="en-US" altLang="zh-CN" sz="2400">
                <a:ea typeface="宋体" pitchFamily="2" charset="-122"/>
              </a:rPr>
              <a:t>++ </a:t>
            </a:r>
            <a:r>
              <a:rPr lang="zh-CN" altLang="en-US" sz="2400">
                <a:ea typeface="宋体" pitchFamily="2" charset="-122"/>
              </a:rPr>
              <a:t>和 </a:t>
            </a:r>
            <a:r>
              <a:rPr lang="en-US" altLang="zh-CN" sz="2400">
                <a:ea typeface="宋体" pitchFamily="2" charset="-122"/>
              </a:rPr>
              <a:t>–</a:t>
            </a:r>
          </a:p>
          <a:p>
            <a:pPr>
              <a:buFontTx/>
              <a:buNone/>
            </a:pPr>
            <a:endParaRPr lang="en-US" altLang="zh-CN" sz="2400">
              <a:solidFill>
                <a:srgbClr val="FF0000"/>
              </a:solidFill>
              <a:ea typeface="宋体" pitchFamily="2" charset="-122"/>
            </a:endParaRPr>
          </a:p>
          <a:p>
            <a:pPr lvl="1"/>
            <a:r>
              <a:rPr lang="zh-CN" altLang="en-US" sz="2400">
                <a:ea typeface="宋体" pitchFamily="2" charset="-122"/>
              </a:rPr>
              <a:t>单目运算符，右结合</a:t>
            </a:r>
          </a:p>
          <a:p>
            <a:pPr lvl="1"/>
            <a:r>
              <a:rPr lang="zh-CN" altLang="en-US" sz="2400">
                <a:ea typeface="宋体" pitchFamily="2" charset="-122"/>
              </a:rPr>
              <a:t>作用对象必须是变量 </a:t>
            </a:r>
          </a:p>
          <a:p>
            <a:pPr lvl="1"/>
            <a:r>
              <a:rPr lang="zh-CN" altLang="en-US" sz="2400">
                <a:ea typeface="宋体" pitchFamily="2" charset="-122"/>
              </a:rPr>
              <a:t>前缀运算</a:t>
            </a:r>
          </a:p>
          <a:p>
            <a:pPr lvl="2"/>
            <a:r>
              <a:rPr lang="en-US" altLang="zh-CN" sz="3000">
                <a:solidFill>
                  <a:srgbClr val="FF0000"/>
                </a:solidFill>
                <a:ea typeface="宋体" pitchFamily="2" charset="-122"/>
              </a:rPr>
              <a:t>int</a:t>
            </a:r>
            <a:r>
              <a:rPr lang="en-US" altLang="zh-CN" sz="2400">
                <a:ea typeface="宋体" pitchFamily="2" charset="-122"/>
              </a:rPr>
              <a:t> i=5, j;	j=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++</a:t>
            </a:r>
            <a:r>
              <a:rPr lang="en-US" altLang="zh-CN" sz="2400">
                <a:ea typeface="宋体" pitchFamily="2" charset="-122"/>
              </a:rPr>
              <a:t>i; </a:t>
            </a:r>
            <a:r>
              <a:rPr lang="en-US" altLang="zh-CN" sz="2400">
                <a:ea typeface="宋体" pitchFamily="2" charset="-122"/>
                <a:sym typeface="Wingdings" pitchFamily="2" charset="2"/>
              </a:rPr>
              <a:t> j</a:t>
            </a:r>
            <a:r>
              <a:rPr lang="zh-CN" altLang="en-US" sz="2400">
                <a:ea typeface="宋体" pitchFamily="2" charset="-122"/>
                <a:sym typeface="Wingdings" pitchFamily="2" charset="2"/>
              </a:rPr>
              <a:t>等于</a:t>
            </a:r>
            <a:r>
              <a:rPr lang="en-US" altLang="zh-CN" sz="2400">
                <a:ea typeface="宋体" pitchFamily="2" charset="-122"/>
                <a:sym typeface="Wingdings" pitchFamily="2" charset="2"/>
              </a:rPr>
              <a:t>6</a:t>
            </a:r>
            <a:r>
              <a:rPr lang="zh-CN" altLang="en-US" sz="2400">
                <a:ea typeface="宋体" pitchFamily="2" charset="-122"/>
                <a:sym typeface="Wingdings" pitchFamily="2" charset="2"/>
              </a:rPr>
              <a:t>。 </a:t>
            </a:r>
            <a:endParaRPr lang="zh-CN" altLang="en-US" sz="2400">
              <a:ea typeface="宋体" pitchFamily="2" charset="-122"/>
            </a:endParaRPr>
          </a:p>
          <a:p>
            <a:pPr lvl="1"/>
            <a:r>
              <a:rPr lang="zh-CN" altLang="en-US" sz="2400">
                <a:ea typeface="宋体" pitchFamily="2" charset="-122"/>
              </a:rPr>
              <a:t>后缀运算 </a:t>
            </a:r>
          </a:p>
          <a:p>
            <a:pPr lvl="2"/>
            <a:r>
              <a:rPr lang="en-US" altLang="zh-CN" sz="3000">
                <a:solidFill>
                  <a:srgbClr val="FF0000"/>
                </a:solidFill>
                <a:ea typeface="宋体" pitchFamily="2" charset="-122"/>
              </a:rPr>
              <a:t>int</a:t>
            </a:r>
            <a:r>
              <a:rPr lang="en-US" altLang="zh-CN" sz="2400">
                <a:ea typeface="宋体" pitchFamily="2" charset="-122"/>
              </a:rPr>
              <a:t> i=5, j;	j=i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++</a:t>
            </a:r>
            <a:r>
              <a:rPr lang="en-US" altLang="zh-CN" sz="2400">
                <a:ea typeface="宋体" pitchFamily="2" charset="-122"/>
              </a:rPr>
              <a:t>; </a:t>
            </a:r>
            <a:r>
              <a:rPr lang="en-US" altLang="zh-CN" sz="2400">
                <a:ea typeface="宋体" pitchFamily="2" charset="-122"/>
                <a:sym typeface="Wingdings" pitchFamily="2" charset="2"/>
              </a:rPr>
              <a:t> j</a:t>
            </a:r>
            <a:r>
              <a:rPr lang="zh-CN" altLang="en-US" sz="2400">
                <a:ea typeface="宋体" pitchFamily="2" charset="-122"/>
                <a:sym typeface="Wingdings" pitchFamily="2" charset="2"/>
              </a:rPr>
              <a:t>等于</a:t>
            </a:r>
            <a:r>
              <a:rPr lang="en-US" altLang="zh-CN" sz="2400">
                <a:ea typeface="宋体" pitchFamily="2" charset="-122"/>
                <a:sym typeface="Wingdings" pitchFamily="2" charset="2"/>
              </a:rPr>
              <a:t>5</a:t>
            </a:r>
            <a:r>
              <a:rPr lang="zh-CN" altLang="en-US" sz="2400">
                <a:ea typeface="宋体" pitchFamily="2" charset="-122"/>
                <a:sym typeface="Wingdings" pitchFamily="2" charset="2"/>
              </a:rPr>
              <a:t>。</a:t>
            </a:r>
            <a:r>
              <a:rPr lang="zh-CN" altLang="en-US">
                <a:ea typeface="宋体" pitchFamily="2" charset="-122"/>
                <a:sym typeface="Wingdings" pitchFamily="2" charset="2"/>
              </a:rPr>
              <a:t>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2.3  </a:t>
            </a:r>
            <a:r>
              <a:rPr lang="zh-CN" altLang="en-US"/>
              <a:t>运算符与表达式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2000" dirty="0">
                <a:ea typeface="宋体" pitchFamily="2" charset="-122"/>
              </a:rPr>
              <a:t>【</a:t>
            </a:r>
            <a:r>
              <a:rPr lang="zh-CN" altLang="en-US" sz="2000" dirty="0">
                <a:ea typeface="宋体" pitchFamily="2" charset="-122"/>
              </a:rPr>
              <a:t>例</a:t>
            </a:r>
            <a:r>
              <a:rPr lang="en-US" altLang="zh-CN" sz="2000" dirty="0">
                <a:ea typeface="宋体" pitchFamily="2" charset="-122"/>
              </a:rPr>
              <a:t>2-4】</a:t>
            </a:r>
            <a:r>
              <a:rPr lang="zh-CN" altLang="en-US" sz="2000" dirty="0">
                <a:ea typeface="宋体" pitchFamily="2" charset="-122"/>
              </a:rPr>
              <a:t>输出下面程序中</a:t>
            </a:r>
            <a:r>
              <a:rPr lang="en-US" altLang="zh-CN" sz="2000" dirty="0" err="1">
                <a:ea typeface="宋体" pitchFamily="2" charset="-122"/>
              </a:rPr>
              <a:t>i</a:t>
            </a:r>
            <a:r>
              <a:rPr lang="zh-CN" altLang="en-US" sz="2000" dirty="0">
                <a:ea typeface="宋体" pitchFamily="2" charset="-122"/>
              </a:rPr>
              <a:t>、</a:t>
            </a:r>
            <a:r>
              <a:rPr lang="en-US" altLang="zh-CN" sz="2000" dirty="0">
                <a:ea typeface="宋体" pitchFamily="2" charset="-122"/>
              </a:rPr>
              <a:t>j</a:t>
            </a:r>
            <a:r>
              <a:rPr lang="zh-CN" altLang="en-US" sz="2000" dirty="0">
                <a:ea typeface="宋体" pitchFamily="2" charset="-122"/>
              </a:rPr>
              <a:t>的值。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000" dirty="0">
                <a:ea typeface="宋体" pitchFamily="2" charset="-122"/>
              </a:rPr>
              <a:t>#include &lt;</a:t>
            </a:r>
            <a:r>
              <a:rPr lang="en-US" altLang="zh-CN" sz="2000" dirty="0" err="1">
                <a:ea typeface="宋体" pitchFamily="2" charset="-122"/>
              </a:rPr>
              <a:t>stdio.h</a:t>
            </a:r>
            <a:r>
              <a:rPr lang="en-US" altLang="zh-CN" sz="2000" dirty="0">
                <a:ea typeface="宋体" pitchFamily="2" charset="-122"/>
              </a:rPr>
              <a:t>&gt;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000" dirty="0">
                <a:ea typeface="宋体" pitchFamily="2" charset="-122"/>
              </a:rPr>
              <a:t>void main()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000" dirty="0">
                <a:ea typeface="宋体" pitchFamily="2" charset="-122"/>
              </a:rPr>
              <a:t>{	</a:t>
            </a:r>
            <a:r>
              <a:rPr lang="en-US" altLang="zh-CN" sz="2000" dirty="0" err="1">
                <a:ea typeface="宋体" pitchFamily="2" charset="-122"/>
              </a:rPr>
              <a:t>int</a:t>
            </a:r>
            <a:r>
              <a:rPr lang="en-US" altLang="zh-CN" sz="2000" dirty="0">
                <a:ea typeface="宋体" pitchFamily="2" charset="-122"/>
              </a:rPr>
              <a:t> </a:t>
            </a:r>
            <a:r>
              <a:rPr lang="en-US" altLang="zh-CN" sz="2000" dirty="0" err="1">
                <a:ea typeface="宋体" pitchFamily="2" charset="-122"/>
              </a:rPr>
              <a:t>i</a:t>
            </a:r>
            <a:r>
              <a:rPr lang="en-US" altLang="zh-CN" sz="2000" dirty="0">
                <a:ea typeface="宋体" pitchFamily="2" charset="-122"/>
              </a:rPr>
              <a:t>=5,j; j=++</a:t>
            </a:r>
            <a:r>
              <a:rPr lang="en-US" altLang="zh-CN" sz="2000" dirty="0" err="1">
                <a:ea typeface="宋体" pitchFamily="2" charset="-122"/>
              </a:rPr>
              <a:t>i</a:t>
            </a:r>
            <a:r>
              <a:rPr lang="en-US" altLang="zh-CN" sz="2000" dirty="0">
                <a:ea typeface="宋体" pitchFamily="2" charset="-122"/>
              </a:rPr>
              <a:t> + </a:t>
            </a:r>
            <a:r>
              <a:rPr lang="en-US" altLang="zh-CN" sz="2000" dirty="0" err="1">
                <a:ea typeface="宋体" pitchFamily="2" charset="-122"/>
              </a:rPr>
              <a:t>i</a:t>
            </a:r>
            <a:r>
              <a:rPr lang="en-US" altLang="zh-CN" sz="2000" dirty="0">
                <a:ea typeface="宋体" pitchFamily="2" charset="-122"/>
              </a:rPr>
              <a:t>++;	</a:t>
            </a:r>
            <a:r>
              <a:rPr lang="en-US" altLang="zh-CN" sz="2000" dirty="0" err="1">
                <a:ea typeface="宋体" pitchFamily="2" charset="-122"/>
              </a:rPr>
              <a:t>printf</a:t>
            </a:r>
            <a:r>
              <a:rPr lang="en-US" altLang="zh-CN" sz="2000" dirty="0">
                <a:ea typeface="宋体" pitchFamily="2" charset="-122"/>
              </a:rPr>
              <a:t>("</a:t>
            </a:r>
            <a:r>
              <a:rPr lang="en-US" altLang="zh-CN" sz="2000" dirty="0" err="1">
                <a:ea typeface="宋体" pitchFamily="2" charset="-122"/>
              </a:rPr>
              <a:t>i</a:t>
            </a:r>
            <a:r>
              <a:rPr lang="en-US" altLang="zh-CN" sz="2000" dirty="0">
                <a:ea typeface="宋体" pitchFamily="2" charset="-122"/>
              </a:rPr>
              <a:t>=%</a:t>
            </a:r>
            <a:r>
              <a:rPr lang="en-US" altLang="zh-CN" sz="2000" dirty="0" err="1">
                <a:ea typeface="宋体" pitchFamily="2" charset="-122"/>
              </a:rPr>
              <a:t>d,j</a:t>
            </a:r>
            <a:r>
              <a:rPr lang="en-US" altLang="zh-CN" sz="2000" dirty="0">
                <a:ea typeface="宋体" pitchFamily="2" charset="-122"/>
              </a:rPr>
              <a:t>=%d\</a:t>
            </a:r>
            <a:r>
              <a:rPr lang="en-US" altLang="zh-CN" sz="2000" dirty="0" err="1">
                <a:ea typeface="宋体" pitchFamily="2" charset="-122"/>
              </a:rPr>
              <a:t>n",i,j</a:t>
            </a:r>
            <a:r>
              <a:rPr lang="en-US" altLang="zh-CN" sz="2000" dirty="0">
                <a:ea typeface="宋体" pitchFamily="2" charset="-122"/>
              </a:rPr>
              <a:t>);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000" dirty="0">
                <a:ea typeface="宋体" pitchFamily="2" charset="-122"/>
              </a:rPr>
              <a:t>	</a:t>
            </a:r>
            <a:r>
              <a:rPr lang="en-US" altLang="zh-CN" sz="2000" dirty="0" err="1">
                <a:ea typeface="宋体" pitchFamily="2" charset="-122"/>
              </a:rPr>
              <a:t>i</a:t>
            </a:r>
            <a:r>
              <a:rPr lang="en-US" altLang="zh-CN" sz="2000" dirty="0">
                <a:ea typeface="宋体" pitchFamily="2" charset="-122"/>
              </a:rPr>
              <a:t>=5;j=(++</a:t>
            </a:r>
            <a:r>
              <a:rPr lang="en-US" altLang="zh-CN" sz="2000" dirty="0" err="1">
                <a:ea typeface="宋体" pitchFamily="2" charset="-122"/>
              </a:rPr>
              <a:t>i</a:t>
            </a:r>
            <a:r>
              <a:rPr lang="en-US" altLang="zh-CN" sz="2000" dirty="0">
                <a:ea typeface="宋体" pitchFamily="2" charset="-122"/>
              </a:rPr>
              <a:t>)+(++</a:t>
            </a:r>
            <a:r>
              <a:rPr lang="en-US" altLang="zh-CN" sz="2000" dirty="0" err="1">
                <a:ea typeface="宋体" pitchFamily="2" charset="-122"/>
              </a:rPr>
              <a:t>i</a:t>
            </a:r>
            <a:r>
              <a:rPr lang="en-US" altLang="zh-CN" sz="2000" dirty="0">
                <a:ea typeface="宋体" pitchFamily="2" charset="-122"/>
              </a:rPr>
              <a:t>)+(</a:t>
            </a:r>
            <a:r>
              <a:rPr lang="en-US" altLang="zh-CN" sz="2000" dirty="0" err="1">
                <a:ea typeface="宋体" pitchFamily="2" charset="-122"/>
              </a:rPr>
              <a:t>i</a:t>
            </a:r>
            <a:r>
              <a:rPr lang="en-US" altLang="zh-CN" sz="2000" dirty="0">
                <a:ea typeface="宋体" pitchFamily="2" charset="-122"/>
              </a:rPr>
              <a:t>++);	</a:t>
            </a:r>
            <a:r>
              <a:rPr lang="en-US" altLang="zh-CN" sz="2000" dirty="0" err="1">
                <a:ea typeface="宋体" pitchFamily="2" charset="-122"/>
              </a:rPr>
              <a:t>printf</a:t>
            </a:r>
            <a:r>
              <a:rPr lang="en-US" altLang="zh-CN" sz="2000" dirty="0">
                <a:ea typeface="宋体" pitchFamily="2" charset="-122"/>
              </a:rPr>
              <a:t>("</a:t>
            </a:r>
            <a:r>
              <a:rPr lang="en-US" altLang="zh-CN" sz="2000" dirty="0" err="1">
                <a:ea typeface="宋体" pitchFamily="2" charset="-122"/>
              </a:rPr>
              <a:t>i</a:t>
            </a:r>
            <a:r>
              <a:rPr lang="en-US" altLang="zh-CN" sz="2000" dirty="0">
                <a:ea typeface="宋体" pitchFamily="2" charset="-122"/>
              </a:rPr>
              <a:t>=%</a:t>
            </a:r>
            <a:r>
              <a:rPr lang="en-US" altLang="zh-CN" sz="2000" dirty="0" err="1">
                <a:ea typeface="宋体" pitchFamily="2" charset="-122"/>
              </a:rPr>
              <a:t>d,j</a:t>
            </a:r>
            <a:r>
              <a:rPr lang="en-US" altLang="zh-CN" sz="2000" dirty="0">
                <a:ea typeface="宋体" pitchFamily="2" charset="-122"/>
              </a:rPr>
              <a:t>=%d\</a:t>
            </a:r>
            <a:r>
              <a:rPr lang="en-US" altLang="zh-CN" sz="2000" dirty="0" err="1">
                <a:ea typeface="宋体" pitchFamily="2" charset="-122"/>
              </a:rPr>
              <a:t>n",i,j</a:t>
            </a:r>
            <a:r>
              <a:rPr lang="en-US" altLang="zh-CN" sz="2000" dirty="0">
                <a:ea typeface="宋体" pitchFamily="2" charset="-122"/>
              </a:rPr>
              <a:t>);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000" dirty="0">
                <a:ea typeface="宋体" pitchFamily="2" charset="-122"/>
              </a:rPr>
              <a:t>	</a:t>
            </a:r>
            <a:r>
              <a:rPr lang="en-US" altLang="zh-CN" sz="2000" dirty="0" err="1">
                <a:ea typeface="宋体" pitchFamily="2" charset="-122"/>
              </a:rPr>
              <a:t>i</a:t>
            </a:r>
            <a:r>
              <a:rPr lang="en-US" altLang="zh-CN" sz="2000" dirty="0">
                <a:ea typeface="宋体" pitchFamily="2" charset="-122"/>
              </a:rPr>
              <a:t>=5; 	</a:t>
            </a:r>
            <a:r>
              <a:rPr lang="en-US" altLang="zh-CN" sz="2000" dirty="0" err="1">
                <a:ea typeface="宋体" pitchFamily="2" charset="-122"/>
              </a:rPr>
              <a:t>printf</a:t>
            </a:r>
            <a:r>
              <a:rPr lang="en-US" altLang="zh-CN" sz="2000" dirty="0">
                <a:ea typeface="宋体" pitchFamily="2" charset="-122"/>
              </a:rPr>
              <a:t>("</a:t>
            </a:r>
            <a:r>
              <a:rPr lang="en-US" altLang="zh-CN" sz="2000" dirty="0" err="1">
                <a:ea typeface="宋体" pitchFamily="2" charset="-122"/>
              </a:rPr>
              <a:t>i</a:t>
            </a:r>
            <a:r>
              <a:rPr lang="en-US" altLang="zh-CN" sz="2000" dirty="0">
                <a:ea typeface="宋体" pitchFamily="2" charset="-122"/>
              </a:rPr>
              <a:t>++=%</a:t>
            </a:r>
            <a:r>
              <a:rPr lang="en-US" altLang="zh-CN" sz="2000" dirty="0" err="1">
                <a:ea typeface="宋体" pitchFamily="2" charset="-122"/>
              </a:rPr>
              <a:t>d,i</a:t>
            </a:r>
            <a:r>
              <a:rPr lang="en-US" altLang="zh-CN" sz="2000" dirty="0">
                <a:ea typeface="宋体" pitchFamily="2" charset="-122"/>
              </a:rPr>
              <a:t>++=%d\</a:t>
            </a:r>
            <a:r>
              <a:rPr lang="en-US" altLang="zh-CN" sz="2000" dirty="0" err="1">
                <a:ea typeface="宋体" pitchFamily="2" charset="-122"/>
              </a:rPr>
              <a:t>n",i</a:t>
            </a:r>
            <a:r>
              <a:rPr lang="en-US" altLang="zh-CN" sz="2000" dirty="0">
                <a:ea typeface="宋体" pitchFamily="2" charset="-122"/>
              </a:rPr>
              <a:t>++,</a:t>
            </a:r>
            <a:r>
              <a:rPr lang="en-US" altLang="zh-CN" sz="2000" dirty="0" err="1">
                <a:ea typeface="宋体" pitchFamily="2" charset="-122"/>
              </a:rPr>
              <a:t>i</a:t>
            </a:r>
            <a:r>
              <a:rPr lang="en-US" altLang="zh-CN" sz="2000" dirty="0">
                <a:ea typeface="宋体" pitchFamily="2" charset="-122"/>
              </a:rPr>
              <a:t>++); </a:t>
            </a:r>
            <a:r>
              <a:rPr lang="en-US" altLang="zh-CN" sz="2000" dirty="0" err="1">
                <a:ea typeface="宋体" pitchFamily="2" charset="-122"/>
              </a:rPr>
              <a:t>printf</a:t>
            </a:r>
            <a:r>
              <a:rPr lang="en-US" altLang="zh-CN" sz="2000" dirty="0">
                <a:ea typeface="宋体" pitchFamily="2" charset="-122"/>
              </a:rPr>
              <a:t>("</a:t>
            </a:r>
            <a:r>
              <a:rPr lang="en-US" altLang="zh-CN" sz="2000" dirty="0" err="1">
                <a:ea typeface="宋体" pitchFamily="2" charset="-122"/>
              </a:rPr>
              <a:t>i</a:t>
            </a:r>
            <a:r>
              <a:rPr lang="en-US" altLang="zh-CN" sz="2000" dirty="0">
                <a:ea typeface="宋体" pitchFamily="2" charset="-122"/>
              </a:rPr>
              <a:t>=%d\</a:t>
            </a:r>
            <a:r>
              <a:rPr lang="en-US" altLang="zh-CN" sz="2000" dirty="0" err="1">
                <a:ea typeface="宋体" pitchFamily="2" charset="-122"/>
              </a:rPr>
              <a:t>n",i</a:t>
            </a:r>
            <a:r>
              <a:rPr lang="en-US" altLang="zh-CN" sz="2000" dirty="0">
                <a:ea typeface="宋体" pitchFamily="2" charset="-122"/>
              </a:rPr>
              <a:t>);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000" dirty="0">
                <a:ea typeface="宋体" pitchFamily="2" charset="-122"/>
              </a:rPr>
              <a:t>	</a:t>
            </a:r>
            <a:r>
              <a:rPr lang="en-US" altLang="zh-CN" sz="2000" dirty="0" err="1">
                <a:ea typeface="宋体" pitchFamily="2" charset="-122"/>
              </a:rPr>
              <a:t>i</a:t>
            </a:r>
            <a:r>
              <a:rPr lang="en-US" altLang="zh-CN" sz="2000" dirty="0">
                <a:ea typeface="宋体" pitchFamily="2" charset="-122"/>
              </a:rPr>
              <a:t>=5;	</a:t>
            </a:r>
            <a:r>
              <a:rPr lang="en-US" altLang="zh-CN" sz="2000" dirty="0" err="1">
                <a:ea typeface="宋体" pitchFamily="2" charset="-122"/>
              </a:rPr>
              <a:t>printf</a:t>
            </a:r>
            <a:r>
              <a:rPr lang="en-US" altLang="zh-CN" sz="2000" dirty="0">
                <a:ea typeface="宋体" pitchFamily="2" charset="-122"/>
              </a:rPr>
              <a:t>("++</a:t>
            </a:r>
            <a:r>
              <a:rPr lang="en-US" altLang="zh-CN" sz="2000" dirty="0" err="1">
                <a:ea typeface="宋体" pitchFamily="2" charset="-122"/>
              </a:rPr>
              <a:t>i</a:t>
            </a:r>
            <a:r>
              <a:rPr lang="en-US" altLang="zh-CN" sz="2000" dirty="0">
                <a:ea typeface="宋体" pitchFamily="2" charset="-122"/>
              </a:rPr>
              <a:t>=%d,++</a:t>
            </a:r>
            <a:r>
              <a:rPr lang="en-US" altLang="zh-CN" sz="2000" dirty="0" err="1">
                <a:ea typeface="宋体" pitchFamily="2" charset="-122"/>
              </a:rPr>
              <a:t>i</a:t>
            </a:r>
            <a:r>
              <a:rPr lang="en-US" altLang="zh-CN" sz="2000" dirty="0">
                <a:ea typeface="宋体" pitchFamily="2" charset="-122"/>
              </a:rPr>
              <a:t>=%d\n",++</a:t>
            </a:r>
            <a:r>
              <a:rPr lang="en-US" altLang="zh-CN" sz="2000" dirty="0" err="1">
                <a:ea typeface="宋体" pitchFamily="2" charset="-122"/>
              </a:rPr>
              <a:t>i</a:t>
            </a:r>
            <a:r>
              <a:rPr lang="en-US" altLang="zh-CN" sz="2000" dirty="0">
                <a:ea typeface="宋体" pitchFamily="2" charset="-122"/>
              </a:rPr>
              <a:t>,++</a:t>
            </a:r>
            <a:r>
              <a:rPr lang="en-US" altLang="zh-CN" sz="2000" dirty="0" err="1">
                <a:ea typeface="宋体" pitchFamily="2" charset="-122"/>
              </a:rPr>
              <a:t>i</a:t>
            </a:r>
            <a:r>
              <a:rPr lang="en-US" altLang="zh-CN" sz="2000" dirty="0">
                <a:ea typeface="宋体" pitchFamily="2" charset="-122"/>
              </a:rPr>
              <a:t>); </a:t>
            </a:r>
            <a:r>
              <a:rPr lang="en-US" altLang="zh-CN" sz="2000" dirty="0" err="1">
                <a:ea typeface="宋体" pitchFamily="2" charset="-122"/>
              </a:rPr>
              <a:t>printf</a:t>
            </a:r>
            <a:r>
              <a:rPr lang="en-US" altLang="zh-CN" sz="2000" dirty="0">
                <a:ea typeface="宋体" pitchFamily="2" charset="-122"/>
              </a:rPr>
              <a:t>("</a:t>
            </a:r>
            <a:r>
              <a:rPr lang="en-US" altLang="zh-CN" sz="2000" dirty="0" err="1">
                <a:ea typeface="宋体" pitchFamily="2" charset="-122"/>
              </a:rPr>
              <a:t>i</a:t>
            </a:r>
            <a:r>
              <a:rPr lang="en-US" altLang="zh-CN" sz="2000" dirty="0">
                <a:ea typeface="宋体" pitchFamily="2" charset="-122"/>
              </a:rPr>
              <a:t>=%d\</a:t>
            </a:r>
            <a:r>
              <a:rPr lang="en-US" altLang="zh-CN" sz="2000" dirty="0" err="1">
                <a:ea typeface="宋体" pitchFamily="2" charset="-122"/>
              </a:rPr>
              <a:t>n",i</a:t>
            </a:r>
            <a:r>
              <a:rPr lang="en-US" altLang="zh-CN" sz="2000" dirty="0">
                <a:ea typeface="宋体" pitchFamily="2" charset="-122"/>
              </a:rPr>
              <a:t>);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000" dirty="0">
                <a:ea typeface="宋体" pitchFamily="2" charset="-122"/>
              </a:rPr>
              <a:t>	</a:t>
            </a:r>
            <a:r>
              <a:rPr lang="en-US" altLang="zh-CN" sz="2000" dirty="0" err="1">
                <a:ea typeface="宋体" pitchFamily="2" charset="-122"/>
              </a:rPr>
              <a:t>i</a:t>
            </a:r>
            <a:r>
              <a:rPr lang="en-US" altLang="zh-CN" sz="2000" dirty="0">
                <a:ea typeface="宋体" pitchFamily="2" charset="-122"/>
              </a:rPr>
              <a:t>=5;j=6;	</a:t>
            </a:r>
            <a:r>
              <a:rPr lang="en-US" altLang="zh-CN" sz="2000" dirty="0" err="1">
                <a:ea typeface="宋体" pitchFamily="2" charset="-122"/>
              </a:rPr>
              <a:t>printf</a:t>
            </a:r>
            <a:r>
              <a:rPr lang="en-US" altLang="zh-CN" sz="2000" dirty="0">
                <a:ea typeface="宋体" pitchFamily="2" charset="-122"/>
              </a:rPr>
              <a:t>("</a:t>
            </a:r>
            <a:r>
              <a:rPr lang="en-US" altLang="zh-CN" sz="2000" dirty="0" err="1">
                <a:ea typeface="宋体" pitchFamily="2" charset="-122"/>
              </a:rPr>
              <a:t>i+j</a:t>
            </a:r>
            <a:r>
              <a:rPr lang="en-US" altLang="zh-CN" sz="2000" dirty="0">
                <a:ea typeface="宋体" pitchFamily="2" charset="-122"/>
              </a:rPr>
              <a:t>=%</a:t>
            </a:r>
            <a:r>
              <a:rPr lang="en-US" altLang="zh-CN" sz="2000" dirty="0" err="1">
                <a:ea typeface="宋体" pitchFamily="2" charset="-122"/>
              </a:rPr>
              <a:t>d,j</a:t>
            </a:r>
            <a:r>
              <a:rPr lang="en-US" altLang="zh-CN" sz="2000" dirty="0">
                <a:ea typeface="宋体" pitchFamily="2" charset="-122"/>
              </a:rPr>
              <a:t>++=%d\</a:t>
            </a:r>
            <a:r>
              <a:rPr lang="en-US" altLang="zh-CN" sz="2000" dirty="0" err="1">
                <a:ea typeface="宋体" pitchFamily="2" charset="-122"/>
              </a:rPr>
              <a:t>n",i+j,j</a:t>
            </a:r>
            <a:r>
              <a:rPr lang="en-US" altLang="zh-CN" sz="2000" dirty="0">
                <a:ea typeface="宋体" pitchFamily="2" charset="-122"/>
              </a:rPr>
              <a:t>++);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000" dirty="0">
                <a:ea typeface="宋体" pitchFamily="2" charset="-122"/>
              </a:rPr>
              <a:t>			</a:t>
            </a:r>
            <a:r>
              <a:rPr lang="en-US" altLang="zh-CN" sz="2000" dirty="0" err="1">
                <a:ea typeface="宋体" pitchFamily="2" charset="-122"/>
              </a:rPr>
              <a:t>printf</a:t>
            </a:r>
            <a:r>
              <a:rPr lang="en-US" altLang="zh-CN" sz="2000" dirty="0">
                <a:ea typeface="宋体" pitchFamily="2" charset="-122"/>
              </a:rPr>
              <a:t>("</a:t>
            </a:r>
            <a:r>
              <a:rPr lang="en-US" altLang="zh-CN" sz="2000" dirty="0" err="1">
                <a:ea typeface="宋体" pitchFamily="2" charset="-122"/>
              </a:rPr>
              <a:t>i</a:t>
            </a:r>
            <a:r>
              <a:rPr lang="en-US" altLang="zh-CN" sz="2000" dirty="0">
                <a:ea typeface="宋体" pitchFamily="2" charset="-122"/>
              </a:rPr>
              <a:t>=%</a:t>
            </a:r>
            <a:r>
              <a:rPr lang="en-US" altLang="zh-CN" sz="2000" dirty="0" err="1">
                <a:ea typeface="宋体" pitchFamily="2" charset="-122"/>
              </a:rPr>
              <a:t>d,j</a:t>
            </a:r>
            <a:r>
              <a:rPr lang="en-US" altLang="zh-CN" sz="2000" dirty="0">
                <a:ea typeface="宋体" pitchFamily="2" charset="-122"/>
              </a:rPr>
              <a:t>=%d\</a:t>
            </a:r>
            <a:r>
              <a:rPr lang="en-US" altLang="zh-CN" sz="2000" dirty="0" err="1">
                <a:ea typeface="宋体" pitchFamily="2" charset="-122"/>
              </a:rPr>
              <a:t>n",i,j</a:t>
            </a:r>
            <a:r>
              <a:rPr lang="en-US" altLang="zh-CN" sz="2000" dirty="0">
                <a:ea typeface="宋体" pitchFamily="2" charset="-122"/>
              </a:rPr>
              <a:t>);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000" dirty="0">
                <a:ea typeface="宋体" pitchFamily="2" charset="-122"/>
              </a:rPr>
              <a:t>	</a:t>
            </a:r>
            <a:r>
              <a:rPr lang="en-US" altLang="zh-CN" sz="2000" dirty="0" err="1">
                <a:ea typeface="宋体" pitchFamily="2" charset="-122"/>
              </a:rPr>
              <a:t>i</a:t>
            </a:r>
            <a:r>
              <a:rPr lang="en-US" altLang="zh-CN" sz="2000" dirty="0">
                <a:ea typeface="宋体" pitchFamily="2" charset="-122"/>
              </a:rPr>
              <a:t>=5;j=6;	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000" dirty="0">
                <a:ea typeface="宋体" pitchFamily="2" charset="-122"/>
              </a:rPr>
              <a:t>    </a:t>
            </a:r>
            <a:r>
              <a:rPr lang="en-US" altLang="zh-CN" sz="2000" dirty="0" err="1">
                <a:ea typeface="宋体" pitchFamily="2" charset="-122"/>
              </a:rPr>
              <a:t>printf</a:t>
            </a:r>
            <a:r>
              <a:rPr lang="en-US" altLang="zh-CN" sz="2000" dirty="0">
                <a:ea typeface="宋体" pitchFamily="2" charset="-122"/>
              </a:rPr>
              <a:t>("</a:t>
            </a:r>
            <a:r>
              <a:rPr lang="en-US" altLang="zh-CN" sz="2000" dirty="0" err="1">
                <a:ea typeface="宋体" pitchFamily="2" charset="-122"/>
              </a:rPr>
              <a:t>i+j</a:t>
            </a:r>
            <a:r>
              <a:rPr lang="en-US" altLang="zh-CN" sz="2000" dirty="0">
                <a:ea typeface="宋体" pitchFamily="2" charset="-122"/>
              </a:rPr>
              <a:t>=%</a:t>
            </a:r>
            <a:r>
              <a:rPr lang="en-US" altLang="zh-CN" sz="2000" dirty="0" err="1">
                <a:ea typeface="宋体" pitchFamily="2" charset="-122"/>
              </a:rPr>
              <a:t>d,j</a:t>
            </a:r>
            <a:r>
              <a:rPr lang="en-US" altLang="zh-CN" sz="2000" dirty="0">
                <a:ea typeface="宋体" pitchFamily="2" charset="-122"/>
              </a:rPr>
              <a:t>++=%d\</a:t>
            </a:r>
            <a:r>
              <a:rPr lang="en-US" altLang="zh-CN" sz="2000" dirty="0" err="1">
                <a:ea typeface="宋体" pitchFamily="2" charset="-122"/>
              </a:rPr>
              <a:t>n",i+j</a:t>
            </a:r>
            <a:r>
              <a:rPr lang="en-US" altLang="zh-CN" sz="2000" dirty="0">
                <a:ea typeface="宋体" pitchFamily="2" charset="-122"/>
              </a:rPr>
              <a:t>,++j);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000" dirty="0">
                <a:ea typeface="宋体" pitchFamily="2" charset="-122"/>
              </a:rPr>
              <a:t>	</a:t>
            </a:r>
            <a:r>
              <a:rPr lang="en-US" altLang="zh-CN" sz="2000" dirty="0" err="1">
                <a:ea typeface="宋体" pitchFamily="2" charset="-122"/>
              </a:rPr>
              <a:t>printf</a:t>
            </a:r>
            <a:r>
              <a:rPr lang="en-US" altLang="zh-CN" sz="2000" dirty="0">
                <a:ea typeface="宋体" pitchFamily="2" charset="-122"/>
              </a:rPr>
              <a:t>("</a:t>
            </a:r>
            <a:r>
              <a:rPr lang="en-US" altLang="zh-CN" sz="2000" dirty="0" err="1">
                <a:ea typeface="宋体" pitchFamily="2" charset="-122"/>
              </a:rPr>
              <a:t>i</a:t>
            </a:r>
            <a:r>
              <a:rPr lang="en-US" altLang="zh-CN" sz="2000" dirty="0">
                <a:ea typeface="宋体" pitchFamily="2" charset="-122"/>
              </a:rPr>
              <a:t>=%</a:t>
            </a:r>
            <a:r>
              <a:rPr lang="en-US" altLang="zh-CN" sz="2000" dirty="0" err="1">
                <a:ea typeface="宋体" pitchFamily="2" charset="-122"/>
              </a:rPr>
              <a:t>d,j</a:t>
            </a:r>
            <a:r>
              <a:rPr lang="en-US" altLang="zh-CN" sz="2000" dirty="0">
                <a:ea typeface="宋体" pitchFamily="2" charset="-122"/>
              </a:rPr>
              <a:t>=%d\</a:t>
            </a:r>
            <a:r>
              <a:rPr lang="en-US" altLang="zh-CN" sz="2000" dirty="0" err="1">
                <a:ea typeface="宋体" pitchFamily="2" charset="-122"/>
              </a:rPr>
              <a:t>n",i,j</a:t>
            </a:r>
            <a:r>
              <a:rPr lang="en-US" altLang="zh-CN" sz="2000" dirty="0">
                <a:ea typeface="宋体" pitchFamily="2" charset="-122"/>
              </a:rPr>
              <a:t>);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zh-CN" sz="2000" dirty="0">
                <a:ea typeface="宋体" pitchFamily="2" charset="-122"/>
              </a:rPr>
              <a:t>}</a:t>
            </a:r>
          </a:p>
        </p:txBody>
      </p:sp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4419600"/>
            <a:ext cx="2590800" cy="1752213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2.3  </a:t>
            </a:r>
            <a:r>
              <a:rPr lang="zh-CN" altLang="en-US"/>
              <a:t>运算符与表达式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>
                <a:ea typeface="宋体" pitchFamily="2" charset="-122"/>
              </a:rPr>
              <a:t>说明：</a:t>
            </a:r>
          </a:p>
          <a:p>
            <a:pPr lvl="1"/>
            <a:r>
              <a:rPr lang="zh-CN" altLang="en-US" sz="2400">
                <a:ea typeface="宋体" pitchFamily="2" charset="-122"/>
              </a:rPr>
              <a:t>左边是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TC</a:t>
            </a:r>
            <a:r>
              <a:rPr lang="zh-CN" altLang="en-US" sz="2400">
                <a:ea typeface="宋体" pitchFamily="2" charset="-122"/>
              </a:rPr>
              <a:t>下的运行结果，右边是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VC</a:t>
            </a:r>
            <a:r>
              <a:rPr lang="zh-CN" altLang="en-US" sz="2400">
                <a:ea typeface="宋体" pitchFamily="2" charset="-122"/>
              </a:rPr>
              <a:t>下的运行结果。</a:t>
            </a:r>
          </a:p>
          <a:p>
            <a:pPr lvl="1"/>
            <a:r>
              <a:rPr lang="zh-CN" altLang="en-US" sz="2400">
                <a:ea typeface="宋体" pitchFamily="2" charset="-122"/>
              </a:rPr>
              <a:t>二者不同之处在于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printf</a:t>
            </a:r>
            <a:r>
              <a:rPr lang="zh-CN" altLang="en-US" sz="2400">
                <a:ea typeface="宋体" pitchFamily="2" charset="-122"/>
              </a:rPr>
              <a:t>函数输出时，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VC</a:t>
            </a:r>
            <a:r>
              <a:rPr lang="zh-CN" altLang="en-US" sz="2400">
                <a:ea typeface="宋体" pitchFamily="2" charset="-122"/>
              </a:rPr>
              <a:t>下后面参数的后缀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j++</a:t>
            </a:r>
            <a:r>
              <a:rPr lang="zh-CN" altLang="en-US" sz="2400">
                <a:ea typeface="宋体" pitchFamily="2" charset="-122"/>
              </a:rPr>
              <a:t>、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i++</a:t>
            </a:r>
            <a:r>
              <a:rPr lang="zh-CN" altLang="en-US" sz="2400">
                <a:ea typeface="宋体" pitchFamily="2" charset="-122"/>
              </a:rPr>
              <a:t>是在所有参数处理完毕后才起作用，而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TC</a:t>
            </a:r>
            <a:r>
              <a:rPr lang="zh-CN" altLang="en-US" sz="2400">
                <a:ea typeface="宋体" pitchFamily="2" charset="-122"/>
              </a:rPr>
              <a:t>下，后缀的自增和自减将影响到该参数前面的参数处理。</a:t>
            </a:r>
            <a:r>
              <a:rPr lang="zh-CN" altLang="en-US">
                <a:ea typeface="宋体" pitchFamily="2" charset="-122"/>
              </a:rPr>
              <a:t>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8001000" cy="609600"/>
          </a:xfrm>
        </p:spPr>
        <p:txBody>
          <a:bodyPr/>
          <a:lstStyle/>
          <a:p>
            <a:r>
              <a:rPr lang="en-US" altLang="zh-CN" dirty="0"/>
              <a:t>2.3  </a:t>
            </a:r>
            <a:r>
              <a:rPr lang="zh-CN" altLang="en-US" dirty="0"/>
              <a:t>运算符与表达式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altLang="zh-CN" sz="2400">
                <a:ea typeface="宋体" pitchFamily="2" charset="-122"/>
              </a:rPr>
              <a:t>2.3.2  </a:t>
            </a:r>
            <a:r>
              <a:rPr lang="zh-CN" altLang="en-US" sz="2400">
                <a:ea typeface="宋体" pitchFamily="2" charset="-122"/>
              </a:rPr>
              <a:t>算术表达式的书写 </a:t>
            </a:r>
          </a:p>
        </p:txBody>
      </p:sp>
      <p:graphicFrame>
        <p:nvGraphicFramePr>
          <p:cNvPr id="102409" name="Object 9"/>
          <p:cNvGraphicFramePr>
            <a:graphicFrameLocks noGrp="1" noChangeAspect="1"/>
          </p:cNvGraphicFramePr>
          <p:nvPr>
            <p:ph sz="half" idx="2"/>
          </p:nvPr>
        </p:nvGraphicFramePr>
        <p:xfrm>
          <a:off x="1219200" y="2971800"/>
          <a:ext cx="1905000" cy="871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0" r:id="rId3" imgW="888614" imgH="406224" progId="">
                  <p:embed/>
                </p:oleObj>
              </mc:Choice>
              <mc:Fallback>
                <p:oleObj r:id="rId3" imgW="888614" imgH="406224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2971800"/>
                        <a:ext cx="1905000" cy="871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05" name="Rectangle 5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02404" name="Object 4"/>
          <p:cNvGraphicFramePr>
            <a:graphicFrameLocks noChangeAspect="1"/>
          </p:cNvGraphicFramePr>
          <p:nvPr/>
        </p:nvGraphicFramePr>
        <p:xfrm>
          <a:off x="1295400" y="2133600"/>
          <a:ext cx="1143000" cy="83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1" name="公式" r:id="rId5" imgW="533169" imgH="393529" progId="Equation.3">
                  <p:embed/>
                </p:oleObj>
              </mc:Choice>
              <mc:Fallback>
                <p:oleObj name="公式" r:id="rId5" imgW="533169" imgH="393529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2133600"/>
                        <a:ext cx="1143000" cy="836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06" name="Rectangle 6"/>
          <p:cNvSpPr>
            <a:spLocks noChangeArrowheads="1"/>
          </p:cNvSpPr>
          <p:nvPr/>
        </p:nvSpPr>
        <p:spPr bwMode="auto">
          <a:xfrm>
            <a:off x="5035550" y="2362200"/>
            <a:ext cx="1441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altLang="zh-CN" b="1" dirty="0">
                <a:solidFill>
                  <a:srgbClr val="FF0000"/>
                </a:solidFill>
              </a:rPr>
              <a:t>n*(n+1)/2</a:t>
            </a:r>
          </a:p>
        </p:txBody>
      </p:sp>
      <p:sp>
        <p:nvSpPr>
          <p:cNvPr id="102407" name="AutoShape 7"/>
          <p:cNvSpPr>
            <a:spLocks noChangeArrowheads="1"/>
          </p:cNvSpPr>
          <p:nvPr/>
        </p:nvSpPr>
        <p:spPr bwMode="auto">
          <a:xfrm>
            <a:off x="3276600" y="2438400"/>
            <a:ext cx="762000" cy="3048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08" name="Rectangle 8"/>
          <p:cNvSpPr>
            <a:spLocks noChangeArrowheads="1"/>
          </p:cNvSpPr>
          <p:nvPr/>
        </p:nvSpPr>
        <p:spPr bwMode="auto">
          <a:xfrm>
            <a:off x="914400" y="3886200"/>
            <a:ext cx="4114800" cy="2292350"/>
          </a:xfrm>
          <a:prstGeom prst="rect">
            <a:avLst/>
          </a:prstGeom>
          <a:solidFill>
            <a:srgbClr val="CCFFFF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266700"/>
            <a:r>
              <a:rPr lang="en-US" altLang="zh-CN" dirty="0"/>
              <a:t>2+sqrt(1.0+a)*b++/2</a:t>
            </a:r>
          </a:p>
          <a:p>
            <a:pPr indent="266700"/>
            <a:r>
              <a:rPr lang="en-US" altLang="zh-CN" dirty="0"/>
              <a:t>≡2+sqrt(4.0)*b++/2</a:t>
            </a:r>
          </a:p>
          <a:p>
            <a:pPr indent="266700"/>
            <a:r>
              <a:rPr lang="en-US" altLang="zh-CN" dirty="0"/>
              <a:t>≡2+2.0*2/2</a:t>
            </a:r>
          </a:p>
          <a:p>
            <a:pPr indent="266700"/>
            <a:r>
              <a:rPr lang="en-US" altLang="zh-CN" dirty="0"/>
              <a:t>≡2+4.0/2</a:t>
            </a:r>
          </a:p>
          <a:p>
            <a:pPr indent="266700"/>
            <a:r>
              <a:rPr lang="en-US" altLang="zh-CN" dirty="0"/>
              <a:t>≡2+2.0</a:t>
            </a:r>
          </a:p>
          <a:p>
            <a:pPr indent="266700"/>
            <a:r>
              <a:rPr lang="en-US" altLang="zh-CN" dirty="0"/>
              <a:t>≡4.0 </a:t>
            </a:r>
          </a:p>
        </p:txBody>
      </p:sp>
      <p:sp>
        <p:nvSpPr>
          <p:cNvPr id="102411" name="Rectangle 11"/>
          <p:cNvSpPr>
            <a:spLocks noChangeArrowheads="1"/>
          </p:cNvSpPr>
          <p:nvPr/>
        </p:nvSpPr>
        <p:spPr bwMode="auto">
          <a:xfrm>
            <a:off x="4716462" y="3124200"/>
            <a:ext cx="39703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Arial" charset="0"/>
              </a:rPr>
              <a:t>(-</a:t>
            </a:r>
            <a:r>
              <a:rPr lang="en-US" altLang="zh-CN" b="1" dirty="0" err="1">
                <a:solidFill>
                  <a:srgbClr val="FF0000"/>
                </a:solidFill>
                <a:latin typeface="Arial" charset="0"/>
              </a:rPr>
              <a:t>b+sqrt</a:t>
            </a:r>
            <a:r>
              <a:rPr lang="en-US" altLang="zh-CN" b="1" dirty="0">
                <a:solidFill>
                  <a:srgbClr val="FF0000"/>
                </a:solidFill>
                <a:latin typeface="Arial" charset="0"/>
              </a:rPr>
              <a:t>(b*b-4*a*c)) / (2*a)</a:t>
            </a:r>
            <a:r>
              <a:rPr lang="en-US" altLang="zh-CN" dirty="0">
                <a:solidFill>
                  <a:srgbClr val="FF0000"/>
                </a:solidFill>
                <a:latin typeface="Arial" charset="0"/>
              </a:rPr>
              <a:t> </a:t>
            </a:r>
          </a:p>
        </p:txBody>
      </p:sp>
      <p:sp>
        <p:nvSpPr>
          <p:cNvPr id="102412" name="AutoShape 12"/>
          <p:cNvSpPr>
            <a:spLocks noChangeArrowheads="1"/>
          </p:cNvSpPr>
          <p:nvPr/>
        </p:nvSpPr>
        <p:spPr bwMode="auto">
          <a:xfrm>
            <a:off x="3276600" y="3276600"/>
            <a:ext cx="762000" cy="3048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fade thruBlk="1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2.3  </a:t>
            </a:r>
            <a:r>
              <a:rPr lang="zh-CN" altLang="en-US"/>
              <a:t>运算符与表达式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sz="2400">
                <a:ea typeface="宋体" pitchFamily="2" charset="-122"/>
              </a:rPr>
              <a:t>2.3.3  </a:t>
            </a:r>
            <a:r>
              <a:rPr lang="zh-CN" altLang="en-US" sz="2400">
                <a:ea typeface="宋体" pitchFamily="2" charset="-122"/>
              </a:rPr>
              <a:t>赋值运算符与赋值表达式</a:t>
            </a:r>
            <a:r>
              <a:rPr lang="zh-CN" altLang="en-US" sz="2000">
                <a:ea typeface="宋体" pitchFamily="2" charset="-122"/>
              </a:rPr>
              <a:t> </a:t>
            </a:r>
          </a:p>
          <a:p>
            <a:pPr lvl="2">
              <a:lnSpc>
                <a:spcPct val="90000"/>
              </a:lnSpc>
            </a:pPr>
            <a:r>
              <a:rPr lang="zh-CN" altLang="en-US" sz="2000" b="0">
                <a:ea typeface="宋体" pitchFamily="2" charset="-122"/>
              </a:rPr>
              <a:t>变量</a:t>
            </a:r>
            <a:r>
              <a:rPr lang="zh-CN" altLang="en-US" sz="2000">
                <a:ea typeface="宋体" pitchFamily="2" charset="-122"/>
              </a:rPr>
              <a:t> </a:t>
            </a:r>
            <a:r>
              <a:rPr lang="en-US" altLang="zh-CN" sz="2000">
                <a:ea typeface="宋体" pitchFamily="2" charset="-122"/>
              </a:rPr>
              <a:t>= </a:t>
            </a:r>
            <a:r>
              <a:rPr lang="zh-CN" altLang="en-US" sz="2000">
                <a:ea typeface="宋体" pitchFamily="2" charset="-122"/>
              </a:rPr>
              <a:t>表达式 </a:t>
            </a:r>
          </a:p>
          <a:p>
            <a:pPr lvl="2">
              <a:lnSpc>
                <a:spcPct val="90000"/>
              </a:lnSpc>
            </a:pPr>
            <a:r>
              <a:rPr lang="zh-CN" altLang="en-US" sz="2000">
                <a:ea typeface="宋体" pitchFamily="2" charset="-122"/>
              </a:rPr>
              <a:t>“</a:t>
            </a:r>
            <a:r>
              <a:rPr lang="en-US" altLang="zh-CN" sz="2000">
                <a:ea typeface="宋体" pitchFamily="2" charset="-122"/>
              </a:rPr>
              <a:t>=”</a:t>
            </a:r>
            <a:r>
              <a:rPr lang="zh-CN" altLang="en-US" sz="2000">
                <a:ea typeface="宋体" pitchFamily="2" charset="-122"/>
              </a:rPr>
              <a:t>是赋值运算符，不同于等号（等号是</a:t>
            </a:r>
            <a:r>
              <a:rPr lang="en-US" altLang="zh-CN" sz="2000">
                <a:ea typeface="宋体" pitchFamily="2" charset="-122"/>
              </a:rPr>
              <a:t>==</a:t>
            </a:r>
            <a:r>
              <a:rPr lang="zh-CN" altLang="en-US" sz="2000">
                <a:ea typeface="宋体" pitchFamily="2" charset="-122"/>
              </a:rPr>
              <a:t>）。</a:t>
            </a:r>
          </a:p>
          <a:p>
            <a:pPr lvl="2">
              <a:lnSpc>
                <a:spcPct val="90000"/>
              </a:lnSpc>
            </a:pPr>
            <a:r>
              <a:rPr lang="zh-CN" altLang="en-US" sz="2000">
                <a:ea typeface="宋体" pitchFamily="2" charset="-122"/>
              </a:rPr>
              <a:t>右结合</a:t>
            </a:r>
          </a:p>
          <a:p>
            <a:pPr lvl="3">
              <a:lnSpc>
                <a:spcPct val="90000"/>
              </a:lnSpc>
            </a:pPr>
            <a:r>
              <a:rPr lang="en-US" altLang="zh-CN" sz="2000">
                <a:solidFill>
                  <a:srgbClr val="FF0000"/>
                </a:solidFill>
                <a:ea typeface="宋体" pitchFamily="2" charset="-122"/>
              </a:rPr>
              <a:t>int</a:t>
            </a:r>
            <a:r>
              <a:rPr lang="en-US" altLang="zh-CN" sz="2000">
                <a:ea typeface="宋体" pitchFamily="2" charset="-122"/>
              </a:rPr>
              <a:t> a,b;a=b=100;</a:t>
            </a:r>
          </a:p>
          <a:p>
            <a:pPr lvl="2">
              <a:lnSpc>
                <a:spcPct val="90000"/>
              </a:lnSpc>
            </a:pPr>
            <a:r>
              <a:rPr lang="zh-CN" altLang="en-US" sz="2000">
                <a:ea typeface="宋体" pitchFamily="2" charset="-122"/>
              </a:rPr>
              <a:t>连续赋值，只有最后一步有效。例如：</a:t>
            </a:r>
          </a:p>
          <a:p>
            <a:pPr lvl="3">
              <a:lnSpc>
                <a:spcPct val="90000"/>
              </a:lnSpc>
            </a:pPr>
            <a:r>
              <a:rPr lang="en-US" altLang="zh-CN" sz="2000">
                <a:solidFill>
                  <a:srgbClr val="FF0000"/>
                </a:solidFill>
                <a:ea typeface="宋体" pitchFamily="2" charset="-122"/>
              </a:rPr>
              <a:t>int</a:t>
            </a:r>
            <a:r>
              <a:rPr lang="en-US" altLang="zh-CN" sz="2000">
                <a:ea typeface="宋体" pitchFamily="2" charset="-122"/>
              </a:rPr>
              <a:t> a;a=100;a=200;</a:t>
            </a:r>
          </a:p>
          <a:p>
            <a:pPr lvl="2">
              <a:lnSpc>
                <a:spcPct val="90000"/>
              </a:lnSpc>
            </a:pPr>
            <a:r>
              <a:rPr lang="zh-CN" altLang="en-US" sz="2000">
                <a:ea typeface="宋体" pitchFamily="2" charset="-122"/>
              </a:rPr>
              <a:t>赋值运算符的优先级较低（只高于逗号运算符），因此一般情况下表达式无须加括号。例如：</a:t>
            </a:r>
          </a:p>
          <a:p>
            <a:pPr lvl="3">
              <a:lnSpc>
                <a:spcPct val="90000"/>
              </a:lnSpc>
            </a:pPr>
            <a:r>
              <a:rPr lang="en-US" altLang="zh-CN" sz="2000">
                <a:ea typeface="宋体" pitchFamily="2" charset="-122"/>
              </a:rPr>
              <a:t>a=2+5/3 </a:t>
            </a:r>
            <a:r>
              <a:rPr lang="zh-CN" altLang="en-US" sz="2000">
                <a:ea typeface="宋体" pitchFamily="2" charset="-122"/>
              </a:rPr>
              <a:t>相当于：</a:t>
            </a:r>
            <a:r>
              <a:rPr lang="en-US" altLang="zh-CN" sz="2000">
                <a:ea typeface="宋体" pitchFamily="2" charset="-122"/>
              </a:rPr>
              <a:t>a=(2+5/3)</a:t>
            </a:r>
          </a:p>
          <a:p>
            <a:pPr lvl="2">
              <a:lnSpc>
                <a:spcPct val="90000"/>
              </a:lnSpc>
            </a:pPr>
            <a:r>
              <a:rPr lang="zh-CN" altLang="en-US" sz="2000">
                <a:ea typeface="宋体" pitchFamily="2" charset="-122"/>
              </a:rPr>
              <a:t>赋值运算可以构成一个表达式，其值可以再赋给其他变量。例如：</a:t>
            </a:r>
          </a:p>
          <a:p>
            <a:pPr lvl="3">
              <a:lnSpc>
                <a:spcPct val="90000"/>
              </a:lnSpc>
            </a:pPr>
            <a:r>
              <a:rPr lang="en-US" altLang="zh-CN" sz="2000">
                <a:ea typeface="宋体" pitchFamily="2" charset="-122"/>
              </a:rPr>
              <a:t>a=b=100;</a:t>
            </a:r>
            <a:r>
              <a:rPr lang="zh-CN" altLang="en-US" sz="2000">
                <a:ea typeface="宋体" pitchFamily="2" charset="-122"/>
              </a:rPr>
              <a:t>其实相当于： </a:t>
            </a:r>
            <a:r>
              <a:rPr lang="en-US" altLang="zh-CN" sz="2000">
                <a:ea typeface="宋体" pitchFamily="2" charset="-122"/>
              </a:rPr>
              <a:t>a=(b=100);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2.3  </a:t>
            </a:r>
            <a:r>
              <a:rPr lang="zh-CN" altLang="en-US"/>
              <a:t>运算符与表达式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lvl="1"/>
            <a:r>
              <a:rPr lang="zh-CN" altLang="en-US" sz="2400">
                <a:ea typeface="宋体" pitchFamily="2" charset="-122"/>
              </a:rPr>
              <a:t>复合赋值运算符</a:t>
            </a:r>
            <a:r>
              <a:rPr lang="zh-CN" altLang="en-US" sz="2000">
                <a:ea typeface="宋体" pitchFamily="2" charset="-122"/>
              </a:rPr>
              <a:t> </a:t>
            </a:r>
          </a:p>
          <a:p>
            <a:pPr lvl="2"/>
            <a:r>
              <a:rPr lang="en-US" altLang="zh-CN" sz="2400">
                <a:ea typeface="宋体" pitchFamily="2" charset="-122"/>
              </a:rPr>
              <a:t>+=</a:t>
            </a:r>
            <a:r>
              <a:rPr lang="zh-CN" altLang="en-US" sz="2400">
                <a:ea typeface="宋体" pitchFamily="2" charset="-122"/>
              </a:rPr>
              <a:t>、</a:t>
            </a:r>
            <a:r>
              <a:rPr lang="en-US" altLang="zh-CN" sz="2400">
                <a:ea typeface="宋体" pitchFamily="2" charset="-122"/>
              </a:rPr>
              <a:t>-=</a:t>
            </a:r>
            <a:r>
              <a:rPr lang="zh-CN" altLang="en-US" sz="2400">
                <a:ea typeface="宋体" pitchFamily="2" charset="-122"/>
              </a:rPr>
              <a:t>、*</a:t>
            </a:r>
            <a:r>
              <a:rPr lang="en-US" altLang="zh-CN" sz="2400">
                <a:ea typeface="宋体" pitchFamily="2" charset="-122"/>
              </a:rPr>
              <a:t>=</a:t>
            </a:r>
            <a:r>
              <a:rPr lang="zh-CN" altLang="en-US" sz="2400">
                <a:ea typeface="宋体" pitchFamily="2" charset="-122"/>
              </a:rPr>
              <a:t>、</a:t>
            </a:r>
            <a:r>
              <a:rPr lang="en-US" altLang="zh-CN" sz="2400">
                <a:ea typeface="宋体" pitchFamily="2" charset="-122"/>
              </a:rPr>
              <a:t>/=</a:t>
            </a:r>
            <a:r>
              <a:rPr lang="zh-CN" altLang="en-US" sz="2400">
                <a:ea typeface="宋体" pitchFamily="2" charset="-122"/>
              </a:rPr>
              <a:t>、</a:t>
            </a:r>
            <a:r>
              <a:rPr lang="en-US" altLang="zh-CN" sz="2400">
                <a:ea typeface="宋体" pitchFamily="2" charset="-122"/>
              </a:rPr>
              <a:t>%=</a:t>
            </a:r>
            <a:r>
              <a:rPr lang="zh-CN" altLang="en-US" sz="2400">
                <a:ea typeface="宋体" pitchFamily="2" charset="-122"/>
              </a:rPr>
              <a:t>、</a:t>
            </a:r>
            <a:r>
              <a:rPr lang="en-US" altLang="zh-CN" sz="2400">
                <a:ea typeface="宋体" pitchFamily="2" charset="-122"/>
              </a:rPr>
              <a:t>&lt;&lt;=</a:t>
            </a:r>
            <a:r>
              <a:rPr lang="zh-CN" altLang="en-US" sz="2400">
                <a:ea typeface="宋体" pitchFamily="2" charset="-122"/>
              </a:rPr>
              <a:t>、</a:t>
            </a:r>
            <a:r>
              <a:rPr lang="en-US" altLang="zh-CN" sz="2400">
                <a:ea typeface="宋体" pitchFamily="2" charset="-122"/>
              </a:rPr>
              <a:t>&gt;&gt;=</a:t>
            </a:r>
            <a:r>
              <a:rPr lang="zh-CN" altLang="en-US" sz="2400">
                <a:ea typeface="宋体" pitchFamily="2" charset="-122"/>
              </a:rPr>
              <a:t>、</a:t>
            </a:r>
            <a:r>
              <a:rPr lang="en-US" altLang="zh-CN" sz="2400">
                <a:ea typeface="宋体" pitchFamily="2" charset="-122"/>
              </a:rPr>
              <a:t>&amp;=</a:t>
            </a:r>
            <a:r>
              <a:rPr lang="zh-CN" altLang="en-US" sz="2400">
                <a:ea typeface="宋体" pitchFamily="2" charset="-122"/>
              </a:rPr>
              <a:t>、</a:t>
            </a:r>
            <a:r>
              <a:rPr lang="en-US" altLang="zh-CN" sz="2400">
                <a:ea typeface="宋体" pitchFamily="2" charset="-122"/>
              </a:rPr>
              <a:t>^=</a:t>
            </a:r>
            <a:r>
              <a:rPr lang="zh-CN" altLang="en-US" sz="2400">
                <a:ea typeface="宋体" pitchFamily="2" charset="-122"/>
              </a:rPr>
              <a:t>和</a:t>
            </a:r>
            <a:r>
              <a:rPr lang="en-US" altLang="zh-CN" sz="2400">
                <a:ea typeface="宋体" pitchFamily="2" charset="-122"/>
              </a:rPr>
              <a:t>|=</a:t>
            </a:r>
          </a:p>
          <a:p>
            <a:pPr lvl="3"/>
            <a:r>
              <a:rPr lang="en-US" altLang="zh-CN" sz="2400">
                <a:ea typeface="宋体" pitchFamily="2" charset="-122"/>
              </a:rPr>
              <a:t>a+=100</a:t>
            </a:r>
            <a:r>
              <a:rPr lang="zh-CN" altLang="en-US" sz="2400">
                <a:ea typeface="宋体" pitchFamily="2" charset="-122"/>
              </a:rPr>
              <a:t>；等价于</a:t>
            </a:r>
            <a:r>
              <a:rPr lang="en-US" altLang="zh-CN" sz="2400">
                <a:ea typeface="宋体" pitchFamily="2" charset="-122"/>
              </a:rPr>
              <a:t>a=a+100</a:t>
            </a:r>
            <a:r>
              <a:rPr lang="zh-CN" altLang="en-US" sz="2400">
                <a:ea typeface="宋体" pitchFamily="2" charset="-122"/>
              </a:rPr>
              <a:t>；</a:t>
            </a:r>
          </a:p>
          <a:p>
            <a:pPr lvl="3"/>
            <a:r>
              <a:rPr lang="en-US" altLang="zh-CN" sz="2400">
                <a:ea typeface="宋体" pitchFamily="2" charset="-122"/>
              </a:rPr>
              <a:t>a*=b</a:t>
            </a:r>
            <a:r>
              <a:rPr lang="zh-CN" altLang="en-US" sz="2400">
                <a:ea typeface="宋体" pitchFamily="2" charset="-122"/>
              </a:rPr>
              <a:t>；等价于</a:t>
            </a:r>
            <a:r>
              <a:rPr lang="en-US" altLang="zh-CN" sz="2400">
                <a:ea typeface="宋体" pitchFamily="2" charset="-122"/>
              </a:rPr>
              <a:t>a=a*b</a:t>
            </a:r>
            <a:r>
              <a:rPr lang="zh-CN" altLang="en-US" sz="2400">
                <a:ea typeface="宋体" pitchFamily="2" charset="-122"/>
              </a:rPr>
              <a:t>；</a:t>
            </a:r>
          </a:p>
          <a:p>
            <a:pPr lvl="3">
              <a:buFontTx/>
              <a:buNone/>
            </a:pPr>
            <a:r>
              <a:rPr lang="en-US" altLang="zh-CN" sz="2400">
                <a:ea typeface="宋体" pitchFamily="2" charset="-122"/>
              </a:rPr>
              <a:t>……</a:t>
            </a:r>
          </a:p>
          <a:p>
            <a:pPr lvl="2"/>
            <a:r>
              <a:rPr lang="zh-CN" altLang="en-US" sz="2400">
                <a:ea typeface="宋体" pitchFamily="2" charset="-122"/>
              </a:rPr>
              <a:t>简化程序，使程序精练；</a:t>
            </a:r>
          </a:p>
          <a:p>
            <a:pPr lvl="2"/>
            <a:r>
              <a:rPr lang="zh-CN" altLang="en-US" sz="2400">
                <a:ea typeface="宋体" pitchFamily="2" charset="-122"/>
              </a:rPr>
              <a:t>提高编译效率，产生质量较高的目标代码。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2.3  </a:t>
            </a:r>
            <a:r>
              <a:rPr lang="zh-CN" altLang="en-US"/>
              <a:t>运算符与表达式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2400" dirty="0">
                <a:ea typeface="宋体" pitchFamily="2" charset="-122"/>
              </a:rPr>
              <a:t>2.3.4  </a:t>
            </a:r>
            <a:r>
              <a:rPr lang="zh-CN" altLang="en-US" sz="2400" dirty="0">
                <a:ea typeface="宋体" pitchFamily="2" charset="-122"/>
              </a:rPr>
              <a:t>逗号运算符与逗号表达式 </a:t>
            </a:r>
          </a:p>
          <a:p>
            <a:pPr lvl="2">
              <a:lnSpc>
                <a:spcPct val="80000"/>
              </a:lnSpc>
            </a:pPr>
            <a:r>
              <a:rPr lang="en-US" altLang="zh-CN" sz="2900" dirty="0">
                <a:ea typeface="宋体" pitchFamily="2" charset="-122"/>
              </a:rPr>
              <a:t>(</a:t>
            </a:r>
            <a:r>
              <a:rPr lang="zh-CN" altLang="en-US" sz="2900" dirty="0">
                <a:ea typeface="宋体" pitchFamily="2" charset="-122"/>
              </a:rPr>
              <a:t>表达式</a:t>
            </a:r>
            <a:r>
              <a:rPr lang="en-US" altLang="zh-CN" sz="2900" dirty="0">
                <a:ea typeface="宋体" pitchFamily="2" charset="-122"/>
              </a:rPr>
              <a:t>1),(</a:t>
            </a:r>
            <a:r>
              <a:rPr lang="zh-CN" altLang="en-US" sz="2900" dirty="0">
                <a:ea typeface="宋体" pitchFamily="2" charset="-122"/>
              </a:rPr>
              <a:t>表达式</a:t>
            </a:r>
            <a:r>
              <a:rPr lang="en-US" altLang="zh-CN" sz="2900" dirty="0">
                <a:ea typeface="宋体" pitchFamily="2" charset="-122"/>
              </a:rPr>
              <a:t>2),(</a:t>
            </a:r>
            <a:r>
              <a:rPr lang="zh-CN" altLang="en-US" sz="2900" dirty="0">
                <a:ea typeface="宋体" pitchFamily="2" charset="-122"/>
              </a:rPr>
              <a:t>表达式</a:t>
            </a:r>
            <a:r>
              <a:rPr lang="en-US" altLang="zh-CN" sz="2900" dirty="0">
                <a:ea typeface="宋体" pitchFamily="2" charset="-122"/>
              </a:rPr>
              <a:t>3),…,(</a:t>
            </a:r>
            <a:r>
              <a:rPr lang="zh-CN" altLang="en-US" sz="2900" dirty="0">
                <a:ea typeface="宋体" pitchFamily="2" charset="-122"/>
              </a:rPr>
              <a:t>表达式</a:t>
            </a:r>
            <a:r>
              <a:rPr lang="en-US" altLang="zh-CN" sz="2900" dirty="0">
                <a:ea typeface="宋体" pitchFamily="2" charset="-122"/>
              </a:rPr>
              <a:t>n)</a:t>
            </a:r>
          </a:p>
          <a:p>
            <a:pPr lvl="2">
              <a:lnSpc>
                <a:spcPct val="80000"/>
              </a:lnSpc>
            </a:pPr>
            <a:r>
              <a:rPr lang="zh-CN" altLang="en-US" sz="2900" dirty="0">
                <a:ea typeface="宋体" pitchFamily="2" charset="-122"/>
              </a:rPr>
              <a:t>表达式</a:t>
            </a:r>
            <a:r>
              <a:rPr lang="en-US" altLang="zh-CN" sz="2900" dirty="0">
                <a:ea typeface="宋体" pitchFamily="2" charset="-122"/>
              </a:rPr>
              <a:t>n</a:t>
            </a:r>
            <a:r>
              <a:rPr lang="zh-CN" altLang="en-US" sz="2900" dirty="0">
                <a:ea typeface="宋体" pitchFamily="2" charset="-122"/>
              </a:rPr>
              <a:t>的值就是整个逗号表达式的值。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zh-CN" sz="2400" dirty="0">
                <a:ea typeface="宋体" pitchFamily="2" charset="-122"/>
              </a:rPr>
              <a:t>【例</a:t>
            </a:r>
            <a:r>
              <a:rPr lang="en-US" altLang="zh-CN" sz="2400" dirty="0">
                <a:ea typeface="宋体" pitchFamily="2" charset="-122"/>
              </a:rPr>
              <a:t>2-5】</a:t>
            </a:r>
            <a:r>
              <a:rPr lang="zh-CN" altLang="en-US" sz="2400" dirty="0">
                <a:ea typeface="宋体" pitchFamily="2" charset="-122"/>
              </a:rPr>
              <a:t>演示逗号表达式。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400" dirty="0">
                <a:ea typeface="宋体" pitchFamily="2" charset="-122"/>
              </a:rPr>
              <a:t>#include &lt;</a:t>
            </a:r>
            <a:r>
              <a:rPr lang="en-US" altLang="zh-CN" sz="2400" dirty="0" err="1">
                <a:ea typeface="宋体" pitchFamily="2" charset="-122"/>
              </a:rPr>
              <a:t>stdio.h</a:t>
            </a:r>
            <a:r>
              <a:rPr lang="en-US" altLang="zh-CN" sz="2400" dirty="0">
                <a:ea typeface="宋体" pitchFamily="2" charset="-122"/>
              </a:rPr>
              <a:t>&gt;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400" dirty="0">
                <a:ea typeface="宋体" pitchFamily="2" charset="-122"/>
              </a:rPr>
              <a:t>void main()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400" dirty="0">
                <a:ea typeface="宋体" pitchFamily="2" charset="-122"/>
              </a:rPr>
              <a:t>{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400" dirty="0">
                <a:ea typeface="宋体" pitchFamily="2" charset="-122"/>
              </a:rPr>
              <a:t>	</a:t>
            </a:r>
            <a:r>
              <a:rPr lang="en-US" altLang="zh-CN" sz="2400" dirty="0" err="1">
                <a:ea typeface="宋体" pitchFamily="2" charset="-122"/>
              </a:rPr>
              <a:t>int</a:t>
            </a:r>
            <a:r>
              <a:rPr lang="en-US" altLang="zh-CN" sz="2400" dirty="0">
                <a:ea typeface="宋体" pitchFamily="2" charset="-122"/>
              </a:rPr>
              <a:t> a;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400" dirty="0">
                <a:ea typeface="宋体" pitchFamily="2" charset="-122"/>
              </a:rPr>
              <a:t>	</a:t>
            </a:r>
            <a:r>
              <a:rPr lang="en-US" altLang="zh-CN" sz="2400" dirty="0" err="1">
                <a:ea typeface="宋体" pitchFamily="2" charset="-122"/>
              </a:rPr>
              <a:t>printf</a:t>
            </a:r>
            <a:r>
              <a:rPr lang="en-US" altLang="zh-CN" sz="2400" dirty="0">
                <a:ea typeface="宋体" pitchFamily="2" charset="-122"/>
              </a:rPr>
              <a:t>("1+2+3+4+5 =%d\n",</a:t>
            </a:r>
            <a:br>
              <a:rPr lang="en-US" altLang="zh-CN" sz="2400" dirty="0">
                <a:ea typeface="宋体" pitchFamily="2" charset="-122"/>
              </a:rPr>
            </a:br>
            <a:r>
              <a:rPr lang="en-US" altLang="zh-CN" sz="2400" dirty="0">
                <a:ea typeface="宋体" pitchFamily="2" charset="-122"/>
              </a:rPr>
              <a:t>         (a=1,a=a+2,a=a+3,a=a+4,a=a+5) );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400" dirty="0">
                <a:ea typeface="宋体" pitchFamily="2" charset="-122"/>
              </a:rPr>
              <a:t>	</a:t>
            </a:r>
            <a:r>
              <a:rPr lang="en-US" altLang="zh-CN" sz="2400" dirty="0" err="1">
                <a:ea typeface="宋体" pitchFamily="2" charset="-122"/>
              </a:rPr>
              <a:t>printf</a:t>
            </a:r>
            <a:r>
              <a:rPr lang="en-US" altLang="zh-CN" sz="2400" dirty="0">
                <a:ea typeface="宋体" pitchFamily="2" charset="-122"/>
              </a:rPr>
              <a:t>("a=%d\</a:t>
            </a:r>
            <a:r>
              <a:rPr lang="en-US" altLang="zh-CN" sz="2400" dirty="0" err="1">
                <a:ea typeface="宋体" pitchFamily="2" charset="-122"/>
              </a:rPr>
              <a:t>n",a</a:t>
            </a:r>
            <a:r>
              <a:rPr lang="en-US" altLang="zh-CN" sz="2400" dirty="0">
                <a:ea typeface="宋体" pitchFamily="2" charset="-122"/>
              </a:rPr>
              <a:t>);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400" dirty="0">
                <a:ea typeface="宋体" pitchFamily="2" charset="-122"/>
              </a:rPr>
              <a:t>}   </a:t>
            </a:r>
          </a:p>
        </p:txBody>
      </p:sp>
      <p:pic>
        <p:nvPicPr>
          <p:cNvPr id="5734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4600" y="5410200"/>
            <a:ext cx="20447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731838"/>
          </a:xfrm>
        </p:spPr>
        <p:txBody>
          <a:bodyPr/>
          <a:lstStyle/>
          <a:p>
            <a:r>
              <a:rPr lang="en-US" altLang="zh-CN" sz="2800" b="1" dirty="0">
                <a:ea typeface="宋体" pitchFamily="2" charset="-122"/>
              </a:rPr>
              <a:t>2.1.2  </a:t>
            </a:r>
            <a:r>
              <a:rPr lang="zh-CN" altLang="en-US" sz="2800" b="1" dirty="0">
                <a:ea typeface="宋体" pitchFamily="2" charset="-122"/>
              </a:rPr>
              <a:t>整数类型</a:t>
            </a:r>
          </a:p>
        </p:txBody>
      </p:sp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2286000"/>
            <a:ext cx="6648450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301625" y="228600"/>
            <a:ext cx="8534400" cy="758825"/>
          </a:xfrm>
        </p:spPr>
        <p:txBody>
          <a:bodyPr/>
          <a:lstStyle/>
          <a:p>
            <a:r>
              <a:rPr lang="en-US" altLang="zh-CN" b="1" dirty="0">
                <a:solidFill>
                  <a:srgbClr val="7B9899"/>
                </a:solidFill>
                <a:ea typeface="宋体" pitchFamily="2" charset="-122"/>
              </a:rPr>
              <a:t>2.1  </a:t>
            </a:r>
            <a:r>
              <a:rPr lang="zh-CN" altLang="en-US" b="1" dirty="0">
                <a:solidFill>
                  <a:srgbClr val="7B9899"/>
                </a:solidFill>
                <a:ea typeface="宋体" pitchFamily="2" charset="-122"/>
              </a:rPr>
              <a:t>数据类型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2.4  </a:t>
            </a:r>
            <a:r>
              <a:rPr lang="zh-CN" altLang="en-US"/>
              <a:t>数据类型转换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>
                <a:ea typeface="宋体" pitchFamily="2" charset="-122"/>
              </a:rPr>
              <a:t>2.4.1  </a:t>
            </a:r>
            <a:r>
              <a:rPr lang="zh-CN" altLang="en-US">
                <a:ea typeface="宋体" pitchFamily="2" charset="-122"/>
              </a:rPr>
              <a:t>类型转换概述 </a:t>
            </a:r>
          </a:p>
          <a:p>
            <a:pPr lvl="1"/>
            <a:r>
              <a:rPr lang="zh-CN" altLang="en-US" sz="2400">
                <a:ea typeface="宋体" pitchFamily="2" charset="-122"/>
              </a:rPr>
              <a:t>不同类型数据的存储长度和存储方式不同，一般不能直接混合运算。为了提高编程效率，增加应用的灵活性，</a:t>
            </a:r>
            <a:r>
              <a:rPr lang="en-US" altLang="zh-CN" sz="2400">
                <a:ea typeface="宋体" pitchFamily="2" charset="-122"/>
              </a:rPr>
              <a:t>C</a:t>
            </a:r>
            <a:r>
              <a:rPr lang="zh-CN" altLang="en-US" sz="2400">
                <a:ea typeface="宋体" pitchFamily="2" charset="-122"/>
              </a:rPr>
              <a:t>语言允许不同数据类型相互转换。</a:t>
            </a:r>
          </a:p>
          <a:p>
            <a:pPr lvl="1"/>
            <a:r>
              <a:rPr lang="zh-CN" altLang="en-US" sz="2400">
                <a:ea typeface="宋体" pitchFamily="2" charset="-122"/>
              </a:rPr>
              <a:t>不同数据类型的差异</a:t>
            </a:r>
          </a:p>
          <a:p>
            <a:pPr lvl="2"/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double</a:t>
            </a:r>
            <a:r>
              <a:rPr lang="zh-CN" altLang="en-US" sz="2400">
                <a:ea typeface="宋体" pitchFamily="2" charset="-122"/>
              </a:rPr>
              <a:t>比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float</a:t>
            </a:r>
            <a:r>
              <a:rPr lang="zh-CN" altLang="en-US" sz="2400">
                <a:ea typeface="宋体" pitchFamily="2" charset="-122"/>
              </a:rPr>
              <a:t>高级。</a:t>
            </a:r>
          </a:p>
          <a:p>
            <a:pPr lvl="2"/>
            <a:r>
              <a:rPr lang="zh-CN" altLang="en-US" sz="2400">
                <a:ea typeface="宋体" pitchFamily="2" charset="-122"/>
              </a:rPr>
              <a:t>实数比整数高级。</a:t>
            </a:r>
          </a:p>
          <a:p>
            <a:pPr lvl="2"/>
            <a:r>
              <a:rPr lang="zh-CN" altLang="en-US" sz="2400">
                <a:ea typeface="宋体" pitchFamily="2" charset="-122"/>
              </a:rPr>
              <a:t>整数中长的比短的高级，如：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long&gt;int&gt;short&gt;char</a:t>
            </a:r>
          </a:p>
          <a:p>
            <a:pPr lvl="2"/>
            <a:r>
              <a:rPr lang="zh-CN" altLang="en-US" sz="2400">
                <a:ea typeface="宋体" pitchFamily="2" charset="-122"/>
              </a:rPr>
              <a:t>无符号（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unsigned</a:t>
            </a:r>
            <a:r>
              <a:rPr lang="zh-CN" altLang="en-US" sz="2400">
                <a:ea typeface="宋体" pitchFamily="2" charset="-122"/>
              </a:rPr>
              <a:t>）比有符号（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signed</a:t>
            </a:r>
            <a:r>
              <a:rPr lang="zh-CN" altLang="en-US" sz="2400">
                <a:ea typeface="宋体" pitchFamily="2" charset="-122"/>
              </a:rPr>
              <a:t>）高级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2.4  </a:t>
            </a:r>
            <a:r>
              <a:rPr lang="zh-CN" altLang="en-US"/>
              <a:t>数据类型转换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>
                <a:ea typeface="宋体" pitchFamily="2" charset="-122"/>
              </a:rPr>
              <a:t>数据类型转换产生的效果 </a:t>
            </a:r>
          </a:p>
          <a:p>
            <a:pPr lvl="1">
              <a:lnSpc>
                <a:spcPct val="90000"/>
              </a:lnSpc>
            </a:pPr>
            <a:r>
              <a:rPr lang="zh-CN" altLang="en-US" sz="2400">
                <a:ea typeface="宋体" pitchFamily="2" charset="-122"/>
              </a:rPr>
              <a:t>数据类型级别的提升与降低 </a:t>
            </a:r>
          </a:p>
          <a:p>
            <a:pPr lvl="1">
              <a:lnSpc>
                <a:spcPct val="90000"/>
              </a:lnSpc>
            </a:pPr>
            <a:r>
              <a:rPr lang="zh-CN" altLang="en-US" sz="2400">
                <a:ea typeface="宋体" pitchFamily="2" charset="-122"/>
              </a:rPr>
              <a:t>符号位扩展与零扩展 </a:t>
            </a:r>
          </a:p>
          <a:p>
            <a:pPr lvl="1">
              <a:lnSpc>
                <a:spcPct val="90000"/>
              </a:lnSpc>
            </a:pPr>
            <a:r>
              <a:rPr lang="zh-CN" altLang="en-US" sz="2400">
                <a:ea typeface="宋体" pitchFamily="2" charset="-122"/>
              </a:rPr>
              <a:t>截去高位产生数值的变化 </a:t>
            </a:r>
          </a:p>
          <a:p>
            <a:pPr lvl="1">
              <a:lnSpc>
                <a:spcPct val="90000"/>
              </a:lnSpc>
            </a:pPr>
            <a:r>
              <a:rPr lang="zh-CN" altLang="en-US" sz="2400">
                <a:ea typeface="宋体" pitchFamily="2" charset="-122"/>
              </a:rPr>
              <a:t>丢失精度 </a:t>
            </a:r>
          </a:p>
          <a:p>
            <a:pPr lvl="2">
              <a:lnSpc>
                <a:spcPct val="90000"/>
              </a:lnSpc>
            </a:pPr>
            <a:r>
              <a:rPr lang="zh-CN" altLang="en-US" sz="2400">
                <a:ea typeface="宋体" pitchFamily="2" charset="-122"/>
              </a:rPr>
              <a:t>实数转换成整数时，由于截去小数将丢失精度。</a:t>
            </a:r>
          </a:p>
          <a:p>
            <a:pPr lvl="2">
              <a:lnSpc>
                <a:spcPct val="90000"/>
              </a:lnSpc>
            </a:pP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double</a:t>
            </a:r>
            <a:r>
              <a:rPr lang="zh-CN" altLang="en-US" sz="2400">
                <a:ea typeface="宋体" pitchFamily="2" charset="-122"/>
              </a:rPr>
              <a:t>型转换成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float</a:t>
            </a:r>
            <a:r>
              <a:rPr lang="zh-CN" altLang="en-US" sz="2400">
                <a:ea typeface="宋体" pitchFamily="2" charset="-122"/>
              </a:rPr>
              <a:t>型时，有效数字减少（四舍五入），精度丢失。</a:t>
            </a:r>
          </a:p>
          <a:p>
            <a:pPr lvl="2">
              <a:lnSpc>
                <a:spcPct val="90000"/>
              </a:lnSpc>
            </a:pP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long</a:t>
            </a:r>
            <a:r>
              <a:rPr lang="zh-CN" altLang="en-US" sz="2400">
                <a:ea typeface="宋体" pitchFamily="2" charset="-122"/>
              </a:rPr>
              <a:t>型转换成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float</a:t>
            </a:r>
            <a:r>
              <a:rPr lang="zh-CN" altLang="en-US" sz="2400">
                <a:ea typeface="宋体" pitchFamily="2" charset="-122"/>
              </a:rPr>
              <a:t>型时，由原来可达</a:t>
            </a:r>
            <a:r>
              <a:rPr lang="en-US" altLang="zh-CN" sz="2400">
                <a:ea typeface="宋体" pitchFamily="2" charset="-122"/>
              </a:rPr>
              <a:t>10</a:t>
            </a:r>
            <a:r>
              <a:rPr lang="zh-CN" altLang="en-US" sz="2400">
                <a:ea typeface="宋体" pitchFamily="2" charset="-122"/>
              </a:rPr>
              <a:t>位整数变成只有</a:t>
            </a:r>
            <a:r>
              <a:rPr lang="en-US" altLang="zh-CN" sz="2400">
                <a:ea typeface="宋体" pitchFamily="2" charset="-122"/>
              </a:rPr>
              <a:t>7</a:t>
            </a:r>
            <a:r>
              <a:rPr lang="zh-CN" altLang="en-US" sz="2400">
                <a:ea typeface="宋体" pitchFamily="2" charset="-122"/>
              </a:rPr>
              <a:t>位有效数字，精度丢失，但由于数的范围扩大了，数据类型从较低级提升到较高级 </a:t>
            </a:r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0" y="3157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0" y="3157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pic>
        <p:nvPicPr>
          <p:cNvPr id="59400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2362200"/>
            <a:ext cx="35052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2.4  </a:t>
            </a:r>
            <a:r>
              <a:rPr lang="zh-CN" altLang="en-US"/>
              <a:t>数据类型转换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>
                <a:ea typeface="宋体" pitchFamily="2" charset="-122"/>
              </a:rPr>
              <a:t> </a:t>
            </a:r>
            <a:r>
              <a:rPr lang="zh-CN" altLang="en-US" dirty="0">
                <a:ea typeface="宋体" pitchFamily="2" charset="-122"/>
              </a:rPr>
              <a:t>自动类型转换 </a:t>
            </a:r>
          </a:p>
          <a:p>
            <a:pPr lvl="2"/>
            <a:r>
              <a:rPr lang="en-US" altLang="zh-CN" sz="2400" dirty="0">
                <a:solidFill>
                  <a:srgbClr val="FF0000"/>
                </a:solidFill>
                <a:ea typeface="宋体" pitchFamily="2" charset="-122"/>
              </a:rPr>
              <a:t>float</a:t>
            </a:r>
            <a:r>
              <a:rPr lang="zh-CN" altLang="en-US" sz="2400" dirty="0">
                <a:ea typeface="宋体" pitchFamily="2" charset="-122"/>
              </a:rPr>
              <a:t>在运算时自动转换成</a:t>
            </a:r>
            <a:r>
              <a:rPr lang="en-US" altLang="zh-CN" sz="2400" dirty="0">
                <a:solidFill>
                  <a:srgbClr val="FF0000"/>
                </a:solidFill>
                <a:ea typeface="宋体" pitchFamily="2" charset="-122"/>
              </a:rPr>
              <a:t>double</a:t>
            </a:r>
            <a:r>
              <a:rPr lang="zh-CN" altLang="en-US" sz="2400" dirty="0">
                <a:ea typeface="宋体" pitchFamily="2" charset="-122"/>
              </a:rPr>
              <a:t>。</a:t>
            </a:r>
          </a:p>
          <a:p>
            <a:pPr lvl="2"/>
            <a:r>
              <a:rPr lang="en-US" altLang="zh-CN" sz="2400" dirty="0">
                <a:solidFill>
                  <a:srgbClr val="FF0000"/>
                </a:solidFill>
                <a:ea typeface="宋体" pitchFamily="2" charset="-122"/>
              </a:rPr>
              <a:t>char</a:t>
            </a:r>
            <a:r>
              <a:rPr lang="zh-CN" altLang="en-US" sz="2400" dirty="0">
                <a:ea typeface="宋体" pitchFamily="2" charset="-122"/>
              </a:rPr>
              <a:t>和</a:t>
            </a:r>
            <a:r>
              <a:rPr lang="en-US" altLang="zh-CN" sz="2400" dirty="0">
                <a:solidFill>
                  <a:srgbClr val="FF0000"/>
                </a:solidFill>
                <a:ea typeface="宋体" pitchFamily="2" charset="-122"/>
              </a:rPr>
              <a:t>short</a:t>
            </a:r>
            <a:r>
              <a:rPr lang="zh-CN" altLang="en-US" sz="2400" dirty="0">
                <a:ea typeface="宋体" pitchFamily="2" charset="-122"/>
              </a:rPr>
              <a:t>在运算时自动转换成</a:t>
            </a:r>
            <a:r>
              <a:rPr lang="en-US" altLang="zh-CN" sz="2400" dirty="0" err="1">
                <a:solidFill>
                  <a:srgbClr val="FF0000"/>
                </a:solidFill>
                <a:ea typeface="宋体" pitchFamily="2" charset="-122"/>
              </a:rPr>
              <a:t>int</a:t>
            </a:r>
            <a:r>
              <a:rPr lang="zh-CN" altLang="en-US" sz="2400" dirty="0">
                <a:ea typeface="宋体" pitchFamily="2" charset="-122"/>
              </a:rPr>
              <a:t>。</a:t>
            </a:r>
          </a:p>
          <a:p>
            <a:pPr lvl="2"/>
            <a:r>
              <a:rPr lang="en-US" altLang="zh-CN" sz="2400" dirty="0" err="1">
                <a:solidFill>
                  <a:srgbClr val="FF0000"/>
                </a:solidFill>
                <a:ea typeface="宋体" pitchFamily="2" charset="-122"/>
              </a:rPr>
              <a:t>int</a:t>
            </a:r>
            <a:r>
              <a:rPr lang="zh-CN" altLang="en-US" sz="2400" dirty="0">
                <a:ea typeface="宋体" pitchFamily="2" charset="-122"/>
              </a:rPr>
              <a:t>和</a:t>
            </a:r>
            <a:r>
              <a:rPr lang="en-US" altLang="zh-CN" sz="2400" dirty="0">
                <a:solidFill>
                  <a:srgbClr val="FF0000"/>
                </a:solidFill>
                <a:ea typeface="宋体" pitchFamily="2" charset="-122"/>
              </a:rPr>
              <a:t>unsigned</a:t>
            </a:r>
            <a:r>
              <a:rPr lang="zh-CN" altLang="en-US" sz="2400" dirty="0">
                <a:ea typeface="宋体" pitchFamily="2" charset="-122"/>
              </a:rPr>
              <a:t>混合运算时，将</a:t>
            </a:r>
            <a:r>
              <a:rPr lang="en-US" altLang="zh-CN" sz="2400" dirty="0" err="1">
                <a:solidFill>
                  <a:srgbClr val="FF0000"/>
                </a:solidFill>
                <a:ea typeface="宋体" pitchFamily="2" charset="-122"/>
              </a:rPr>
              <a:t>int</a:t>
            </a:r>
            <a:r>
              <a:rPr lang="zh-CN" altLang="en-US" sz="2400" dirty="0">
                <a:ea typeface="宋体" pitchFamily="2" charset="-122"/>
              </a:rPr>
              <a:t>转换成</a:t>
            </a:r>
            <a:r>
              <a:rPr lang="en-US" altLang="zh-CN" sz="2400" dirty="0">
                <a:solidFill>
                  <a:srgbClr val="FF0000"/>
                </a:solidFill>
                <a:ea typeface="宋体" pitchFamily="2" charset="-122"/>
              </a:rPr>
              <a:t>unsigned</a:t>
            </a:r>
            <a:r>
              <a:rPr lang="zh-CN" altLang="en-US" sz="2400" dirty="0">
                <a:ea typeface="宋体" pitchFamily="2" charset="-122"/>
              </a:rPr>
              <a:t>数据。</a:t>
            </a:r>
          </a:p>
          <a:p>
            <a:pPr lvl="2"/>
            <a:r>
              <a:rPr lang="en-US" altLang="zh-CN" sz="2400" dirty="0" err="1">
                <a:solidFill>
                  <a:srgbClr val="FF0000"/>
                </a:solidFill>
                <a:ea typeface="宋体" pitchFamily="2" charset="-122"/>
              </a:rPr>
              <a:t>int</a:t>
            </a:r>
            <a:r>
              <a:rPr lang="zh-CN" altLang="en-US" sz="2400" dirty="0">
                <a:ea typeface="宋体" pitchFamily="2" charset="-122"/>
              </a:rPr>
              <a:t>或</a:t>
            </a:r>
            <a:r>
              <a:rPr lang="en-US" altLang="zh-CN" sz="2400" dirty="0">
                <a:solidFill>
                  <a:srgbClr val="FF0000"/>
                </a:solidFill>
                <a:ea typeface="宋体" pitchFamily="2" charset="-122"/>
              </a:rPr>
              <a:t>unsigned</a:t>
            </a:r>
            <a:r>
              <a:rPr lang="zh-CN" altLang="en-US" sz="2400" dirty="0">
                <a:ea typeface="宋体" pitchFamily="2" charset="-122"/>
              </a:rPr>
              <a:t>与</a:t>
            </a:r>
            <a:r>
              <a:rPr lang="en-US" altLang="zh-CN" sz="2400" dirty="0">
                <a:solidFill>
                  <a:srgbClr val="FF0000"/>
                </a:solidFill>
                <a:ea typeface="宋体" pitchFamily="2" charset="-122"/>
              </a:rPr>
              <a:t>long</a:t>
            </a:r>
            <a:r>
              <a:rPr lang="zh-CN" altLang="en-US" sz="2400" dirty="0">
                <a:ea typeface="宋体" pitchFamily="2" charset="-122"/>
              </a:rPr>
              <a:t>混合运算时，都转换成</a:t>
            </a:r>
            <a:r>
              <a:rPr lang="en-US" altLang="zh-CN" sz="2400" dirty="0">
                <a:solidFill>
                  <a:srgbClr val="FF0000"/>
                </a:solidFill>
                <a:ea typeface="宋体" pitchFamily="2" charset="-122"/>
              </a:rPr>
              <a:t>long</a:t>
            </a:r>
            <a:r>
              <a:rPr lang="zh-CN" altLang="en-US" sz="2400" dirty="0">
                <a:ea typeface="宋体" pitchFamily="2" charset="-122"/>
              </a:rPr>
              <a:t>数据。</a:t>
            </a:r>
          </a:p>
          <a:p>
            <a:pPr lvl="2"/>
            <a:r>
              <a:rPr lang="en-US" altLang="zh-CN" sz="2400" dirty="0" err="1">
                <a:solidFill>
                  <a:srgbClr val="FF0000"/>
                </a:solidFill>
                <a:ea typeface="宋体" pitchFamily="2" charset="-122"/>
              </a:rPr>
              <a:t>int</a:t>
            </a:r>
            <a:r>
              <a:rPr lang="zh-CN" altLang="en-US" sz="2400" dirty="0">
                <a:ea typeface="宋体" pitchFamily="2" charset="-122"/>
              </a:rPr>
              <a:t>、</a:t>
            </a:r>
            <a:r>
              <a:rPr lang="en-US" altLang="zh-CN" sz="2400" dirty="0">
                <a:solidFill>
                  <a:srgbClr val="FF0000"/>
                </a:solidFill>
                <a:ea typeface="宋体" pitchFamily="2" charset="-122"/>
              </a:rPr>
              <a:t>unsigned</a:t>
            </a:r>
            <a:r>
              <a:rPr lang="zh-CN" altLang="en-US" sz="2400" dirty="0">
                <a:ea typeface="宋体" pitchFamily="2" charset="-122"/>
              </a:rPr>
              <a:t>、</a:t>
            </a:r>
            <a:r>
              <a:rPr lang="en-US" altLang="zh-CN" sz="2400" dirty="0">
                <a:solidFill>
                  <a:srgbClr val="FF0000"/>
                </a:solidFill>
                <a:ea typeface="宋体" pitchFamily="2" charset="-122"/>
              </a:rPr>
              <a:t>long</a:t>
            </a:r>
            <a:r>
              <a:rPr lang="zh-CN" altLang="en-US" sz="2400" dirty="0">
                <a:ea typeface="宋体" pitchFamily="2" charset="-122"/>
              </a:rPr>
              <a:t>与浮点型数据混合运算时，都转换成</a:t>
            </a:r>
            <a:r>
              <a:rPr lang="en-US" altLang="zh-CN" sz="2400" dirty="0">
                <a:solidFill>
                  <a:srgbClr val="FF0000"/>
                </a:solidFill>
                <a:ea typeface="宋体" pitchFamily="2" charset="-122"/>
              </a:rPr>
              <a:t>double</a:t>
            </a:r>
            <a:r>
              <a:rPr lang="en-US" altLang="zh-CN" sz="2400" dirty="0">
                <a:ea typeface="宋体" pitchFamily="2" charset="-122"/>
              </a:rPr>
              <a:t> </a:t>
            </a:r>
            <a:r>
              <a:rPr lang="zh-CN" altLang="en-US" sz="2400" dirty="0" smtClean="0">
                <a:ea typeface="宋体" pitchFamily="2" charset="-122"/>
              </a:rPr>
              <a:t>。</a:t>
            </a:r>
            <a:endParaRPr lang="en-US" altLang="zh-CN" sz="2400" dirty="0">
              <a:ea typeface="宋体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自动类型转换规则</a:t>
            </a:r>
          </a:p>
        </p:txBody>
      </p:sp>
      <p:pic>
        <p:nvPicPr>
          <p:cNvPr id="1044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2133600"/>
            <a:ext cx="4419600" cy="3081338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</p:spTree>
  </p:cSld>
  <p:clrMapOvr>
    <a:masterClrMapping/>
  </p:clrMapOvr>
  <p:transition>
    <p:fade thruBlk="1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2.4  </a:t>
            </a:r>
            <a:r>
              <a:rPr lang="zh-CN" altLang="en-US"/>
              <a:t>数据类型转换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2000" dirty="0">
                <a:ea typeface="宋体" pitchFamily="2" charset="-122"/>
              </a:rPr>
              <a:t>2.4.3  </a:t>
            </a:r>
            <a:r>
              <a:rPr lang="zh-CN" altLang="en-US" sz="2000" dirty="0">
                <a:ea typeface="宋体" pitchFamily="2" charset="-122"/>
              </a:rPr>
              <a:t>赋值类型转换 </a:t>
            </a:r>
          </a:p>
          <a:p>
            <a:pPr lvl="1">
              <a:lnSpc>
                <a:spcPct val="80000"/>
              </a:lnSpc>
            </a:pPr>
            <a:r>
              <a:rPr lang="zh-CN" altLang="en-US" sz="2300" dirty="0">
                <a:ea typeface="宋体" pitchFamily="2" charset="-122"/>
              </a:rPr>
              <a:t>赋值运算时，如果赋值运算符两侧的类型（指基本类型）不一致，系统自动将表达式的值转换成变量的类型存到变量的存储单元中 </a:t>
            </a:r>
            <a:r>
              <a:rPr lang="zh-CN" altLang="en-US" sz="2300" dirty="0" smtClean="0">
                <a:ea typeface="宋体" pitchFamily="2" charset="-122"/>
              </a:rPr>
              <a:t>。</a:t>
            </a:r>
            <a:endParaRPr lang="zh-CN" altLang="en-US" sz="2300" dirty="0">
              <a:ea typeface="宋体" pitchFamily="2" charset="-122"/>
            </a:endParaRPr>
          </a:p>
          <a:p>
            <a:pPr lvl="1">
              <a:lnSpc>
                <a:spcPct val="80000"/>
              </a:lnSpc>
            </a:pPr>
            <a:r>
              <a:rPr lang="zh-CN" altLang="en-US" sz="2300" dirty="0">
                <a:ea typeface="宋体" pitchFamily="2" charset="-122"/>
              </a:rPr>
              <a:t>整型数据赋给实型变量时，数值上不发生任何变化。如：</a:t>
            </a:r>
          </a:p>
          <a:p>
            <a:pPr lvl="2">
              <a:lnSpc>
                <a:spcPct val="80000"/>
              </a:lnSpc>
            </a:pPr>
            <a:r>
              <a:rPr lang="en-US" altLang="zh-CN" sz="2400" dirty="0">
                <a:solidFill>
                  <a:srgbClr val="FF0000"/>
                </a:solidFill>
                <a:ea typeface="宋体" pitchFamily="2" charset="-122"/>
              </a:rPr>
              <a:t>float</a:t>
            </a:r>
            <a:r>
              <a:rPr lang="en-US" altLang="zh-CN" sz="2400" dirty="0">
                <a:ea typeface="宋体" pitchFamily="2" charset="-122"/>
              </a:rPr>
              <a:t> f; f=100;</a:t>
            </a:r>
          </a:p>
          <a:p>
            <a:pPr lvl="1">
              <a:lnSpc>
                <a:spcPct val="80000"/>
              </a:lnSpc>
            </a:pPr>
            <a:r>
              <a:rPr lang="zh-CN" altLang="en-US" sz="2300" dirty="0">
                <a:ea typeface="宋体" pitchFamily="2" charset="-122"/>
              </a:rPr>
              <a:t>实型数据赋给整型变量时，小数部分将被舍弃。如：</a:t>
            </a:r>
          </a:p>
          <a:p>
            <a:pPr lvl="2">
              <a:lnSpc>
                <a:spcPct val="80000"/>
              </a:lnSpc>
            </a:pPr>
            <a:r>
              <a:rPr lang="en-US" altLang="zh-CN" sz="2400" dirty="0" err="1">
                <a:solidFill>
                  <a:srgbClr val="FF0000"/>
                </a:solidFill>
                <a:ea typeface="宋体" pitchFamily="2" charset="-122"/>
              </a:rPr>
              <a:t>int</a:t>
            </a:r>
            <a:r>
              <a:rPr lang="en-US" altLang="zh-CN" sz="2400" dirty="0">
                <a:ea typeface="宋体" pitchFamily="2" charset="-122"/>
              </a:rPr>
              <a:t> a = 3.1415;  /*</a:t>
            </a:r>
            <a:r>
              <a:rPr lang="zh-CN" altLang="en-US" sz="2400" dirty="0">
                <a:ea typeface="宋体" pitchFamily="2" charset="-122"/>
              </a:rPr>
              <a:t>内存中变量</a:t>
            </a:r>
            <a:r>
              <a:rPr lang="en-US" altLang="zh-CN" sz="2400" dirty="0">
                <a:ea typeface="宋体" pitchFamily="2" charset="-122"/>
              </a:rPr>
              <a:t>a</a:t>
            </a:r>
            <a:r>
              <a:rPr lang="zh-CN" altLang="en-US" sz="2400" dirty="0">
                <a:ea typeface="宋体" pitchFamily="2" charset="-122"/>
              </a:rPr>
              <a:t>的值为</a:t>
            </a:r>
            <a:r>
              <a:rPr lang="en-US" altLang="zh-CN" sz="2400" dirty="0">
                <a:ea typeface="宋体" pitchFamily="2" charset="-122"/>
              </a:rPr>
              <a:t>3*/</a:t>
            </a:r>
          </a:p>
          <a:p>
            <a:pPr lvl="1">
              <a:lnSpc>
                <a:spcPct val="80000"/>
              </a:lnSpc>
            </a:pPr>
            <a:r>
              <a:rPr lang="zh-CN" altLang="en-US" sz="2300" dirty="0">
                <a:ea typeface="宋体" pitchFamily="2" charset="-122"/>
              </a:rPr>
              <a:t>短的有符号整型数据赋给长整型变量时，需要进行符号位扩展。</a:t>
            </a:r>
          </a:p>
          <a:p>
            <a:pPr lvl="1">
              <a:lnSpc>
                <a:spcPct val="80000"/>
              </a:lnSpc>
            </a:pPr>
            <a:r>
              <a:rPr lang="zh-CN" altLang="en-US" sz="2300" dirty="0">
                <a:ea typeface="宋体" pitchFamily="2" charset="-122"/>
              </a:rPr>
              <a:t>短的无符号的整型数据赋给长整型变量时，需要进行</a:t>
            </a:r>
            <a:r>
              <a:rPr lang="en-US" altLang="zh-CN" sz="2300" dirty="0">
                <a:ea typeface="宋体" pitchFamily="2" charset="-122"/>
              </a:rPr>
              <a:t>0</a:t>
            </a:r>
            <a:r>
              <a:rPr lang="zh-CN" altLang="en-US" sz="2300" dirty="0">
                <a:ea typeface="宋体" pitchFamily="2" charset="-122"/>
              </a:rPr>
              <a:t>扩展。</a:t>
            </a:r>
          </a:p>
          <a:p>
            <a:pPr lvl="1">
              <a:lnSpc>
                <a:spcPct val="80000"/>
              </a:lnSpc>
            </a:pPr>
            <a:r>
              <a:rPr lang="zh-CN" altLang="en-US" sz="2300" dirty="0">
                <a:ea typeface="宋体" pitchFamily="2" charset="-122"/>
              </a:rPr>
              <a:t>则</a:t>
            </a:r>
            <a:r>
              <a:rPr lang="en-US" altLang="zh-CN" sz="2300" dirty="0" err="1">
                <a:ea typeface="宋体" pitchFamily="2" charset="-122"/>
              </a:rPr>
              <a:t>i</a:t>
            </a:r>
            <a:r>
              <a:rPr lang="zh-CN" altLang="en-US" sz="2300" dirty="0">
                <a:ea typeface="宋体" pitchFamily="2" charset="-122"/>
              </a:rPr>
              <a:t>的值为</a:t>
            </a:r>
            <a:r>
              <a:rPr lang="en-US" altLang="zh-CN" sz="2300" dirty="0">
                <a:ea typeface="宋体" pitchFamily="2" charset="-122"/>
              </a:rPr>
              <a:t>-1</a:t>
            </a:r>
            <a:r>
              <a:rPr lang="zh-CN" altLang="en-US" sz="2300" dirty="0">
                <a:ea typeface="宋体" pitchFamily="2" charset="-122"/>
              </a:rPr>
              <a:t>。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2.4  </a:t>
            </a:r>
            <a:r>
              <a:rPr lang="zh-CN" altLang="en-US"/>
              <a:t>数据类型转换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lvl="1"/>
            <a:r>
              <a:rPr lang="zh-CN" altLang="en-US" sz="2400">
                <a:ea typeface="宋体" pitchFamily="2" charset="-122"/>
              </a:rPr>
              <a:t>长整型数据赋给短的整型变量时，有可能溢出。如：</a:t>
            </a:r>
          </a:p>
          <a:p>
            <a:pPr lvl="2"/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char</a:t>
            </a:r>
            <a:r>
              <a:rPr lang="en-US" altLang="zh-CN" sz="2400">
                <a:ea typeface="宋体" pitchFamily="2" charset="-122"/>
              </a:rPr>
              <a:t> c= 321; </a:t>
            </a:r>
          </a:p>
          <a:p>
            <a:pPr lvl="2"/>
            <a:r>
              <a:rPr lang="zh-CN" altLang="en-US" sz="2400">
                <a:ea typeface="宋体" pitchFamily="2" charset="-122"/>
              </a:rPr>
              <a:t>溢出后</a:t>
            </a:r>
            <a:r>
              <a:rPr lang="en-US" altLang="zh-CN" sz="2400">
                <a:ea typeface="宋体" pitchFamily="2" charset="-122"/>
              </a:rPr>
              <a:t>c</a:t>
            </a:r>
            <a:r>
              <a:rPr lang="zh-CN" altLang="en-US" sz="2400">
                <a:ea typeface="宋体" pitchFamily="2" charset="-122"/>
              </a:rPr>
              <a:t>的值为</a:t>
            </a:r>
            <a:r>
              <a:rPr lang="en-US" altLang="zh-CN" sz="2400">
                <a:ea typeface="宋体" pitchFamily="2" charset="-122"/>
              </a:rPr>
              <a:t>'A'</a:t>
            </a:r>
            <a:r>
              <a:rPr lang="zh-CN" altLang="en-US" sz="2400">
                <a:ea typeface="宋体" pitchFamily="2" charset="-122"/>
              </a:rPr>
              <a:t>。</a:t>
            </a:r>
          </a:p>
          <a:p>
            <a:pPr lvl="1"/>
            <a:r>
              <a:rPr lang="zh-CN" altLang="en-US" sz="2400">
                <a:ea typeface="宋体" pitchFamily="2" charset="-122"/>
              </a:rPr>
              <a:t>同长度有符号整型数据赋给无符号整型变量时，数据将失去符号位功能。如：</a:t>
            </a:r>
          </a:p>
          <a:p>
            <a:pPr lvl="2"/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unsigned</a:t>
            </a:r>
            <a:r>
              <a:rPr lang="en-US" altLang="zh-CN" sz="2400">
                <a:ea typeface="宋体" pitchFamily="2" charset="-122"/>
              </a:rPr>
              <a:t>  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char</a:t>
            </a:r>
            <a:r>
              <a:rPr lang="en-US" altLang="zh-CN" sz="2400">
                <a:ea typeface="宋体" pitchFamily="2" charset="-122"/>
              </a:rPr>
              <a:t>  c = -1;</a:t>
            </a:r>
          </a:p>
          <a:p>
            <a:pPr lvl="2"/>
            <a:r>
              <a:rPr lang="zh-CN" altLang="en-US" sz="2400">
                <a:ea typeface="宋体" pitchFamily="2" charset="-122"/>
              </a:rPr>
              <a:t>则</a:t>
            </a:r>
            <a:r>
              <a:rPr lang="en-US" altLang="zh-CN" sz="2400">
                <a:ea typeface="宋体" pitchFamily="2" charset="-122"/>
              </a:rPr>
              <a:t>c</a:t>
            </a:r>
            <a:r>
              <a:rPr lang="zh-CN" altLang="en-US" sz="2400">
                <a:ea typeface="宋体" pitchFamily="2" charset="-122"/>
              </a:rPr>
              <a:t>的值为</a:t>
            </a:r>
            <a:r>
              <a:rPr lang="en-US" altLang="zh-CN" sz="2400">
                <a:ea typeface="宋体" pitchFamily="2" charset="-122"/>
              </a:rPr>
              <a:t>255</a:t>
            </a:r>
            <a:r>
              <a:rPr lang="zh-CN" altLang="en-US" sz="2400">
                <a:ea typeface="宋体" pitchFamily="2" charset="-122"/>
              </a:rPr>
              <a:t>。</a:t>
            </a:r>
          </a:p>
          <a:p>
            <a:pPr lvl="1"/>
            <a:r>
              <a:rPr lang="zh-CN" altLang="en-US" sz="2400">
                <a:ea typeface="宋体" pitchFamily="2" charset="-122"/>
              </a:rPr>
              <a:t>同长度无符号整型数据赋给有符号整型变量时，数据将得到符号位功能。如对于</a:t>
            </a:r>
            <a:r>
              <a:rPr lang="en-US" altLang="zh-CN" sz="2400">
                <a:ea typeface="宋体" pitchFamily="2" charset="-122"/>
              </a:rPr>
              <a:t>16</a:t>
            </a:r>
            <a:r>
              <a:rPr lang="zh-CN" altLang="en-US" sz="2400">
                <a:ea typeface="宋体" pitchFamily="2" charset="-122"/>
              </a:rPr>
              <a:t>位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int</a:t>
            </a:r>
            <a:r>
              <a:rPr lang="zh-CN" altLang="en-US" sz="2400">
                <a:ea typeface="宋体" pitchFamily="2" charset="-122"/>
              </a:rPr>
              <a:t>：</a:t>
            </a:r>
          </a:p>
          <a:p>
            <a:pPr lvl="2"/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int</a:t>
            </a:r>
            <a:r>
              <a:rPr lang="en-US" altLang="zh-CN" sz="2400">
                <a:ea typeface="宋体" pitchFamily="2" charset="-122"/>
              </a:rPr>
              <a:t> i=65535u;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2.4  </a:t>
            </a:r>
            <a:r>
              <a:rPr lang="zh-CN" altLang="en-US"/>
              <a:t>数据类型转换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>
                <a:ea typeface="宋体" pitchFamily="2" charset="-122"/>
              </a:rPr>
              <a:t>2.4.4  </a:t>
            </a:r>
            <a:r>
              <a:rPr lang="zh-CN" altLang="en-US">
                <a:ea typeface="宋体" pitchFamily="2" charset="-122"/>
              </a:rPr>
              <a:t>强制类型转换 </a:t>
            </a:r>
          </a:p>
          <a:p>
            <a:pPr lvl="1"/>
            <a:r>
              <a:rPr lang="zh-CN" altLang="en-US" sz="2400">
                <a:ea typeface="宋体" pitchFamily="2" charset="-122"/>
              </a:rPr>
              <a:t>强制类型转换的格式为：</a:t>
            </a:r>
          </a:p>
          <a:p>
            <a:pPr lvl="2"/>
            <a:r>
              <a:rPr lang="en-US" altLang="zh-CN" sz="2400">
                <a:ea typeface="宋体" pitchFamily="2" charset="-122"/>
              </a:rPr>
              <a:t>(</a:t>
            </a:r>
            <a:r>
              <a:rPr lang="zh-CN" altLang="en-US" sz="2400">
                <a:ea typeface="宋体" pitchFamily="2" charset="-122"/>
              </a:rPr>
              <a:t>类型名</a:t>
            </a:r>
            <a:r>
              <a:rPr lang="en-US" altLang="zh-CN" sz="2400">
                <a:ea typeface="宋体" pitchFamily="2" charset="-122"/>
              </a:rPr>
              <a:t>)(</a:t>
            </a:r>
            <a:r>
              <a:rPr lang="zh-CN" altLang="en-US" sz="2400">
                <a:ea typeface="宋体" pitchFamily="2" charset="-122"/>
              </a:rPr>
              <a:t>表达式</a:t>
            </a:r>
            <a:r>
              <a:rPr lang="en-US" altLang="zh-CN" sz="2400">
                <a:ea typeface="宋体" pitchFamily="2" charset="-122"/>
              </a:rPr>
              <a:t>)</a:t>
            </a:r>
          </a:p>
          <a:p>
            <a:pPr lvl="1"/>
            <a:r>
              <a:rPr lang="zh-CN" altLang="en-US" sz="2400">
                <a:ea typeface="宋体" pitchFamily="2" charset="-122"/>
              </a:rPr>
              <a:t>强制类型转换用于不能自动转换的情况。例如：</a:t>
            </a:r>
          </a:p>
          <a:p>
            <a:pPr lvl="2"/>
            <a:r>
              <a:rPr lang="en-US" altLang="zh-CN" sz="2400">
                <a:ea typeface="宋体" pitchFamily="2" charset="-122"/>
              </a:rPr>
              <a:t>(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int</a:t>
            </a:r>
            <a:r>
              <a:rPr lang="en-US" altLang="zh-CN" sz="2400">
                <a:ea typeface="宋体" pitchFamily="2" charset="-122"/>
              </a:rPr>
              <a:t>) 5.0 % 3     	/*</a:t>
            </a:r>
            <a:r>
              <a:rPr lang="zh-CN" altLang="en-US" sz="2400">
                <a:ea typeface="宋体" pitchFamily="2" charset="-122"/>
              </a:rPr>
              <a:t>实型数据求余运算*</a:t>
            </a:r>
            <a:r>
              <a:rPr lang="en-US" altLang="zh-CN" sz="2400">
                <a:ea typeface="宋体" pitchFamily="2" charset="-122"/>
              </a:rPr>
              <a:t>/</a:t>
            </a:r>
          </a:p>
          <a:p>
            <a:pPr lvl="2"/>
            <a:r>
              <a:rPr lang="en-US" altLang="zh-CN" sz="2400">
                <a:ea typeface="宋体" pitchFamily="2" charset="-122"/>
              </a:rPr>
              <a:t>(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int</a:t>
            </a:r>
            <a:r>
              <a:rPr lang="en-US" altLang="zh-CN" sz="2400">
                <a:ea typeface="宋体" pitchFamily="2" charset="-122"/>
              </a:rPr>
              <a:t>)(f+0.5)      	/*</a:t>
            </a:r>
            <a:r>
              <a:rPr lang="zh-CN" altLang="en-US" sz="2400">
                <a:ea typeface="宋体" pitchFamily="2" charset="-122"/>
              </a:rPr>
              <a:t>第一位小数的四舍五入算法 *</a:t>
            </a:r>
            <a:r>
              <a:rPr lang="en-US" altLang="zh-CN" sz="2400">
                <a:ea typeface="宋体" pitchFamily="2" charset="-122"/>
              </a:rPr>
              <a:t>/</a:t>
            </a:r>
          </a:p>
          <a:p>
            <a:pPr lvl="2"/>
            <a:r>
              <a:rPr lang="en-US" altLang="zh-CN" sz="2400">
                <a:ea typeface="宋体" pitchFamily="2" charset="-122"/>
              </a:rPr>
              <a:t>(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int</a:t>
            </a:r>
            <a:r>
              <a:rPr lang="en-US" altLang="zh-CN" sz="2400">
                <a:ea typeface="宋体" pitchFamily="2" charset="-122"/>
              </a:rPr>
              <a:t>)(f*10+0.5)/10.0 /*</a:t>
            </a:r>
            <a:r>
              <a:rPr lang="zh-CN" altLang="en-US" sz="2400">
                <a:ea typeface="宋体" pitchFamily="2" charset="-122"/>
              </a:rPr>
              <a:t>第二位小数的四舍五入算法 *</a:t>
            </a:r>
            <a:r>
              <a:rPr lang="en-US" altLang="zh-CN" sz="2400">
                <a:ea typeface="宋体" pitchFamily="2" charset="-122"/>
              </a:rPr>
              <a:t>/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【</a:t>
            </a:r>
            <a:r>
              <a:rPr lang="zh-CN" altLang="en-US"/>
              <a:t>例</a:t>
            </a:r>
            <a:r>
              <a:rPr lang="en-US" altLang="zh-CN"/>
              <a:t>2-6】</a:t>
            </a:r>
            <a:r>
              <a:rPr lang="zh-CN" altLang="en-US"/>
              <a:t>演示强制类型转换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#include &lt;stdio.h&gt;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void main()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	int i=5;	float f;	f=3.1415926;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	printf("i=%d,f=%f\n",i,f);	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	i=(int) f;  	printf("i=%d\n",i);	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	f=5/3;	printf("f=%f\n",f);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	f=(float)5/3;	printf("f=%f\n",f);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	printf("f=%d\n",f);   /*</a:t>
            </a:r>
            <a:r>
              <a:rPr lang="zh-CN" altLang="en-US" sz="2400">
                <a:ea typeface="宋体" pitchFamily="2" charset="-122"/>
              </a:rPr>
              <a:t>实数按整型数方式输出*</a:t>
            </a:r>
            <a:r>
              <a:rPr lang="en-US" altLang="zh-CN" sz="2400">
                <a:ea typeface="宋体" pitchFamily="2" charset="-122"/>
              </a:rPr>
              <a:t>/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	printf("i=%f\n",i);   /*</a:t>
            </a:r>
            <a:r>
              <a:rPr lang="zh-CN" altLang="en-US" sz="2400">
                <a:ea typeface="宋体" pitchFamily="2" charset="-122"/>
              </a:rPr>
              <a:t>整型按实数方式输出*</a:t>
            </a:r>
            <a:r>
              <a:rPr lang="en-US" altLang="zh-CN" sz="2400">
                <a:ea typeface="宋体" pitchFamily="2" charset="-122"/>
              </a:rPr>
              <a:t>/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400">
                <a:ea typeface="宋体" pitchFamily="2" charset="-122"/>
              </a:rPr>
              <a:t>} </a:t>
            </a:r>
          </a:p>
        </p:txBody>
      </p:sp>
      <p:pic>
        <p:nvPicPr>
          <p:cNvPr id="1054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2438400"/>
            <a:ext cx="2743200" cy="131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2.5  </a:t>
            </a:r>
            <a:r>
              <a:rPr lang="zh-CN" altLang="en-US"/>
              <a:t>数据的溢出与误差 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533400"/>
          </a:xfrm>
        </p:spPr>
        <p:txBody>
          <a:bodyPr/>
          <a:lstStyle/>
          <a:p>
            <a:pPr algn="just">
              <a:buFontTx/>
              <a:buNone/>
            </a:pPr>
            <a:r>
              <a:rPr lang="en-US" altLang="zh-CN">
                <a:ea typeface="宋体" pitchFamily="2" charset="-122"/>
              </a:rPr>
              <a:t>2.5.1</a:t>
            </a:r>
            <a:r>
              <a:rPr lang="zh-CN" altLang="en-US">
                <a:ea typeface="宋体" pitchFamily="2" charset="-122"/>
              </a:rPr>
              <a:t>数据的溢出</a:t>
            </a:r>
          </a:p>
        </p:txBody>
      </p:sp>
      <p:sp>
        <p:nvSpPr>
          <p:cNvPr id="64519" name="Rectangle 7"/>
          <p:cNvSpPr>
            <a:spLocks noChangeArrowheads="1"/>
          </p:cNvSpPr>
          <p:nvPr/>
        </p:nvSpPr>
        <p:spPr bwMode="auto">
          <a:xfrm>
            <a:off x="1143000" y="3886200"/>
            <a:ext cx="68389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342900" indent="-342900">
              <a:tabLst>
                <a:tab pos="536575" algn="l"/>
              </a:tabLst>
            </a:pPr>
            <a:r>
              <a:rPr lang="zh-CN" altLang="en-US"/>
              <a:t>如图</a:t>
            </a:r>
            <a:r>
              <a:rPr lang="en-US" altLang="zh-CN"/>
              <a:t>2-18</a:t>
            </a:r>
            <a:r>
              <a:rPr lang="zh-CN" altLang="en-US"/>
              <a:t>，将大杯的水倒入小杯，有两种可能性：</a:t>
            </a:r>
          </a:p>
          <a:p>
            <a:pPr marL="342900" indent="-342900">
              <a:buFontTx/>
              <a:buAutoNum type="circleNumDbPlain"/>
              <a:tabLst>
                <a:tab pos="536575" algn="l"/>
              </a:tabLst>
            </a:pPr>
            <a:r>
              <a:rPr lang="zh-CN" altLang="en-US"/>
              <a:t>小杯没倒满或刚好满，水没有溢出</a:t>
            </a:r>
          </a:p>
          <a:p>
            <a:pPr marL="342900" indent="-342900">
              <a:buFontTx/>
              <a:buAutoNum type="circleNumDbPlain"/>
              <a:tabLst>
                <a:tab pos="536575" algn="l"/>
              </a:tabLst>
            </a:pPr>
            <a:r>
              <a:rPr lang="zh-CN" altLang="en-US"/>
              <a:t>小杯满了，其余的水溢出</a:t>
            </a:r>
          </a:p>
        </p:txBody>
      </p:sp>
      <p:sp>
        <p:nvSpPr>
          <p:cNvPr id="64520" name="Rectangle 8"/>
          <p:cNvSpPr>
            <a:spLocks noChangeArrowheads="1"/>
          </p:cNvSpPr>
          <p:nvPr/>
        </p:nvSpPr>
        <p:spPr bwMode="auto">
          <a:xfrm>
            <a:off x="1219200" y="5557838"/>
            <a:ext cx="2903538" cy="466725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</a:rPr>
              <a:t>char c=127; c = c+1; </a:t>
            </a:r>
          </a:p>
        </p:txBody>
      </p:sp>
      <p:pic>
        <p:nvPicPr>
          <p:cNvPr id="7" name="图片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1981200"/>
            <a:ext cx="159505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【</a:t>
            </a:r>
            <a:r>
              <a:rPr lang="zh-CN" altLang="en-US"/>
              <a:t>例</a:t>
            </a:r>
            <a:r>
              <a:rPr lang="en-US" altLang="zh-CN"/>
              <a:t>2-7】</a:t>
            </a:r>
            <a:r>
              <a:rPr lang="zh-CN" altLang="en-US"/>
              <a:t>演示数据的溢出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#include &lt;stdio.h&gt;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void main()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{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	char c=127;		long li=2147483647;	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	unsigned uc;	unsigned long uli;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	printf("c=%d, li=%ld\n", c,li);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	c=c+1;	li=li+1;			printf("c=%d, li=%ld\n", c,li);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	c=127+100;	li=2147483647+100;	printf("c=%d, li=%ld\n", c,li);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	uc=127+100;uli=2147483647+100;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	printf("uc=%d, uli=%ld\n", uc,uli);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	printf("uc=%u, uli=%lu\n", uc,uli);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}</a:t>
            </a:r>
          </a:p>
        </p:txBody>
      </p:sp>
      <p:pic>
        <p:nvPicPr>
          <p:cNvPr id="1065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5105400"/>
            <a:ext cx="266700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rgbClr val="7B9899"/>
                </a:solidFill>
                <a:ea typeface="宋体" pitchFamily="2" charset="-122"/>
              </a:rPr>
              <a:t>2.1.2  </a:t>
            </a:r>
            <a:r>
              <a:rPr lang="zh-CN" altLang="en-US" b="1" dirty="0">
                <a:solidFill>
                  <a:srgbClr val="7B9899"/>
                </a:solidFill>
                <a:ea typeface="宋体" pitchFamily="2" charset="-122"/>
              </a:rPr>
              <a:t>整数类型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 sz="2400">
                <a:ea typeface="宋体" pitchFamily="2" charset="-122"/>
              </a:rPr>
              <a:t>注意：</a:t>
            </a:r>
          </a:p>
          <a:p>
            <a:pPr lvl="1"/>
            <a:r>
              <a:rPr lang="zh-CN" altLang="en-US" sz="2400">
                <a:ea typeface="宋体" pitchFamily="2" charset="-122"/>
              </a:rPr>
              <a:t>除了单个的</a:t>
            </a:r>
            <a:r>
              <a:rPr lang="en-US" altLang="zh-CN" sz="2400">
                <a:ea typeface="宋体" pitchFamily="2" charset="-122"/>
              </a:rPr>
              <a:t>0</a:t>
            </a:r>
            <a:r>
              <a:rPr lang="zh-CN" altLang="en-US" sz="2400">
                <a:ea typeface="宋体" pitchFamily="2" charset="-122"/>
              </a:rPr>
              <a:t>是十进制常量外，其他以</a:t>
            </a:r>
            <a:r>
              <a:rPr lang="en-US" altLang="zh-CN" sz="2400">
                <a:ea typeface="宋体" pitchFamily="2" charset="-122"/>
              </a:rPr>
              <a:t>0</a:t>
            </a:r>
            <a:r>
              <a:rPr lang="zh-CN" altLang="en-US" sz="2400">
                <a:ea typeface="宋体" pitchFamily="2" charset="-122"/>
              </a:rPr>
              <a:t>开始的都是八进制常量</a:t>
            </a:r>
          </a:p>
          <a:p>
            <a:pPr lvl="1"/>
            <a:r>
              <a:rPr lang="zh-CN" altLang="en-US" sz="2400">
                <a:ea typeface="宋体" pitchFamily="2" charset="-122"/>
              </a:rPr>
              <a:t>数据后加</a:t>
            </a:r>
            <a:r>
              <a:rPr lang="en-US" altLang="zh-CN" sz="2400">
                <a:ea typeface="宋体" pitchFamily="2" charset="-122"/>
              </a:rPr>
              <a:t>u</a:t>
            </a:r>
            <a:r>
              <a:rPr lang="zh-CN" altLang="en-US" sz="2400">
                <a:ea typeface="宋体" pitchFamily="2" charset="-122"/>
              </a:rPr>
              <a:t>或</a:t>
            </a:r>
            <a:r>
              <a:rPr lang="en-US" altLang="zh-CN" sz="2400">
                <a:ea typeface="宋体" pitchFamily="2" charset="-122"/>
              </a:rPr>
              <a:t>U</a:t>
            </a:r>
            <a:r>
              <a:rPr lang="zh-CN" altLang="en-US" sz="2400">
                <a:ea typeface="宋体" pitchFamily="2" charset="-122"/>
              </a:rPr>
              <a:t>：表示是无符号类型，如</a:t>
            </a:r>
            <a:r>
              <a:rPr lang="en-US" altLang="zh-CN" sz="2400">
                <a:ea typeface="宋体" pitchFamily="2" charset="-122"/>
              </a:rPr>
              <a:t>65535u</a:t>
            </a:r>
            <a:r>
              <a:rPr lang="zh-CN" altLang="en-US" sz="2400">
                <a:ea typeface="宋体" pitchFamily="2" charset="-122"/>
              </a:rPr>
              <a:t>、</a:t>
            </a:r>
            <a:r>
              <a:rPr lang="en-US" altLang="zh-CN" sz="2400">
                <a:ea typeface="宋体" pitchFamily="2" charset="-122"/>
              </a:rPr>
              <a:t>168U</a:t>
            </a:r>
          </a:p>
          <a:p>
            <a:pPr lvl="1"/>
            <a:r>
              <a:rPr lang="zh-CN" altLang="en-US" sz="2400">
                <a:ea typeface="宋体" pitchFamily="2" charset="-122"/>
              </a:rPr>
              <a:t>数据后加</a:t>
            </a:r>
            <a:r>
              <a:rPr lang="en-US" altLang="zh-CN" sz="2400">
                <a:ea typeface="宋体" pitchFamily="2" charset="-122"/>
              </a:rPr>
              <a:t>l</a:t>
            </a:r>
            <a:r>
              <a:rPr lang="zh-CN" altLang="en-US" sz="2400">
                <a:ea typeface="宋体" pitchFamily="2" charset="-122"/>
              </a:rPr>
              <a:t>或</a:t>
            </a:r>
            <a:r>
              <a:rPr lang="en-US" altLang="zh-CN" sz="2400">
                <a:ea typeface="宋体" pitchFamily="2" charset="-122"/>
              </a:rPr>
              <a:t>L</a:t>
            </a:r>
            <a:r>
              <a:rPr lang="zh-CN" altLang="en-US" sz="2400">
                <a:ea typeface="宋体" pitchFamily="2" charset="-122"/>
              </a:rPr>
              <a:t>：表示是长整型，如</a:t>
            </a:r>
            <a:r>
              <a:rPr lang="en-US" altLang="zh-CN" sz="2400">
                <a:ea typeface="宋体" pitchFamily="2" charset="-122"/>
              </a:rPr>
              <a:t>-1L</a:t>
            </a:r>
          </a:p>
          <a:p>
            <a:pPr lvl="1"/>
            <a:r>
              <a:rPr lang="zh-CN" altLang="en-US" sz="2400">
                <a:ea typeface="宋体" pitchFamily="2" charset="-122"/>
              </a:rPr>
              <a:t>八进制、十进制和十六进制只是整数的不同书写形式，提供多种写法只是为了使用方便，我们可以根据需要选择适当的书写方式</a:t>
            </a:r>
          </a:p>
          <a:p>
            <a:pPr lvl="1"/>
            <a:r>
              <a:rPr lang="en-US" altLang="zh-CN" sz="2400">
                <a:ea typeface="宋体" pitchFamily="2" charset="-122"/>
              </a:rPr>
              <a:t>C</a:t>
            </a:r>
            <a:r>
              <a:rPr lang="zh-CN" altLang="en-US" sz="2400">
                <a:ea typeface="宋体" pitchFamily="2" charset="-122"/>
              </a:rPr>
              <a:t>语言中不用二进制形式表示整数</a:t>
            </a:r>
          </a:p>
          <a:p>
            <a:pPr lvl="1"/>
            <a:r>
              <a:rPr lang="en-US" altLang="zh-CN" sz="2400">
                <a:ea typeface="宋体" pitchFamily="2" charset="-122"/>
              </a:rPr>
              <a:t>C</a:t>
            </a:r>
            <a:r>
              <a:rPr lang="zh-CN" altLang="en-US" sz="2400">
                <a:ea typeface="宋体" pitchFamily="2" charset="-122"/>
              </a:rPr>
              <a:t>语言中，八进制和十六进制数一般是无符号的</a:t>
            </a:r>
          </a:p>
        </p:txBody>
      </p:sp>
    </p:spTree>
  </p:cSld>
  <p:clrMapOvr>
    <a:masterClrMapping/>
  </p:clrMapOvr>
  <p:transition>
    <p:fade thruBlk="1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2.5  </a:t>
            </a:r>
            <a:r>
              <a:rPr lang="zh-CN" altLang="en-US"/>
              <a:t>数据的溢出与误差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2438400"/>
          </a:xfrm>
        </p:spPr>
        <p:txBody>
          <a:bodyPr/>
          <a:lstStyle/>
          <a:p>
            <a:r>
              <a:rPr lang="en-US" altLang="zh-CN">
                <a:ea typeface="宋体" pitchFamily="2" charset="-122"/>
              </a:rPr>
              <a:t>2.5.2</a:t>
            </a:r>
            <a:r>
              <a:rPr lang="zh-CN" altLang="en-US">
                <a:ea typeface="宋体" pitchFamily="2" charset="-122"/>
              </a:rPr>
              <a:t>实型数据的误差</a:t>
            </a:r>
          </a:p>
          <a:p>
            <a:pPr lvl="1"/>
            <a:r>
              <a:rPr lang="zh-CN" altLang="en-US">
                <a:ea typeface="宋体" pitchFamily="2" charset="-122"/>
              </a:rPr>
              <a:t>整数存储除了溢出以外是没有误差的。</a:t>
            </a:r>
          </a:p>
          <a:p>
            <a:pPr lvl="1"/>
            <a:r>
              <a:rPr lang="zh-CN" altLang="en-US">
                <a:ea typeface="宋体" pitchFamily="2" charset="-122"/>
              </a:rPr>
              <a:t>实型数据由于是用有限的存储单元存储较大范围的实型数，有效数字是有尾数限制的，在实际计算和引用中会有很多问题。 </a:t>
            </a:r>
          </a:p>
        </p:txBody>
      </p:sp>
      <p:pic>
        <p:nvPicPr>
          <p:cNvPr id="5" name="图片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3962400"/>
            <a:ext cx="2971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【</a:t>
            </a:r>
            <a:r>
              <a:rPr lang="zh-CN" altLang="en-US"/>
              <a:t>例</a:t>
            </a:r>
            <a:r>
              <a:rPr lang="en-US" altLang="zh-CN"/>
              <a:t>2-8】</a:t>
            </a:r>
            <a:r>
              <a:rPr lang="zh-CN" altLang="en-US"/>
              <a:t>演示实型数据的误差 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#include &lt;stdio.h&gt;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void main()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	float  x, y;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	x = 1234567890000000000.0;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	y = x + 0.12345;		/*</a:t>
            </a:r>
            <a:r>
              <a:rPr lang="zh-CN" altLang="en-US" sz="2000">
                <a:ea typeface="宋体" pitchFamily="2" charset="-122"/>
              </a:rPr>
              <a:t>大数加上一个小数，小数被忽略*</a:t>
            </a:r>
            <a:r>
              <a:rPr lang="en-US" altLang="zh-CN" sz="2000">
                <a:ea typeface="宋体" pitchFamily="2" charset="-122"/>
              </a:rPr>
              <a:t>/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	printf("x=%f, y=%f\n", x, y);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	x = 3.1415926;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	y = x - 0.0001;		/*</a:t>
            </a:r>
            <a:r>
              <a:rPr lang="zh-CN" altLang="en-US" sz="2000">
                <a:ea typeface="宋体" pitchFamily="2" charset="-122"/>
              </a:rPr>
              <a:t>小数的有效位加</a:t>
            </a:r>
            <a:r>
              <a:rPr lang="en-US" altLang="zh-CN" sz="2000">
                <a:ea typeface="宋体" pitchFamily="2" charset="-122"/>
              </a:rPr>
              <a:t>1</a:t>
            </a:r>
            <a:r>
              <a:rPr lang="zh-CN" altLang="en-US" sz="2000">
                <a:ea typeface="宋体" pitchFamily="2" charset="-122"/>
              </a:rPr>
              <a:t>有效*</a:t>
            </a:r>
            <a:r>
              <a:rPr lang="en-US" altLang="zh-CN" sz="2000">
                <a:ea typeface="宋体" pitchFamily="2" charset="-122"/>
              </a:rPr>
              <a:t>/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	printf("x=%.3f, y=%.3f\n", x, y);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	y = x + 0.0000005;		/*</a:t>
            </a:r>
            <a:r>
              <a:rPr lang="zh-CN" altLang="en-US" sz="2000">
                <a:ea typeface="宋体" pitchFamily="2" charset="-122"/>
              </a:rPr>
              <a:t>小数的无效位加</a:t>
            </a:r>
            <a:r>
              <a:rPr lang="en-US" altLang="zh-CN" sz="2000">
                <a:ea typeface="宋体" pitchFamily="2" charset="-122"/>
              </a:rPr>
              <a:t>1</a:t>
            </a:r>
            <a:r>
              <a:rPr lang="zh-CN" altLang="en-US" sz="2000">
                <a:ea typeface="宋体" pitchFamily="2" charset="-122"/>
              </a:rPr>
              <a:t>也无效*</a:t>
            </a:r>
            <a:r>
              <a:rPr lang="en-US" altLang="zh-CN" sz="2000">
                <a:ea typeface="宋体" pitchFamily="2" charset="-122"/>
              </a:rPr>
              <a:t>/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	printf("x=%.7f, y=%.7f\n", x, y);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>
                <a:ea typeface="宋体" pitchFamily="2" charset="-122"/>
              </a:rPr>
              <a:t>} </a:t>
            </a:r>
          </a:p>
        </p:txBody>
      </p:sp>
      <p:pic>
        <p:nvPicPr>
          <p:cNvPr id="1085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5181600"/>
            <a:ext cx="502920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2.6  </a:t>
            </a:r>
            <a:r>
              <a:rPr lang="zh-CN" altLang="en-US"/>
              <a:t>案例：一样的</a:t>
            </a:r>
            <a:r>
              <a:rPr lang="en-US" altLang="zh-CN"/>
              <a:t>'A'</a:t>
            </a:r>
            <a:r>
              <a:rPr lang="zh-CN" altLang="en-US"/>
              <a:t>，不一样的输出方式 </a:t>
            </a:r>
          </a:p>
        </p:txBody>
      </p:sp>
      <p:sp>
        <p:nvSpPr>
          <p:cNvPr id="10957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1800">
                <a:ea typeface="宋体" pitchFamily="2" charset="-122"/>
              </a:rPr>
              <a:t>#include &lt;stdio.h&gt;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>
                <a:ea typeface="宋体" pitchFamily="2" charset="-122"/>
              </a:rPr>
              <a:t>#define 	CA	 'A'	/*</a:t>
            </a:r>
            <a:r>
              <a:rPr lang="zh-CN" altLang="en-US" sz="1800">
                <a:ea typeface="宋体" pitchFamily="2" charset="-122"/>
              </a:rPr>
              <a:t>定义一个符号常量</a:t>
            </a:r>
            <a:r>
              <a:rPr lang="en-US" altLang="zh-CN" sz="1800">
                <a:ea typeface="宋体" pitchFamily="2" charset="-122"/>
              </a:rPr>
              <a:t>CA*/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>
                <a:ea typeface="宋体" pitchFamily="2" charset="-122"/>
              </a:rPr>
              <a:t>void main()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>
                <a:ea typeface="宋体" pitchFamily="2" charset="-122"/>
              </a:rPr>
              <a:t>{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1800">
                <a:ea typeface="宋体" pitchFamily="2" charset="-122"/>
              </a:rPr>
              <a:t>char c='A';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1800">
                <a:ea typeface="宋体" pitchFamily="2" charset="-122"/>
              </a:rPr>
              <a:t>printf("%c",'A');	/*</a:t>
            </a:r>
            <a:r>
              <a:rPr lang="zh-CN" altLang="en-US" sz="1800">
                <a:ea typeface="宋体" pitchFamily="2" charset="-122"/>
              </a:rPr>
              <a:t>直接输出字符</a:t>
            </a:r>
            <a:r>
              <a:rPr lang="en-US" altLang="zh-CN" sz="1800">
                <a:ea typeface="宋体" pitchFamily="2" charset="-122"/>
              </a:rPr>
              <a:t>'A'*/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1800">
                <a:ea typeface="宋体" pitchFamily="2" charset="-122"/>
              </a:rPr>
              <a:t>printf("%c",c);	/*</a:t>
            </a:r>
            <a:r>
              <a:rPr lang="zh-CN" altLang="en-US" sz="1800">
                <a:ea typeface="宋体" pitchFamily="2" charset="-122"/>
              </a:rPr>
              <a:t>输出变量</a:t>
            </a:r>
            <a:r>
              <a:rPr lang="en-US" altLang="zh-CN" sz="1800">
                <a:ea typeface="宋体" pitchFamily="2" charset="-122"/>
              </a:rPr>
              <a:t>c*/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1800">
                <a:ea typeface="宋体" pitchFamily="2" charset="-122"/>
              </a:rPr>
              <a:t>printf("%c",'\101');	/*</a:t>
            </a:r>
            <a:r>
              <a:rPr lang="zh-CN" altLang="en-US" sz="1800">
                <a:ea typeface="宋体" pitchFamily="2" charset="-122"/>
              </a:rPr>
              <a:t>八进制转义字符形式*</a:t>
            </a:r>
            <a:r>
              <a:rPr lang="en-US" altLang="zh-CN" sz="1800">
                <a:ea typeface="宋体" pitchFamily="2" charset="-122"/>
              </a:rPr>
              <a:t>/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1800">
                <a:ea typeface="宋体" pitchFamily="2" charset="-122"/>
              </a:rPr>
              <a:t>printf("%c",'\x41');	/*</a:t>
            </a:r>
            <a:r>
              <a:rPr lang="zh-CN" altLang="en-US" sz="1800">
                <a:ea typeface="宋体" pitchFamily="2" charset="-122"/>
              </a:rPr>
              <a:t>十六进制转义字符形式*</a:t>
            </a:r>
            <a:r>
              <a:rPr lang="en-US" altLang="zh-CN" sz="1800">
                <a:ea typeface="宋体" pitchFamily="2" charset="-122"/>
              </a:rPr>
              <a:t>/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1800">
                <a:ea typeface="宋体" pitchFamily="2" charset="-122"/>
              </a:rPr>
              <a:t>printf("%c",0101);	/*</a:t>
            </a:r>
            <a:r>
              <a:rPr lang="zh-CN" altLang="en-US" sz="1800">
                <a:ea typeface="宋体" pitchFamily="2" charset="-122"/>
              </a:rPr>
              <a:t>八进制整型数</a:t>
            </a:r>
            <a:r>
              <a:rPr lang="en-US" altLang="zh-CN" sz="1800">
                <a:ea typeface="宋体" pitchFamily="2" charset="-122"/>
              </a:rPr>
              <a:t>0101</a:t>
            </a:r>
            <a:r>
              <a:rPr lang="zh-CN" altLang="en-US" sz="1800">
                <a:ea typeface="宋体" pitchFamily="2" charset="-122"/>
              </a:rPr>
              <a:t>以字符形式输出*</a:t>
            </a:r>
            <a:r>
              <a:rPr lang="en-US" altLang="zh-CN" sz="1800">
                <a:ea typeface="宋体" pitchFamily="2" charset="-122"/>
              </a:rPr>
              <a:t>/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1800">
                <a:ea typeface="宋体" pitchFamily="2" charset="-122"/>
              </a:rPr>
              <a:t>printf("%c",0x41);	/*</a:t>
            </a:r>
            <a:r>
              <a:rPr lang="zh-CN" altLang="en-US" sz="1800">
                <a:ea typeface="宋体" pitchFamily="2" charset="-122"/>
              </a:rPr>
              <a:t>十六进制整型数</a:t>
            </a:r>
            <a:r>
              <a:rPr lang="en-US" altLang="zh-CN" sz="1800">
                <a:ea typeface="宋体" pitchFamily="2" charset="-122"/>
              </a:rPr>
              <a:t>0x41</a:t>
            </a:r>
            <a:r>
              <a:rPr lang="zh-CN" altLang="en-US" sz="1800">
                <a:ea typeface="宋体" pitchFamily="2" charset="-122"/>
              </a:rPr>
              <a:t>以字符形式输出*</a:t>
            </a:r>
            <a:r>
              <a:rPr lang="en-US" altLang="zh-CN" sz="1800">
                <a:ea typeface="宋体" pitchFamily="2" charset="-122"/>
              </a:rPr>
              <a:t>/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1800">
                <a:ea typeface="宋体" pitchFamily="2" charset="-122"/>
              </a:rPr>
              <a:t>printf("%c",0X41);	/*</a:t>
            </a:r>
            <a:r>
              <a:rPr lang="zh-CN" altLang="en-US" sz="1800">
                <a:ea typeface="宋体" pitchFamily="2" charset="-122"/>
              </a:rPr>
              <a:t>十六进制整型数</a:t>
            </a:r>
            <a:r>
              <a:rPr lang="en-US" altLang="zh-CN" sz="1800">
                <a:ea typeface="宋体" pitchFamily="2" charset="-122"/>
              </a:rPr>
              <a:t>0X41</a:t>
            </a:r>
            <a:r>
              <a:rPr lang="zh-CN" altLang="en-US" sz="1800">
                <a:ea typeface="宋体" pitchFamily="2" charset="-122"/>
              </a:rPr>
              <a:t>以字符形式输出*</a:t>
            </a:r>
            <a:r>
              <a:rPr lang="en-US" altLang="zh-CN" sz="1800">
                <a:ea typeface="宋体" pitchFamily="2" charset="-122"/>
              </a:rPr>
              <a:t>/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1800">
                <a:ea typeface="宋体" pitchFamily="2" charset="-122"/>
              </a:rPr>
              <a:t>printf("%c",65);	/*</a:t>
            </a:r>
            <a:r>
              <a:rPr lang="zh-CN" altLang="en-US" sz="1800">
                <a:ea typeface="宋体" pitchFamily="2" charset="-122"/>
              </a:rPr>
              <a:t>十进制整型数</a:t>
            </a:r>
            <a:r>
              <a:rPr lang="en-US" altLang="zh-CN" sz="1800">
                <a:ea typeface="宋体" pitchFamily="2" charset="-122"/>
              </a:rPr>
              <a:t>65</a:t>
            </a:r>
            <a:r>
              <a:rPr lang="zh-CN" altLang="en-US" sz="1800">
                <a:ea typeface="宋体" pitchFamily="2" charset="-122"/>
              </a:rPr>
              <a:t>以字符形式输出*</a:t>
            </a:r>
            <a:r>
              <a:rPr lang="en-US" altLang="zh-CN" sz="1800">
                <a:ea typeface="宋体" pitchFamily="2" charset="-122"/>
              </a:rPr>
              <a:t>/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1800">
                <a:ea typeface="宋体" pitchFamily="2" charset="-122"/>
              </a:rPr>
              <a:t>printf("%c",'a'-32);	/*</a:t>
            </a:r>
            <a:r>
              <a:rPr lang="zh-CN" altLang="en-US" sz="1800">
                <a:ea typeface="宋体" pitchFamily="2" charset="-122"/>
              </a:rPr>
              <a:t>小写字母</a:t>
            </a:r>
            <a:r>
              <a:rPr lang="en-US" altLang="zh-CN" sz="1800">
                <a:ea typeface="宋体" pitchFamily="2" charset="-122"/>
              </a:rPr>
              <a:t>'a'</a:t>
            </a:r>
            <a:r>
              <a:rPr lang="zh-CN" altLang="en-US" sz="1800">
                <a:ea typeface="宋体" pitchFamily="2" charset="-122"/>
              </a:rPr>
              <a:t>转换成大写字母后输出*</a:t>
            </a:r>
            <a:r>
              <a:rPr lang="en-US" altLang="zh-CN" sz="1800">
                <a:ea typeface="宋体" pitchFamily="2" charset="-122"/>
              </a:rPr>
              <a:t>/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1800">
                <a:ea typeface="宋体" pitchFamily="2" charset="-122"/>
              </a:rPr>
              <a:t>printf("%c",CA);	/*</a:t>
            </a:r>
            <a:r>
              <a:rPr lang="zh-CN" altLang="en-US" sz="1800">
                <a:ea typeface="宋体" pitchFamily="2" charset="-122"/>
              </a:rPr>
              <a:t>宏定义的符号常量</a:t>
            </a:r>
            <a:r>
              <a:rPr lang="en-US" altLang="zh-CN" sz="1800">
                <a:ea typeface="宋体" pitchFamily="2" charset="-122"/>
              </a:rPr>
              <a:t>CA</a:t>
            </a:r>
            <a:r>
              <a:rPr lang="zh-CN" altLang="en-US" sz="1800">
                <a:ea typeface="宋体" pitchFamily="2" charset="-122"/>
              </a:rPr>
              <a:t>按字符方式输出*</a:t>
            </a:r>
            <a:r>
              <a:rPr lang="en-US" altLang="zh-CN" sz="1800">
                <a:ea typeface="宋体" pitchFamily="2" charset="-122"/>
              </a:rPr>
              <a:t>/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1800">
                <a:ea typeface="宋体" pitchFamily="2" charset="-122"/>
              </a:rPr>
              <a:t>printf("\n");	/*</a:t>
            </a:r>
            <a:r>
              <a:rPr lang="zh-CN" altLang="en-US" sz="1800">
                <a:ea typeface="宋体" pitchFamily="2" charset="-122"/>
              </a:rPr>
              <a:t>输出换行符</a:t>
            </a:r>
            <a:r>
              <a:rPr lang="en-US" altLang="zh-CN" sz="1800">
                <a:ea typeface="宋体" pitchFamily="2" charset="-122"/>
              </a:rPr>
              <a:t>\n*/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>
                <a:ea typeface="宋体" pitchFamily="2" charset="-122"/>
              </a:rPr>
              <a:t>} </a:t>
            </a:r>
          </a:p>
        </p:txBody>
      </p:sp>
      <p:pic>
        <p:nvPicPr>
          <p:cNvPr id="1095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5791200"/>
            <a:ext cx="30480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2.8  </a:t>
            </a:r>
            <a:r>
              <a:rPr lang="zh-CN" altLang="en-US"/>
              <a:t>案例：时间的换算</a:t>
            </a:r>
          </a:p>
        </p:txBody>
      </p:sp>
      <p:sp>
        <p:nvSpPr>
          <p:cNvPr id="11059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ea typeface="宋体" pitchFamily="2" charset="-122"/>
              </a:rPr>
              <a:t>【</a:t>
            </a:r>
            <a:r>
              <a:rPr lang="zh-CN" altLang="en-US" sz="1800" dirty="0">
                <a:ea typeface="宋体" pitchFamily="2" charset="-122"/>
              </a:rPr>
              <a:t>例</a:t>
            </a:r>
            <a:r>
              <a:rPr lang="en-US" altLang="zh-CN" sz="1800" dirty="0">
                <a:ea typeface="宋体" pitchFamily="2" charset="-122"/>
              </a:rPr>
              <a:t>2-11】</a:t>
            </a:r>
            <a:r>
              <a:rPr lang="zh-CN" altLang="en-US" sz="1800" dirty="0">
                <a:ea typeface="宋体" pitchFamily="2" charset="-122"/>
              </a:rPr>
              <a:t>以秒作为单位输入时间，计算其相当于多少小时多少分钟多少秒？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ea typeface="宋体" pitchFamily="2" charset="-122"/>
              </a:rPr>
              <a:t>#include &lt;</a:t>
            </a:r>
            <a:r>
              <a:rPr lang="en-US" altLang="zh-CN" sz="1800" dirty="0" err="1">
                <a:ea typeface="宋体" pitchFamily="2" charset="-122"/>
              </a:rPr>
              <a:t>stdio.h</a:t>
            </a:r>
            <a:r>
              <a:rPr lang="en-US" altLang="zh-CN" sz="1800" dirty="0">
                <a:ea typeface="宋体" pitchFamily="2" charset="-122"/>
              </a:rPr>
              <a:t>&gt;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ea typeface="宋体" pitchFamily="2" charset="-122"/>
              </a:rPr>
              <a:t>void main()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ea typeface="宋体" pitchFamily="2" charset="-122"/>
              </a:rPr>
              <a:t>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ea typeface="宋体" pitchFamily="2" charset="-122"/>
              </a:rPr>
              <a:t>	long </a:t>
            </a:r>
            <a:r>
              <a:rPr lang="en-US" altLang="zh-CN" sz="1800" dirty="0" err="1">
                <a:ea typeface="宋体" pitchFamily="2" charset="-122"/>
              </a:rPr>
              <a:t>intTotalTime</a:t>
            </a:r>
            <a:r>
              <a:rPr lang="en-US" altLang="zh-CN" sz="1800" dirty="0">
                <a:ea typeface="宋体" pitchFamily="2" charset="-122"/>
              </a:rPr>
              <a:t>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ea typeface="宋体" pitchFamily="2" charset="-122"/>
              </a:rPr>
              <a:t>	</a:t>
            </a:r>
            <a:r>
              <a:rPr lang="en-US" altLang="zh-CN" sz="1800" dirty="0" err="1">
                <a:ea typeface="宋体" pitchFamily="2" charset="-122"/>
              </a:rPr>
              <a:t>int</a:t>
            </a:r>
            <a:r>
              <a:rPr lang="en-US" altLang="zh-CN" sz="1800" dirty="0">
                <a:ea typeface="宋体" pitchFamily="2" charset="-122"/>
              </a:rPr>
              <a:t> </a:t>
            </a:r>
            <a:r>
              <a:rPr lang="en-US" altLang="zh-CN" sz="1800" dirty="0" err="1">
                <a:ea typeface="宋体" pitchFamily="2" charset="-122"/>
              </a:rPr>
              <a:t>intHour,intMinute,intSecond</a:t>
            </a:r>
            <a:r>
              <a:rPr lang="en-US" altLang="zh-CN" sz="1800" dirty="0">
                <a:ea typeface="宋体" pitchFamily="2" charset="-122"/>
              </a:rPr>
              <a:t>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ea typeface="宋体" pitchFamily="2" charset="-122"/>
              </a:rPr>
              <a:t>	</a:t>
            </a:r>
            <a:r>
              <a:rPr lang="en-US" altLang="zh-CN" sz="1800" dirty="0" err="1">
                <a:ea typeface="宋体" pitchFamily="2" charset="-122"/>
              </a:rPr>
              <a:t>printf</a:t>
            </a:r>
            <a:r>
              <a:rPr lang="en-US" altLang="zh-CN" sz="1800" dirty="0">
                <a:ea typeface="宋体" pitchFamily="2" charset="-122"/>
              </a:rPr>
              <a:t>("Please input </a:t>
            </a:r>
            <a:r>
              <a:rPr lang="en-US" altLang="zh-CN" sz="1800" dirty="0" err="1">
                <a:ea typeface="宋体" pitchFamily="2" charset="-122"/>
              </a:rPr>
              <a:t>intTotalTime</a:t>
            </a:r>
            <a:r>
              <a:rPr lang="en-US" altLang="zh-CN" sz="1800" dirty="0">
                <a:ea typeface="宋体" pitchFamily="2" charset="-122"/>
              </a:rPr>
              <a:t>:");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ea typeface="宋体" pitchFamily="2" charset="-122"/>
              </a:rPr>
              <a:t>	</a:t>
            </a:r>
            <a:r>
              <a:rPr lang="en-US" altLang="zh-CN" sz="1800" dirty="0" err="1">
                <a:ea typeface="宋体" pitchFamily="2" charset="-122"/>
              </a:rPr>
              <a:t>scanf</a:t>
            </a:r>
            <a:r>
              <a:rPr lang="en-US" altLang="zh-CN" sz="1800" dirty="0">
                <a:ea typeface="宋体" pitchFamily="2" charset="-122"/>
              </a:rPr>
              <a:t>("%</a:t>
            </a:r>
            <a:r>
              <a:rPr lang="en-US" altLang="zh-CN" sz="1800" dirty="0" err="1">
                <a:ea typeface="宋体" pitchFamily="2" charset="-122"/>
              </a:rPr>
              <a:t>d",&amp;intTotalTime</a:t>
            </a:r>
            <a:r>
              <a:rPr lang="en-US" altLang="zh-CN" sz="1800" dirty="0">
                <a:ea typeface="宋体" pitchFamily="2" charset="-122"/>
              </a:rPr>
              <a:t>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ea typeface="宋体" pitchFamily="2" charset="-122"/>
              </a:rPr>
              <a:t>	</a:t>
            </a:r>
            <a:r>
              <a:rPr lang="en-US" altLang="zh-CN" sz="1800" dirty="0" err="1">
                <a:ea typeface="宋体" pitchFamily="2" charset="-122"/>
              </a:rPr>
              <a:t>intHour</a:t>
            </a:r>
            <a:r>
              <a:rPr lang="en-US" altLang="zh-CN" sz="1800" dirty="0">
                <a:ea typeface="宋体" pitchFamily="2" charset="-122"/>
              </a:rPr>
              <a:t> = </a:t>
            </a:r>
            <a:r>
              <a:rPr lang="en-US" altLang="zh-CN" sz="1800" dirty="0" err="1">
                <a:ea typeface="宋体" pitchFamily="2" charset="-122"/>
              </a:rPr>
              <a:t>intTotalTime</a:t>
            </a:r>
            <a:r>
              <a:rPr lang="en-US" altLang="zh-CN" sz="1800" dirty="0">
                <a:ea typeface="宋体" pitchFamily="2" charset="-122"/>
              </a:rPr>
              <a:t> /3600;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ea typeface="宋体" pitchFamily="2" charset="-122"/>
              </a:rPr>
              <a:t>	</a:t>
            </a:r>
            <a:r>
              <a:rPr lang="en-US" altLang="zh-CN" sz="1800" dirty="0" err="1">
                <a:ea typeface="宋体" pitchFamily="2" charset="-122"/>
              </a:rPr>
              <a:t>intMinute</a:t>
            </a:r>
            <a:r>
              <a:rPr lang="en-US" altLang="zh-CN" sz="1800" dirty="0">
                <a:ea typeface="宋体" pitchFamily="2" charset="-122"/>
              </a:rPr>
              <a:t> =(</a:t>
            </a:r>
            <a:r>
              <a:rPr lang="en-US" altLang="zh-CN" sz="1800" dirty="0" err="1">
                <a:ea typeface="宋体" pitchFamily="2" charset="-122"/>
              </a:rPr>
              <a:t>intTotalTime</a:t>
            </a:r>
            <a:r>
              <a:rPr lang="en-US" altLang="zh-CN" sz="1800" dirty="0">
                <a:ea typeface="宋体" pitchFamily="2" charset="-122"/>
              </a:rPr>
              <a:t> - </a:t>
            </a:r>
            <a:r>
              <a:rPr lang="en-US" altLang="zh-CN" sz="1800" dirty="0" err="1">
                <a:ea typeface="宋体" pitchFamily="2" charset="-122"/>
              </a:rPr>
              <a:t>intHour</a:t>
            </a:r>
            <a:r>
              <a:rPr lang="en-US" altLang="zh-CN" sz="1800" dirty="0">
                <a:ea typeface="宋体" pitchFamily="2" charset="-122"/>
              </a:rPr>
              <a:t>*3600) /60;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ea typeface="宋体" pitchFamily="2" charset="-122"/>
              </a:rPr>
              <a:t>	</a:t>
            </a:r>
            <a:r>
              <a:rPr lang="en-US" altLang="zh-CN" sz="1800" dirty="0" err="1">
                <a:ea typeface="宋体" pitchFamily="2" charset="-122"/>
              </a:rPr>
              <a:t>intSecond</a:t>
            </a:r>
            <a:r>
              <a:rPr lang="en-US" altLang="zh-CN" sz="1800" dirty="0">
                <a:ea typeface="宋体" pitchFamily="2" charset="-122"/>
              </a:rPr>
              <a:t> = </a:t>
            </a:r>
            <a:r>
              <a:rPr lang="en-US" altLang="zh-CN" sz="1800" dirty="0" err="1">
                <a:ea typeface="宋体" pitchFamily="2" charset="-122"/>
              </a:rPr>
              <a:t>intTotalTime</a:t>
            </a:r>
            <a:r>
              <a:rPr lang="en-US" altLang="zh-CN" sz="1800" dirty="0">
                <a:ea typeface="宋体" pitchFamily="2" charset="-122"/>
              </a:rPr>
              <a:t> - </a:t>
            </a:r>
            <a:r>
              <a:rPr lang="en-US" altLang="zh-CN" sz="1800" dirty="0" err="1">
                <a:ea typeface="宋体" pitchFamily="2" charset="-122"/>
              </a:rPr>
              <a:t>intHour</a:t>
            </a:r>
            <a:r>
              <a:rPr lang="en-US" altLang="zh-CN" sz="1800" dirty="0">
                <a:ea typeface="宋体" pitchFamily="2" charset="-122"/>
              </a:rPr>
              <a:t>*3600 - </a:t>
            </a:r>
            <a:r>
              <a:rPr lang="en-US" altLang="zh-CN" sz="1800" dirty="0" err="1">
                <a:ea typeface="宋体" pitchFamily="2" charset="-122"/>
              </a:rPr>
              <a:t>intMinute</a:t>
            </a:r>
            <a:r>
              <a:rPr lang="en-US" altLang="zh-CN" sz="1800" dirty="0">
                <a:ea typeface="宋体" pitchFamily="2" charset="-122"/>
              </a:rPr>
              <a:t>*60;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ea typeface="宋体" pitchFamily="2" charset="-122"/>
              </a:rPr>
              <a:t>	</a:t>
            </a:r>
            <a:r>
              <a:rPr lang="en-US" altLang="zh-CN" sz="1800" dirty="0" err="1">
                <a:ea typeface="宋体" pitchFamily="2" charset="-122"/>
              </a:rPr>
              <a:t>printf</a:t>
            </a:r>
            <a:r>
              <a:rPr lang="en-US" altLang="zh-CN" sz="1800" dirty="0">
                <a:ea typeface="宋体" pitchFamily="2" charset="-122"/>
              </a:rPr>
              <a:t>("HH:MM:SS = %02d:%02d:%02d\</a:t>
            </a:r>
            <a:r>
              <a:rPr lang="en-US" altLang="zh-CN" sz="1800" dirty="0" err="1">
                <a:ea typeface="宋体" pitchFamily="2" charset="-122"/>
              </a:rPr>
              <a:t>n",intHour,intMinute,intSecond</a:t>
            </a:r>
            <a:r>
              <a:rPr lang="en-US" altLang="zh-CN" sz="1800" dirty="0">
                <a:ea typeface="宋体" pitchFamily="2" charset="-122"/>
              </a:rPr>
              <a:t>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ea typeface="宋体" pitchFamily="2" charset="-122"/>
              </a:rPr>
              <a:t>}</a:t>
            </a:r>
          </a:p>
        </p:txBody>
      </p:sp>
      <p:pic>
        <p:nvPicPr>
          <p:cNvPr id="1105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5181600"/>
            <a:ext cx="3048000" cy="102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01752" y="1527048"/>
            <a:ext cx="8537448" cy="487375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sz="2800" b="1" dirty="0">
                <a:ea typeface="宋体" pitchFamily="2" charset="-122"/>
              </a:rPr>
              <a:t>C</a:t>
            </a:r>
            <a:r>
              <a:rPr lang="zh-CN" altLang="en-US" sz="2800" b="1" dirty="0">
                <a:ea typeface="宋体" pitchFamily="2" charset="-122"/>
              </a:rPr>
              <a:t>语言的</a:t>
            </a:r>
            <a:r>
              <a:rPr lang="zh-CN" altLang="en-US" sz="2800" b="1" dirty="0" smtClean="0">
                <a:ea typeface="宋体" pitchFamily="2" charset="-122"/>
              </a:rPr>
              <a:t>数据类型</a:t>
            </a:r>
            <a:endParaRPr lang="zh-CN" altLang="en-US" sz="2800" b="1" dirty="0">
              <a:ea typeface="宋体" pitchFamily="2" charset="-122"/>
            </a:endParaRPr>
          </a:p>
          <a:p>
            <a:pPr lvl="1">
              <a:lnSpc>
                <a:spcPct val="90000"/>
              </a:lnSpc>
            </a:pPr>
            <a:r>
              <a:rPr lang="en-US" altLang="zh-CN" sz="2400" dirty="0">
                <a:solidFill>
                  <a:schemeClr val="tx1"/>
                </a:solidFill>
                <a:ea typeface="宋体" pitchFamily="2" charset="-122"/>
              </a:rPr>
              <a:t>C</a:t>
            </a:r>
            <a:r>
              <a:rPr lang="zh-CN" altLang="en-US" sz="2400" dirty="0">
                <a:solidFill>
                  <a:schemeClr val="tx1"/>
                </a:solidFill>
                <a:ea typeface="宋体" pitchFamily="2" charset="-122"/>
              </a:rPr>
              <a:t>语言的数据类型有</a:t>
            </a:r>
            <a:r>
              <a:rPr lang="en-US" altLang="zh-CN" sz="2400" dirty="0">
                <a:solidFill>
                  <a:schemeClr val="tx1"/>
                </a:solidFill>
                <a:ea typeface="宋体" pitchFamily="2" charset="-122"/>
              </a:rPr>
              <a:t>4</a:t>
            </a:r>
            <a:r>
              <a:rPr lang="zh-CN" altLang="en-US" sz="2400" dirty="0">
                <a:solidFill>
                  <a:schemeClr val="tx1"/>
                </a:solidFill>
                <a:ea typeface="宋体" pitchFamily="2" charset="-122"/>
              </a:rPr>
              <a:t>类：基本类型、构造类型、指针类型和空类型。</a:t>
            </a:r>
          </a:p>
          <a:p>
            <a:pPr lvl="1">
              <a:lnSpc>
                <a:spcPct val="90000"/>
              </a:lnSpc>
            </a:pPr>
            <a:r>
              <a:rPr lang="zh-CN" altLang="en-US" sz="2400" dirty="0">
                <a:solidFill>
                  <a:schemeClr val="tx1"/>
                </a:solidFill>
                <a:ea typeface="宋体" pitchFamily="2" charset="-122"/>
              </a:rPr>
              <a:t>基本数据类型包括整型、实型、字符型</a:t>
            </a:r>
            <a:r>
              <a:rPr lang="en-US" altLang="zh-CN" sz="2400" dirty="0">
                <a:solidFill>
                  <a:schemeClr val="tx1"/>
                </a:solidFill>
                <a:ea typeface="宋体" pitchFamily="2" charset="-122"/>
              </a:rPr>
              <a:t>3</a:t>
            </a:r>
            <a:r>
              <a:rPr lang="zh-CN" altLang="en-US" sz="2400" dirty="0">
                <a:solidFill>
                  <a:schemeClr val="tx1"/>
                </a:solidFill>
                <a:ea typeface="宋体" pitchFamily="2" charset="-122"/>
              </a:rPr>
              <a:t>种。它们的表示方法、数据的取值范围等各有特点。</a:t>
            </a: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ea typeface="宋体" pitchFamily="2" charset="-122"/>
              </a:rPr>
              <a:t>常量和</a:t>
            </a:r>
            <a:r>
              <a:rPr lang="zh-CN" altLang="en-US" sz="2800" b="1" dirty="0" smtClean="0">
                <a:ea typeface="宋体" pitchFamily="2" charset="-122"/>
              </a:rPr>
              <a:t>变量</a:t>
            </a:r>
            <a:endParaRPr lang="zh-CN" altLang="en-US" sz="2800" b="1" dirty="0">
              <a:ea typeface="宋体" pitchFamily="2" charset="-122"/>
            </a:endParaRPr>
          </a:p>
          <a:p>
            <a:pPr lvl="1">
              <a:lnSpc>
                <a:spcPct val="90000"/>
              </a:lnSpc>
            </a:pPr>
            <a:r>
              <a:rPr lang="zh-CN" altLang="en-US" sz="2400" dirty="0">
                <a:solidFill>
                  <a:schemeClr val="tx1"/>
                </a:solidFill>
                <a:ea typeface="宋体" pitchFamily="2" charset="-122"/>
              </a:rPr>
              <a:t>常量指在程序运行中其值不能被改变的量，包括整数、长整数、无符号整数、浮点数、字符、字符串、符号常量等。其中特别要注意字符和字符串的区别。</a:t>
            </a:r>
          </a:p>
          <a:p>
            <a:pPr lvl="1">
              <a:lnSpc>
                <a:spcPct val="90000"/>
              </a:lnSpc>
            </a:pPr>
            <a:r>
              <a:rPr lang="zh-CN" altLang="en-US" sz="2400" dirty="0">
                <a:solidFill>
                  <a:schemeClr val="tx1"/>
                </a:solidFill>
                <a:ea typeface="宋体" pitchFamily="2" charset="-122"/>
              </a:rPr>
              <a:t>变量是指在程序运行过程中其值可以被改变的量，包括各种整型、实型、字符型等。</a:t>
            </a:r>
          </a:p>
          <a:p>
            <a:pPr lvl="1">
              <a:lnSpc>
                <a:spcPct val="90000"/>
              </a:lnSpc>
            </a:pPr>
            <a:r>
              <a:rPr lang="zh-CN" altLang="en-US" sz="2400" dirty="0">
                <a:solidFill>
                  <a:schemeClr val="tx1"/>
                </a:solidFill>
                <a:ea typeface="宋体" pitchFamily="2" charset="-122"/>
              </a:rPr>
              <a:t>变量的名称可以是任何合法的标识符，但不能是关键字。给变量命名时应尽量做到“见名知义”。</a:t>
            </a:r>
          </a:p>
        </p:txBody>
      </p:sp>
      <p:sp>
        <p:nvSpPr>
          <p:cNvPr id="5" name="标题 6"/>
          <p:cNvSpPr>
            <a:spLocks noGrp="1"/>
          </p:cNvSpPr>
          <p:nvPr/>
        </p:nvSpPr>
        <p:spPr bwMode="auto">
          <a:xfrm>
            <a:off x="381000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方正舒体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9pPr>
          </a:lstStyle>
          <a:p>
            <a:r>
              <a:rPr lang="zh-CN" altLang="en-US" dirty="0" smtClean="0"/>
              <a:t>本章小结</a:t>
            </a:r>
            <a:endParaRPr lang="zh-CN" alt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sz="2800" dirty="0">
                <a:ea typeface="宋体" pitchFamily="2" charset="-122"/>
              </a:rPr>
              <a:t>C</a:t>
            </a:r>
            <a:r>
              <a:rPr lang="zh-CN" altLang="en-US" sz="2800" dirty="0">
                <a:ea typeface="宋体" pitchFamily="2" charset="-122"/>
              </a:rPr>
              <a:t>语言共有</a:t>
            </a:r>
            <a:r>
              <a:rPr lang="en-US" altLang="zh-CN" sz="2800" dirty="0">
                <a:ea typeface="宋体" pitchFamily="2" charset="-122"/>
              </a:rPr>
              <a:t>13</a:t>
            </a:r>
            <a:r>
              <a:rPr lang="zh-CN" altLang="en-US" sz="2800" dirty="0">
                <a:ea typeface="宋体" pitchFamily="2" charset="-122"/>
              </a:rPr>
              <a:t>类</a:t>
            </a:r>
            <a:r>
              <a:rPr lang="zh-CN" altLang="en-US" sz="2800" dirty="0" smtClean="0">
                <a:ea typeface="宋体" pitchFamily="2" charset="-122"/>
              </a:rPr>
              <a:t>运算符</a:t>
            </a:r>
            <a:endParaRPr lang="zh-CN" altLang="en-US" sz="2800" dirty="0">
              <a:ea typeface="宋体" pitchFamily="2" charset="-122"/>
            </a:endParaRPr>
          </a:p>
          <a:p>
            <a:pPr lvl="1">
              <a:lnSpc>
                <a:spcPct val="90000"/>
              </a:lnSpc>
            </a:pPr>
            <a:r>
              <a:rPr lang="zh-CN" altLang="en-US" sz="2400" dirty="0">
                <a:solidFill>
                  <a:schemeClr val="tx1"/>
                </a:solidFill>
                <a:ea typeface="宋体" pitchFamily="2" charset="-122"/>
              </a:rPr>
              <a:t>运算符主要有算术运算符（包括自加、自减运算符）、关系运算符、逻辑运算符、条件运算符、位运算符、赋值运算符和逗号运算符等。</a:t>
            </a:r>
          </a:p>
          <a:p>
            <a:pPr lvl="1">
              <a:lnSpc>
                <a:spcPct val="90000"/>
              </a:lnSpc>
            </a:pPr>
            <a:r>
              <a:rPr lang="zh-CN" altLang="en-US" sz="2400" dirty="0">
                <a:solidFill>
                  <a:schemeClr val="tx1"/>
                </a:solidFill>
                <a:ea typeface="宋体" pitchFamily="2" charset="-122"/>
              </a:rPr>
              <a:t>每种运算符运算对象的个数、优先级、结合性也各有不同。一般而言，单目运算符优先级较高，赋值运算符优先级较低。大多数双目运算符为左结合性，单目、三目及赋值运算符为右结合性。</a:t>
            </a:r>
          </a:p>
          <a:p>
            <a:pPr>
              <a:lnSpc>
                <a:spcPct val="90000"/>
              </a:lnSpc>
            </a:pPr>
            <a:r>
              <a:rPr lang="zh-CN" altLang="en-US" sz="2800" dirty="0" smtClean="0">
                <a:ea typeface="宋体" pitchFamily="2" charset="-122"/>
              </a:rPr>
              <a:t>表达式</a:t>
            </a:r>
            <a:endParaRPr lang="zh-CN" altLang="en-US" sz="2800" dirty="0">
              <a:ea typeface="宋体" pitchFamily="2" charset="-122"/>
            </a:endParaRPr>
          </a:p>
          <a:p>
            <a:pPr lvl="1">
              <a:lnSpc>
                <a:spcPct val="90000"/>
              </a:lnSpc>
            </a:pPr>
            <a:r>
              <a:rPr lang="zh-CN" altLang="en-US" sz="2400" dirty="0">
                <a:solidFill>
                  <a:schemeClr val="tx1"/>
                </a:solidFill>
                <a:ea typeface="宋体" pitchFamily="2" charset="-122"/>
              </a:rPr>
              <a:t>表达式是由运算符连接各种类型的数据（包括常量、有值变量和函数调用等）组合而成的式子。表达式的求值应按照运算符的优先级和结合性所规定的顺序进行</a:t>
            </a:r>
            <a:r>
              <a:rPr lang="zh-CN" altLang="en-US" sz="2400" dirty="0" smtClean="0">
                <a:solidFill>
                  <a:schemeClr val="tx1"/>
                </a:solidFill>
                <a:ea typeface="宋体" pitchFamily="2" charset="-122"/>
              </a:rPr>
              <a:t>。</a:t>
            </a:r>
            <a:endParaRPr lang="zh-CN" altLang="en-US" sz="2400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5" name="标题 6"/>
          <p:cNvSpPr>
            <a:spLocks noGrp="1"/>
          </p:cNvSpPr>
          <p:nvPr/>
        </p:nvSpPr>
        <p:spPr bwMode="auto">
          <a:xfrm>
            <a:off x="381000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方正舒体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9pPr>
          </a:lstStyle>
          <a:p>
            <a:r>
              <a:rPr lang="zh-CN" altLang="en-US" dirty="0" smtClean="0"/>
              <a:t>本章小结</a:t>
            </a:r>
            <a:endParaRPr lang="zh-CN" altLang="en-US" dirty="0"/>
          </a:p>
        </p:txBody>
      </p:sp>
    </p:spTree>
  </p:cSld>
  <p:clrMapOvr>
    <a:masterClrMapping/>
  </p:clrMapOvr>
  <p:transition>
    <p:fade thruBlk="1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800" b="1" dirty="0" smtClean="0">
                <a:ea typeface="宋体" pitchFamily="2" charset="-122"/>
              </a:rPr>
              <a:t>数据类型转换。</a:t>
            </a:r>
          </a:p>
          <a:p>
            <a:pPr lvl="1">
              <a:lnSpc>
                <a:spcPct val="9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ea typeface="宋体" pitchFamily="2" charset="-122"/>
              </a:rPr>
              <a:t>不同类型的数据在进行混合运算时，需要进行类型转换。类型转换有</a:t>
            </a:r>
            <a:r>
              <a:rPr lang="en-US" altLang="zh-CN" sz="2400" b="1" dirty="0" smtClean="0">
                <a:solidFill>
                  <a:schemeClr val="tx1"/>
                </a:solidFill>
                <a:ea typeface="宋体" pitchFamily="2" charset="-122"/>
              </a:rPr>
              <a:t>3</a:t>
            </a:r>
            <a:r>
              <a:rPr lang="zh-CN" altLang="en-US" sz="2400" b="1" dirty="0" smtClean="0">
                <a:solidFill>
                  <a:schemeClr val="tx1"/>
                </a:solidFill>
                <a:ea typeface="宋体" pitchFamily="2" charset="-122"/>
              </a:rPr>
              <a:t>种方式：</a:t>
            </a:r>
            <a:endParaRPr lang="en-US" altLang="zh-CN" sz="2400" b="1" dirty="0" smtClean="0">
              <a:solidFill>
                <a:schemeClr val="tx1"/>
              </a:solidFill>
              <a:ea typeface="宋体" pitchFamily="2" charset="-122"/>
            </a:endParaRPr>
          </a:p>
          <a:p>
            <a:pPr lvl="2"/>
            <a:r>
              <a:rPr lang="zh-CN" altLang="en-US" b="1" dirty="0" smtClean="0">
                <a:solidFill>
                  <a:schemeClr val="tx1"/>
                </a:solidFill>
                <a:ea typeface="宋体" pitchFamily="2" charset="-122"/>
              </a:rPr>
              <a:t>自</a:t>
            </a:r>
            <a:r>
              <a:rPr lang="zh-CN" altLang="en-US" b="1" dirty="0">
                <a:solidFill>
                  <a:schemeClr val="tx1"/>
                </a:solidFill>
                <a:ea typeface="宋体" pitchFamily="2" charset="-122"/>
              </a:rPr>
              <a:t>动类型转换。当不同类型的数据进行混合运算时，按照“精度”不降低的原则从低级向高级自动进行转换。</a:t>
            </a:r>
          </a:p>
          <a:p>
            <a:pPr lvl="2"/>
            <a:r>
              <a:rPr lang="zh-CN" altLang="en-US" b="1" dirty="0">
                <a:solidFill>
                  <a:schemeClr val="tx1"/>
                </a:solidFill>
                <a:ea typeface="宋体" pitchFamily="2" charset="-122"/>
              </a:rPr>
              <a:t>赋值类型转换。当赋值运算符两侧的类型不一致时，将表达式值的类型转换成变量的类型再赋给变量。</a:t>
            </a:r>
          </a:p>
          <a:p>
            <a:pPr lvl="2"/>
            <a:r>
              <a:rPr lang="zh-CN" altLang="en-US" b="1" dirty="0">
                <a:solidFill>
                  <a:schemeClr val="tx1"/>
                </a:solidFill>
                <a:ea typeface="宋体" pitchFamily="2" charset="-122"/>
              </a:rPr>
              <a:t>强制类型转换。当希望将一个表达式强制转换成所需类型时可进行强制类型转换。</a:t>
            </a:r>
          </a:p>
          <a:p>
            <a:pPr lvl="1"/>
            <a:r>
              <a:rPr lang="zh-CN" altLang="en-US" sz="2400" b="1" dirty="0">
                <a:solidFill>
                  <a:schemeClr val="tx1"/>
                </a:solidFill>
                <a:ea typeface="宋体" pitchFamily="2" charset="-122"/>
              </a:rPr>
              <a:t>在自动类型转换中，</a:t>
            </a:r>
            <a:r>
              <a:rPr lang="en-US" altLang="zh-CN" sz="2400" b="1" dirty="0">
                <a:solidFill>
                  <a:schemeClr val="tx1"/>
                </a:solidFill>
                <a:ea typeface="宋体" pitchFamily="2" charset="-122"/>
              </a:rPr>
              <a:t>float</a:t>
            </a:r>
            <a:r>
              <a:rPr lang="zh-CN" altLang="en-US" sz="2400" b="1" dirty="0">
                <a:solidFill>
                  <a:schemeClr val="tx1"/>
                </a:solidFill>
                <a:ea typeface="宋体" pitchFamily="2" charset="-122"/>
              </a:rPr>
              <a:t>自动转换成</a:t>
            </a:r>
            <a:r>
              <a:rPr lang="en-US" altLang="zh-CN" sz="2400" b="1" dirty="0">
                <a:solidFill>
                  <a:schemeClr val="tx1"/>
                </a:solidFill>
                <a:ea typeface="宋体" pitchFamily="2" charset="-122"/>
              </a:rPr>
              <a:t>double</a:t>
            </a:r>
            <a:r>
              <a:rPr lang="zh-CN" altLang="en-US" sz="2400" b="1" dirty="0">
                <a:solidFill>
                  <a:schemeClr val="tx1"/>
                </a:solidFill>
                <a:ea typeface="宋体" pitchFamily="2" charset="-122"/>
              </a:rPr>
              <a:t>，</a:t>
            </a:r>
            <a:r>
              <a:rPr lang="en-US" altLang="zh-CN" sz="2400" b="1" dirty="0">
                <a:solidFill>
                  <a:schemeClr val="tx1"/>
                </a:solidFill>
                <a:ea typeface="宋体" pitchFamily="2" charset="-122"/>
              </a:rPr>
              <a:t>char</a:t>
            </a:r>
            <a:r>
              <a:rPr lang="zh-CN" altLang="en-US" sz="2400" b="1" dirty="0">
                <a:solidFill>
                  <a:schemeClr val="tx1"/>
                </a:solidFill>
                <a:ea typeface="宋体" pitchFamily="2" charset="-122"/>
              </a:rPr>
              <a:t>和</a:t>
            </a:r>
            <a:r>
              <a:rPr lang="en-US" altLang="zh-CN" sz="2400" b="1" dirty="0">
                <a:solidFill>
                  <a:schemeClr val="tx1"/>
                </a:solidFill>
                <a:ea typeface="宋体" pitchFamily="2" charset="-122"/>
              </a:rPr>
              <a:t>short</a:t>
            </a:r>
            <a:r>
              <a:rPr lang="zh-CN" altLang="en-US" sz="2400" b="1" dirty="0">
                <a:solidFill>
                  <a:schemeClr val="tx1"/>
                </a:solidFill>
                <a:ea typeface="宋体" pitchFamily="2" charset="-122"/>
              </a:rPr>
              <a:t>自动转换成</a:t>
            </a:r>
            <a:r>
              <a:rPr lang="en-US" altLang="zh-CN" sz="2400" b="1" dirty="0" err="1">
                <a:solidFill>
                  <a:schemeClr val="tx1"/>
                </a:solidFill>
                <a:ea typeface="宋体" pitchFamily="2" charset="-122"/>
              </a:rPr>
              <a:t>int</a:t>
            </a:r>
            <a:r>
              <a:rPr lang="zh-CN" altLang="en-US" sz="2400" b="1" dirty="0">
                <a:solidFill>
                  <a:schemeClr val="tx1"/>
                </a:solidFill>
                <a:ea typeface="宋体" pitchFamily="2" charset="-122"/>
              </a:rPr>
              <a:t>进行计算，而不管是否存在混合类型的运算。在程序设计中要合理使用数据类型，避免数值的变化和精度的丢失。 </a:t>
            </a:r>
          </a:p>
        </p:txBody>
      </p:sp>
      <p:sp>
        <p:nvSpPr>
          <p:cNvPr id="5" name="标题 6"/>
          <p:cNvSpPr>
            <a:spLocks noGrp="1"/>
          </p:cNvSpPr>
          <p:nvPr/>
        </p:nvSpPr>
        <p:spPr bwMode="auto">
          <a:xfrm>
            <a:off x="381000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方正舒体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9pPr>
          </a:lstStyle>
          <a:p>
            <a:r>
              <a:rPr lang="zh-CN" altLang="en-US" dirty="0" smtClean="0"/>
              <a:t>本章小结</a:t>
            </a:r>
            <a:endParaRPr lang="zh-CN" altLang="en-US" dirty="0"/>
          </a:p>
        </p:txBody>
      </p:sp>
    </p:spTree>
  </p:cSld>
  <p:clrMapOvr>
    <a:masterClrMapping/>
  </p:clrMapOvr>
  <p:transition>
    <p:fade thruBlk="1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000" dirty="0">
                <a:ea typeface="宋体" pitchFamily="2" charset="-122"/>
              </a:rPr>
              <a:t>下面程序的输出是</a:t>
            </a:r>
            <a:r>
              <a:rPr lang="en-US" altLang="zh-CN" sz="2000" dirty="0">
                <a:ea typeface="宋体" pitchFamily="2" charset="-122"/>
              </a:rPr>
              <a:t>_________</a:t>
            </a:r>
            <a:r>
              <a:rPr lang="zh-CN" altLang="en-US" sz="2000" dirty="0">
                <a:ea typeface="宋体" pitchFamily="2" charset="-122"/>
              </a:rPr>
              <a:t>。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200" dirty="0">
                <a:ea typeface="宋体" pitchFamily="2" charset="-122"/>
              </a:rPr>
              <a:t>#include &lt;</a:t>
            </a:r>
            <a:r>
              <a:rPr lang="en-US" altLang="zh-CN" sz="2200" dirty="0" err="1">
                <a:ea typeface="宋体" pitchFamily="2" charset="-122"/>
              </a:rPr>
              <a:t>stdio.h</a:t>
            </a:r>
            <a:r>
              <a:rPr lang="en-US" altLang="zh-CN" sz="2200" dirty="0">
                <a:ea typeface="宋体" pitchFamily="2" charset="-122"/>
              </a:rPr>
              <a:t>&gt;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200" dirty="0">
                <a:ea typeface="宋体" pitchFamily="2" charset="-122"/>
              </a:rPr>
              <a:t>void main()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200" dirty="0">
                <a:ea typeface="宋体" pitchFamily="2" charset="-122"/>
              </a:rPr>
              <a:t>{  </a:t>
            </a:r>
            <a:r>
              <a:rPr lang="en-US" altLang="zh-CN" sz="2200" dirty="0" err="1">
                <a:ea typeface="宋体" pitchFamily="2" charset="-122"/>
              </a:rPr>
              <a:t>int</a:t>
            </a:r>
            <a:r>
              <a:rPr lang="en-US" altLang="zh-CN" sz="2200" dirty="0">
                <a:ea typeface="宋体" pitchFamily="2" charset="-122"/>
              </a:rPr>
              <a:t> a=10, b=10;    </a:t>
            </a:r>
            <a:r>
              <a:rPr lang="en-US" altLang="zh-CN" sz="2200" dirty="0" err="1">
                <a:ea typeface="宋体" pitchFamily="2" charset="-122"/>
              </a:rPr>
              <a:t>printf</a:t>
            </a:r>
            <a:r>
              <a:rPr lang="en-US" altLang="zh-CN" sz="2200" dirty="0">
                <a:ea typeface="宋体" pitchFamily="2" charset="-122"/>
              </a:rPr>
              <a:t>("%</a:t>
            </a:r>
            <a:r>
              <a:rPr lang="en-US" altLang="zh-CN" sz="2200" dirty="0" err="1">
                <a:ea typeface="宋体" pitchFamily="2" charset="-122"/>
              </a:rPr>
              <a:t>d,%d,%d,%d</a:t>
            </a:r>
            <a:r>
              <a:rPr lang="en-US" altLang="zh-CN" sz="2200" dirty="0">
                <a:ea typeface="宋体" pitchFamily="2" charset="-122"/>
              </a:rPr>
              <a:t>\n", a--,a, --</a:t>
            </a:r>
            <a:r>
              <a:rPr lang="en-US" altLang="zh-CN" sz="2200" dirty="0" err="1">
                <a:ea typeface="宋体" pitchFamily="2" charset="-122"/>
              </a:rPr>
              <a:t>b,b</a:t>
            </a:r>
            <a:r>
              <a:rPr lang="en-US" altLang="zh-CN" sz="2200" dirty="0">
                <a:ea typeface="宋体" pitchFamily="2" charset="-122"/>
              </a:rPr>
              <a:t>); }</a:t>
            </a:r>
          </a:p>
          <a:p>
            <a:pPr>
              <a:lnSpc>
                <a:spcPct val="80000"/>
              </a:lnSpc>
            </a:pPr>
            <a:r>
              <a:rPr lang="zh-CN" altLang="en-US" sz="2000" dirty="0">
                <a:ea typeface="宋体" pitchFamily="2" charset="-122"/>
              </a:rPr>
              <a:t>下面程序的输出是</a:t>
            </a:r>
            <a:r>
              <a:rPr lang="en-US" altLang="zh-CN" sz="2000" dirty="0">
                <a:ea typeface="宋体" pitchFamily="2" charset="-122"/>
              </a:rPr>
              <a:t>_________</a:t>
            </a:r>
            <a:r>
              <a:rPr lang="zh-CN" altLang="en-US" sz="2000" dirty="0">
                <a:ea typeface="宋体" pitchFamily="2" charset="-122"/>
              </a:rPr>
              <a:t>。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200" dirty="0">
                <a:ea typeface="宋体" pitchFamily="2" charset="-122"/>
              </a:rPr>
              <a:t>#include &lt;</a:t>
            </a:r>
            <a:r>
              <a:rPr lang="en-US" altLang="zh-CN" sz="2200" dirty="0" err="1">
                <a:ea typeface="宋体" pitchFamily="2" charset="-122"/>
              </a:rPr>
              <a:t>stdio.h</a:t>
            </a:r>
            <a:r>
              <a:rPr lang="en-US" altLang="zh-CN" sz="2200" dirty="0">
                <a:ea typeface="宋体" pitchFamily="2" charset="-122"/>
              </a:rPr>
              <a:t>&gt;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200" dirty="0">
                <a:ea typeface="宋体" pitchFamily="2" charset="-122"/>
              </a:rPr>
              <a:t>void main()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200" dirty="0">
                <a:ea typeface="宋体" pitchFamily="2" charset="-122"/>
              </a:rPr>
              <a:t>{ </a:t>
            </a:r>
            <a:r>
              <a:rPr lang="en-US" altLang="zh-CN" sz="2200" dirty="0" err="1">
                <a:ea typeface="宋体" pitchFamily="2" charset="-122"/>
              </a:rPr>
              <a:t>int</a:t>
            </a:r>
            <a:r>
              <a:rPr lang="en-US" altLang="zh-CN" sz="2200" dirty="0">
                <a:ea typeface="宋体" pitchFamily="2" charset="-122"/>
              </a:rPr>
              <a:t> </a:t>
            </a:r>
            <a:r>
              <a:rPr lang="en-US" altLang="zh-CN" sz="2200" dirty="0" err="1">
                <a:ea typeface="宋体" pitchFamily="2" charset="-122"/>
              </a:rPr>
              <a:t>i</a:t>
            </a:r>
            <a:r>
              <a:rPr lang="en-US" altLang="zh-CN" sz="2200" dirty="0">
                <a:ea typeface="宋体" pitchFamily="2" charset="-122"/>
              </a:rPr>
              <a:t>=1,j,k;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200" dirty="0">
                <a:ea typeface="宋体" pitchFamily="2" charset="-122"/>
              </a:rPr>
              <a:t>   j=</a:t>
            </a:r>
            <a:r>
              <a:rPr lang="en-US" altLang="zh-CN" sz="2200" dirty="0" err="1">
                <a:ea typeface="宋体" pitchFamily="2" charset="-122"/>
              </a:rPr>
              <a:t>i</a:t>
            </a:r>
            <a:r>
              <a:rPr lang="en-US" altLang="zh-CN" sz="2200" dirty="0">
                <a:ea typeface="宋体" pitchFamily="2" charset="-122"/>
              </a:rPr>
              <a:t>++;	</a:t>
            </a:r>
            <a:r>
              <a:rPr lang="en-US" altLang="zh-CN" sz="2200" dirty="0" err="1">
                <a:ea typeface="宋体" pitchFamily="2" charset="-122"/>
              </a:rPr>
              <a:t>printf</a:t>
            </a:r>
            <a:r>
              <a:rPr lang="en-US" altLang="zh-CN" sz="2200" dirty="0">
                <a:ea typeface="宋体" pitchFamily="2" charset="-122"/>
              </a:rPr>
              <a:t>("j=%</a:t>
            </a:r>
            <a:r>
              <a:rPr lang="en-US" altLang="zh-CN" sz="2200" dirty="0" err="1">
                <a:ea typeface="宋体" pitchFamily="2" charset="-122"/>
              </a:rPr>
              <a:t>d,i</a:t>
            </a:r>
            <a:r>
              <a:rPr lang="en-US" altLang="zh-CN" sz="2200" dirty="0">
                <a:ea typeface="宋体" pitchFamily="2" charset="-122"/>
              </a:rPr>
              <a:t>=%d\</a:t>
            </a:r>
            <a:r>
              <a:rPr lang="en-US" altLang="zh-CN" sz="2200" dirty="0" err="1">
                <a:ea typeface="宋体" pitchFamily="2" charset="-122"/>
              </a:rPr>
              <a:t>n",j,i</a:t>
            </a:r>
            <a:r>
              <a:rPr lang="en-US" altLang="zh-CN" sz="2200" dirty="0">
                <a:ea typeface="宋体" pitchFamily="2" charset="-122"/>
              </a:rPr>
              <a:t>);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200" dirty="0">
                <a:ea typeface="宋体" pitchFamily="2" charset="-122"/>
              </a:rPr>
              <a:t>   k=++</a:t>
            </a:r>
            <a:r>
              <a:rPr lang="en-US" altLang="zh-CN" sz="2200" dirty="0" err="1">
                <a:ea typeface="宋体" pitchFamily="2" charset="-122"/>
              </a:rPr>
              <a:t>i</a:t>
            </a:r>
            <a:r>
              <a:rPr lang="en-US" altLang="zh-CN" sz="2200" dirty="0">
                <a:ea typeface="宋体" pitchFamily="2" charset="-122"/>
              </a:rPr>
              <a:t>;	</a:t>
            </a:r>
            <a:r>
              <a:rPr lang="en-US" altLang="zh-CN" sz="2200" dirty="0" err="1">
                <a:ea typeface="宋体" pitchFamily="2" charset="-122"/>
              </a:rPr>
              <a:t>printf</a:t>
            </a:r>
            <a:r>
              <a:rPr lang="en-US" altLang="zh-CN" sz="2200" dirty="0">
                <a:ea typeface="宋体" pitchFamily="2" charset="-122"/>
              </a:rPr>
              <a:t>("k=%</a:t>
            </a:r>
            <a:r>
              <a:rPr lang="en-US" altLang="zh-CN" sz="2200" dirty="0" err="1">
                <a:ea typeface="宋体" pitchFamily="2" charset="-122"/>
              </a:rPr>
              <a:t>d,i</a:t>
            </a:r>
            <a:r>
              <a:rPr lang="en-US" altLang="zh-CN" sz="2200" dirty="0">
                <a:ea typeface="宋体" pitchFamily="2" charset="-122"/>
              </a:rPr>
              <a:t>=%d\</a:t>
            </a:r>
            <a:r>
              <a:rPr lang="en-US" altLang="zh-CN" sz="2200" dirty="0" err="1">
                <a:ea typeface="宋体" pitchFamily="2" charset="-122"/>
              </a:rPr>
              <a:t>n",k,i</a:t>
            </a:r>
            <a:r>
              <a:rPr lang="en-US" altLang="zh-CN" sz="2200" dirty="0">
                <a:ea typeface="宋体" pitchFamily="2" charset="-122"/>
              </a:rPr>
              <a:t>);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200" dirty="0">
                <a:ea typeface="宋体" pitchFamily="2" charset="-122"/>
              </a:rPr>
              <a:t>   j=</a:t>
            </a:r>
            <a:r>
              <a:rPr lang="en-US" altLang="zh-CN" sz="2200" dirty="0" err="1">
                <a:ea typeface="宋体" pitchFamily="2" charset="-122"/>
              </a:rPr>
              <a:t>i</a:t>
            </a:r>
            <a:r>
              <a:rPr lang="en-US" altLang="zh-CN" sz="2200" dirty="0">
                <a:ea typeface="宋体" pitchFamily="2" charset="-122"/>
              </a:rPr>
              <a:t>--;	</a:t>
            </a:r>
            <a:r>
              <a:rPr lang="en-US" altLang="zh-CN" sz="2200" dirty="0" err="1">
                <a:ea typeface="宋体" pitchFamily="2" charset="-122"/>
              </a:rPr>
              <a:t>printf</a:t>
            </a:r>
            <a:r>
              <a:rPr lang="en-US" altLang="zh-CN" sz="2200" dirty="0">
                <a:ea typeface="宋体" pitchFamily="2" charset="-122"/>
              </a:rPr>
              <a:t>("j=%</a:t>
            </a:r>
            <a:r>
              <a:rPr lang="en-US" altLang="zh-CN" sz="2200" dirty="0" err="1">
                <a:ea typeface="宋体" pitchFamily="2" charset="-122"/>
              </a:rPr>
              <a:t>d,i</a:t>
            </a:r>
            <a:r>
              <a:rPr lang="en-US" altLang="zh-CN" sz="2200" dirty="0">
                <a:ea typeface="宋体" pitchFamily="2" charset="-122"/>
              </a:rPr>
              <a:t>=%d\</a:t>
            </a:r>
            <a:r>
              <a:rPr lang="en-US" altLang="zh-CN" sz="2200" dirty="0" err="1">
                <a:ea typeface="宋体" pitchFamily="2" charset="-122"/>
              </a:rPr>
              <a:t>n",j,i</a:t>
            </a:r>
            <a:r>
              <a:rPr lang="en-US" altLang="zh-CN" sz="2200" dirty="0">
                <a:ea typeface="宋体" pitchFamily="2" charset="-122"/>
              </a:rPr>
              <a:t>);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200" dirty="0">
                <a:ea typeface="宋体" pitchFamily="2" charset="-122"/>
              </a:rPr>
              <a:t>   k=- -</a:t>
            </a:r>
            <a:r>
              <a:rPr lang="en-US" altLang="zh-CN" sz="2200" dirty="0" err="1">
                <a:ea typeface="宋体" pitchFamily="2" charset="-122"/>
              </a:rPr>
              <a:t>i</a:t>
            </a:r>
            <a:r>
              <a:rPr lang="en-US" altLang="zh-CN" sz="2200" dirty="0">
                <a:ea typeface="宋体" pitchFamily="2" charset="-122"/>
              </a:rPr>
              <a:t>;	</a:t>
            </a:r>
            <a:r>
              <a:rPr lang="en-US" altLang="zh-CN" sz="2200" dirty="0" err="1">
                <a:ea typeface="宋体" pitchFamily="2" charset="-122"/>
              </a:rPr>
              <a:t>printf</a:t>
            </a:r>
            <a:r>
              <a:rPr lang="en-US" altLang="zh-CN" sz="2200" dirty="0">
                <a:ea typeface="宋体" pitchFamily="2" charset="-122"/>
              </a:rPr>
              <a:t>("k=%</a:t>
            </a:r>
            <a:r>
              <a:rPr lang="en-US" altLang="zh-CN" sz="2200" dirty="0" err="1">
                <a:ea typeface="宋体" pitchFamily="2" charset="-122"/>
              </a:rPr>
              <a:t>d,i</a:t>
            </a:r>
            <a:r>
              <a:rPr lang="en-US" altLang="zh-CN" sz="2200" dirty="0">
                <a:ea typeface="宋体" pitchFamily="2" charset="-122"/>
              </a:rPr>
              <a:t>=%d\</a:t>
            </a:r>
            <a:r>
              <a:rPr lang="en-US" altLang="zh-CN" sz="2200" dirty="0" err="1">
                <a:ea typeface="宋体" pitchFamily="2" charset="-122"/>
              </a:rPr>
              <a:t>n",k,i</a:t>
            </a:r>
            <a:r>
              <a:rPr lang="en-US" altLang="zh-CN" sz="2200" dirty="0">
                <a:ea typeface="宋体" pitchFamily="2" charset="-122"/>
              </a:rPr>
              <a:t>);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200" dirty="0">
                <a:ea typeface="宋体" pitchFamily="2" charset="-122"/>
              </a:rPr>
              <a:t>   </a:t>
            </a:r>
            <a:r>
              <a:rPr lang="en-US" altLang="zh-CN" sz="2200" dirty="0" err="1">
                <a:ea typeface="宋体" pitchFamily="2" charset="-122"/>
              </a:rPr>
              <a:t>i</a:t>
            </a:r>
            <a:r>
              <a:rPr lang="en-US" altLang="zh-CN" sz="2200" dirty="0">
                <a:ea typeface="宋体" pitchFamily="2" charset="-122"/>
              </a:rPr>
              <a:t>=j=5;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200" dirty="0">
                <a:ea typeface="宋体" pitchFamily="2" charset="-122"/>
              </a:rPr>
              <a:t>   </a:t>
            </a:r>
            <a:r>
              <a:rPr lang="en-US" altLang="zh-CN" sz="2200" dirty="0" err="1">
                <a:ea typeface="宋体" pitchFamily="2" charset="-122"/>
              </a:rPr>
              <a:t>printf</a:t>
            </a:r>
            <a:r>
              <a:rPr lang="en-US" altLang="zh-CN" sz="2200" dirty="0">
                <a:ea typeface="宋体" pitchFamily="2" charset="-122"/>
              </a:rPr>
              <a:t>("</a:t>
            </a:r>
            <a:r>
              <a:rPr lang="en-US" altLang="zh-CN" sz="2200" dirty="0" err="1">
                <a:ea typeface="宋体" pitchFamily="2" charset="-122"/>
              </a:rPr>
              <a:t>i+j</a:t>
            </a:r>
            <a:r>
              <a:rPr lang="en-US" altLang="zh-CN" sz="2200" dirty="0">
                <a:ea typeface="宋体" pitchFamily="2" charset="-122"/>
              </a:rPr>
              <a:t>=%d,++j=%d\</a:t>
            </a:r>
            <a:r>
              <a:rPr lang="en-US" altLang="zh-CN" sz="2200" dirty="0" err="1">
                <a:ea typeface="宋体" pitchFamily="2" charset="-122"/>
              </a:rPr>
              <a:t>n",i+j</a:t>
            </a:r>
            <a:r>
              <a:rPr lang="en-US" altLang="zh-CN" sz="2200" dirty="0">
                <a:ea typeface="宋体" pitchFamily="2" charset="-122"/>
              </a:rPr>
              <a:t>,++j);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200" dirty="0">
                <a:ea typeface="宋体" pitchFamily="2" charset="-122"/>
              </a:rPr>
              <a:t>} </a:t>
            </a:r>
          </a:p>
        </p:txBody>
      </p:sp>
      <p:sp>
        <p:nvSpPr>
          <p:cNvPr id="5" name="标题 6"/>
          <p:cNvSpPr>
            <a:spLocks noGrp="1"/>
          </p:cNvSpPr>
          <p:nvPr/>
        </p:nvSpPr>
        <p:spPr bwMode="auto">
          <a:xfrm>
            <a:off x="381000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方正舒体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9pPr>
          </a:lstStyle>
          <a:p>
            <a:r>
              <a:rPr lang="zh-CN" altLang="en-US" dirty="0" smtClean="0"/>
              <a:t>习题</a:t>
            </a:r>
            <a:endParaRPr lang="zh-CN" altLang="en-US" dirty="0"/>
          </a:p>
        </p:txBody>
      </p:sp>
    </p:spTree>
  </p:cSld>
  <p:clrMapOvr>
    <a:masterClrMapping/>
  </p:clrMapOvr>
  <p:transition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rgbClr val="7B9899"/>
                </a:solidFill>
                <a:ea typeface="宋体" pitchFamily="2" charset="-122"/>
              </a:rPr>
              <a:t>整型常量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lvl="1"/>
            <a:r>
              <a:rPr lang="zh-CN" altLang="en-US" dirty="0">
                <a:ea typeface="宋体" pitchFamily="2" charset="-122"/>
              </a:rPr>
              <a:t>十进制整型常量：同数学上的表示方法，如</a:t>
            </a:r>
            <a:r>
              <a:rPr lang="en-US" altLang="zh-CN" dirty="0">
                <a:solidFill>
                  <a:srgbClr val="FF0000"/>
                </a:solidFill>
                <a:ea typeface="宋体" pitchFamily="2" charset="-122"/>
              </a:rPr>
              <a:t>168</a:t>
            </a:r>
            <a:r>
              <a:rPr lang="zh-CN" altLang="en-US" dirty="0">
                <a:ea typeface="宋体" pitchFamily="2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宋体" pitchFamily="2" charset="-122"/>
              </a:rPr>
              <a:t>-1</a:t>
            </a:r>
            <a:r>
              <a:rPr lang="zh-CN" altLang="en-US" dirty="0">
                <a:ea typeface="宋体" pitchFamily="2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宋体" pitchFamily="2" charset="-122"/>
              </a:rPr>
              <a:t>65535</a:t>
            </a:r>
            <a:r>
              <a:rPr lang="zh-CN" altLang="en-US" dirty="0">
                <a:ea typeface="宋体" pitchFamily="2" charset="-122"/>
              </a:rPr>
              <a:t>等。</a:t>
            </a:r>
          </a:p>
          <a:p>
            <a:pPr lvl="1"/>
            <a:r>
              <a:rPr lang="zh-CN" altLang="en-US" dirty="0">
                <a:ea typeface="宋体" pitchFamily="2" charset="-122"/>
              </a:rPr>
              <a:t>八进制整型常量：以</a:t>
            </a:r>
            <a:r>
              <a:rPr lang="en-US" altLang="zh-CN" dirty="0">
                <a:solidFill>
                  <a:srgbClr val="FF0000"/>
                </a:solidFill>
                <a:ea typeface="宋体" pitchFamily="2" charset="-122"/>
              </a:rPr>
              <a:t>0</a:t>
            </a:r>
            <a:r>
              <a:rPr lang="zh-CN" altLang="en-US" dirty="0">
                <a:ea typeface="宋体" pitchFamily="2" charset="-122"/>
              </a:rPr>
              <a:t>开头，由数字</a:t>
            </a:r>
            <a:r>
              <a:rPr lang="en-US" altLang="zh-CN" dirty="0">
                <a:solidFill>
                  <a:srgbClr val="FF0000"/>
                </a:solidFill>
                <a:ea typeface="宋体" pitchFamily="2" charset="-122"/>
              </a:rPr>
              <a:t>0</a:t>
            </a:r>
            <a:r>
              <a:rPr lang="zh-CN" altLang="en-US" dirty="0">
                <a:solidFill>
                  <a:srgbClr val="FF0000"/>
                </a:solidFill>
                <a:ea typeface="宋体" pitchFamily="2" charset="-122"/>
              </a:rPr>
              <a:t>～</a:t>
            </a:r>
            <a:r>
              <a:rPr lang="en-US" altLang="zh-CN" dirty="0">
                <a:solidFill>
                  <a:srgbClr val="FF0000"/>
                </a:solidFill>
                <a:ea typeface="宋体" pitchFamily="2" charset="-122"/>
              </a:rPr>
              <a:t>7</a:t>
            </a:r>
            <a:r>
              <a:rPr lang="zh-CN" altLang="en-US" dirty="0">
                <a:ea typeface="宋体" pitchFamily="2" charset="-122"/>
              </a:rPr>
              <a:t>组成，如</a:t>
            </a:r>
            <a:r>
              <a:rPr lang="en-US" altLang="zh-CN" dirty="0">
                <a:solidFill>
                  <a:srgbClr val="FF0000"/>
                </a:solidFill>
                <a:ea typeface="宋体" pitchFamily="2" charset="-122"/>
              </a:rPr>
              <a:t>0101</a:t>
            </a:r>
            <a:r>
              <a:rPr lang="zh-CN" altLang="en-US" dirty="0">
                <a:ea typeface="宋体" pitchFamily="2" charset="-122"/>
              </a:rPr>
              <a:t>、</a:t>
            </a:r>
            <a:r>
              <a:rPr lang="en-US" altLang="zh-CN" dirty="0">
                <a:ea typeface="宋体" pitchFamily="2" charset="-122"/>
              </a:rPr>
              <a:t>-</a:t>
            </a:r>
            <a:r>
              <a:rPr lang="en-US" altLang="zh-CN" dirty="0">
                <a:solidFill>
                  <a:srgbClr val="FF0000"/>
                </a:solidFill>
                <a:ea typeface="宋体" pitchFamily="2" charset="-122"/>
              </a:rPr>
              <a:t>045</a:t>
            </a:r>
            <a:r>
              <a:rPr lang="zh-CN" altLang="en-US" dirty="0">
                <a:ea typeface="宋体" pitchFamily="2" charset="-122"/>
              </a:rPr>
              <a:t>等。</a:t>
            </a:r>
          </a:p>
          <a:p>
            <a:pPr lvl="1"/>
            <a:r>
              <a:rPr lang="zh-CN" altLang="en-US" dirty="0">
                <a:ea typeface="宋体" pitchFamily="2" charset="-122"/>
              </a:rPr>
              <a:t>十六进制整型常量：以</a:t>
            </a:r>
            <a:r>
              <a:rPr lang="en-US" altLang="zh-CN" dirty="0">
                <a:solidFill>
                  <a:srgbClr val="FF0000"/>
                </a:solidFill>
                <a:ea typeface="宋体" pitchFamily="2" charset="-122"/>
              </a:rPr>
              <a:t>0x</a:t>
            </a:r>
            <a:r>
              <a:rPr lang="zh-CN" altLang="en-US" dirty="0">
                <a:ea typeface="宋体" pitchFamily="2" charset="-122"/>
              </a:rPr>
              <a:t>或</a:t>
            </a:r>
            <a:r>
              <a:rPr lang="en-US" altLang="zh-CN" dirty="0">
                <a:solidFill>
                  <a:srgbClr val="FF0000"/>
                </a:solidFill>
                <a:ea typeface="宋体" pitchFamily="2" charset="-122"/>
              </a:rPr>
              <a:t>0X</a:t>
            </a:r>
            <a:r>
              <a:rPr lang="zh-CN" altLang="en-US" dirty="0">
                <a:ea typeface="宋体" pitchFamily="2" charset="-122"/>
              </a:rPr>
              <a:t>开头的数字序列表示十六进制数，如</a:t>
            </a:r>
            <a:r>
              <a:rPr lang="en-US" altLang="zh-CN" dirty="0" smtClean="0">
                <a:solidFill>
                  <a:srgbClr val="FF0000"/>
                </a:solidFill>
                <a:ea typeface="宋体" pitchFamily="2" charset="-122"/>
              </a:rPr>
              <a:t>0x12</a:t>
            </a:r>
            <a:r>
              <a:rPr lang="zh-CN" altLang="en-US" dirty="0" smtClean="0">
                <a:ea typeface="宋体" pitchFamily="2" charset="-122"/>
              </a:rPr>
              <a:t> 。</a:t>
            </a:r>
            <a:endParaRPr lang="zh-CN" altLang="en-US" dirty="0">
              <a:ea typeface="宋体" pitchFamily="2" charset="-122"/>
            </a:endParaRPr>
          </a:p>
          <a:p>
            <a:pPr lvl="2">
              <a:buFontTx/>
              <a:buNone/>
            </a:pPr>
            <a:endParaRPr lang="en-US" altLang="zh-CN" dirty="0">
              <a:ea typeface="宋体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rgbClr val="7B9899"/>
                </a:solidFill>
                <a:ea typeface="宋体" pitchFamily="2" charset="-122"/>
              </a:rPr>
              <a:t>整型常量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>
                <a:ea typeface="宋体" pitchFamily="2" charset="-122"/>
              </a:rPr>
              <a:t>以下是非法的整型常量：</a:t>
            </a:r>
          </a:p>
          <a:p>
            <a:pPr lvl="1">
              <a:lnSpc>
                <a:spcPct val="90000"/>
              </a:lnSpc>
            </a:pPr>
            <a:r>
              <a:rPr lang="en-US" altLang="zh-CN">
                <a:solidFill>
                  <a:srgbClr val="FF0000"/>
                </a:solidFill>
                <a:ea typeface="宋体" pitchFamily="2" charset="-122"/>
              </a:rPr>
              <a:t>09</a:t>
            </a:r>
            <a:r>
              <a:rPr lang="zh-CN" altLang="en-US">
                <a:ea typeface="宋体" pitchFamily="2" charset="-122"/>
              </a:rPr>
              <a:t>：</a:t>
            </a:r>
            <a:r>
              <a:rPr lang="en-US" altLang="zh-CN">
                <a:solidFill>
                  <a:srgbClr val="FF0000"/>
                </a:solidFill>
                <a:ea typeface="宋体" pitchFamily="2" charset="-122"/>
              </a:rPr>
              <a:t>0</a:t>
            </a:r>
            <a:r>
              <a:rPr lang="zh-CN" altLang="en-US">
                <a:ea typeface="宋体" pitchFamily="2" charset="-122"/>
              </a:rPr>
              <a:t>开头应该是八进制，但</a:t>
            </a:r>
            <a:r>
              <a:rPr lang="en-US" altLang="zh-CN">
                <a:solidFill>
                  <a:srgbClr val="FF0000"/>
                </a:solidFill>
                <a:ea typeface="宋体" pitchFamily="2" charset="-122"/>
              </a:rPr>
              <a:t>9</a:t>
            </a:r>
            <a:r>
              <a:rPr lang="zh-CN" altLang="en-US">
                <a:ea typeface="宋体" pitchFamily="2" charset="-122"/>
              </a:rPr>
              <a:t>不是合法的八进制数字。</a:t>
            </a:r>
          </a:p>
          <a:p>
            <a:pPr lvl="1">
              <a:lnSpc>
                <a:spcPct val="90000"/>
              </a:lnSpc>
            </a:pPr>
            <a:r>
              <a:rPr lang="en-US" altLang="zh-CN">
                <a:solidFill>
                  <a:srgbClr val="FF0000"/>
                </a:solidFill>
                <a:ea typeface="宋体" pitchFamily="2" charset="-122"/>
              </a:rPr>
              <a:t>0X6G</a:t>
            </a:r>
            <a:r>
              <a:rPr lang="zh-CN" altLang="en-US">
                <a:ea typeface="宋体" pitchFamily="2" charset="-122"/>
              </a:rPr>
              <a:t>：</a:t>
            </a:r>
            <a:r>
              <a:rPr lang="en-US" altLang="zh-CN">
                <a:solidFill>
                  <a:srgbClr val="FF0000"/>
                </a:solidFill>
                <a:ea typeface="宋体" pitchFamily="2" charset="-122"/>
              </a:rPr>
              <a:t>0X</a:t>
            </a:r>
            <a:r>
              <a:rPr lang="zh-CN" altLang="en-US">
                <a:ea typeface="宋体" pitchFamily="2" charset="-122"/>
              </a:rPr>
              <a:t>开头应该是十六进制，但</a:t>
            </a:r>
            <a:r>
              <a:rPr lang="en-US" altLang="zh-CN">
                <a:solidFill>
                  <a:srgbClr val="FF0000"/>
                </a:solidFill>
                <a:ea typeface="宋体" pitchFamily="2" charset="-122"/>
              </a:rPr>
              <a:t>G</a:t>
            </a:r>
            <a:r>
              <a:rPr lang="zh-CN" altLang="en-US">
                <a:ea typeface="宋体" pitchFamily="2" charset="-122"/>
              </a:rPr>
              <a:t>不是合法的十六进制数字。</a:t>
            </a:r>
          </a:p>
          <a:p>
            <a:pPr>
              <a:lnSpc>
                <a:spcPct val="90000"/>
              </a:lnSpc>
            </a:pPr>
            <a:r>
              <a:rPr lang="zh-CN" altLang="en-US">
                <a:ea typeface="宋体" pitchFamily="2" charset="-122"/>
              </a:rPr>
              <a:t>以下是合法的整型常量：</a:t>
            </a:r>
          </a:p>
          <a:p>
            <a:pPr lvl="1">
              <a:lnSpc>
                <a:spcPct val="90000"/>
              </a:lnSpc>
            </a:pPr>
            <a:r>
              <a:rPr lang="en-US" altLang="zh-CN">
                <a:solidFill>
                  <a:srgbClr val="FF0000"/>
                </a:solidFill>
                <a:ea typeface="宋体" pitchFamily="2" charset="-122"/>
              </a:rPr>
              <a:t>00000101</a:t>
            </a:r>
            <a:r>
              <a:rPr lang="zh-CN" altLang="en-US">
                <a:ea typeface="宋体" pitchFamily="2" charset="-122"/>
              </a:rPr>
              <a:t>：八进制，相当于十进制的</a:t>
            </a:r>
            <a:r>
              <a:rPr lang="en-US" altLang="zh-CN">
                <a:solidFill>
                  <a:srgbClr val="FF0000"/>
                </a:solidFill>
                <a:ea typeface="宋体" pitchFamily="2" charset="-122"/>
              </a:rPr>
              <a:t>65</a:t>
            </a:r>
            <a:r>
              <a:rPr lang="zh-CN" altLang="en-US">
                <a:ea typeface="宋体" pitchFamily="2" charset="-122"/>
              </a:rPr>
              <a:t>。</a:t>
            </a:r>
          </a:p>
          <a:p>
            <a:pPr lvl="1">
              <a:lnSpc>
                <a:spcPct val="90000"/>
              </a:lnSpc>
            </a:pPr>
            <a:r>
              <a:rPr lang="en-US" altLang="zh-CN">
                <a:solidFill>
                  <a:srgbClr val="FF0000"/>
                </a:solidFill>
                <a:ea typeface="宋体" pitchFamily="2" charset="-122"/>
              </a:rPr>
              <a:t>-012</a:t>
            </a:r>
            <a:r>
              <a:rPr lang="zh-CN" altLang="en-US">
                <a:ea typeface="宋体" pitchFamily="2" charset="-122"/>
              </a:rPr>
              <a:t>：八进制，相当于十进制的</a:t>
            </a:r>
            <a:r>
              <a:rPr lang="en-US" altLang="zh-CN">
                <a:solidFill>
                  <a:srgbClr val="FF0000"/>
                </a:solidFill>
                <a:ea typeface="宋体" pitchFamily="2" charset="-122"/>
              </a:rPr>
              <a:t>-10</a:t>
            </a:r>
            <a:r>
              <a:rPr lang="zh-CN" altLang="en-US">
                <a:ea typeface="宋体" pitchFamily="2" charset="-122"/>
              </a:rPr>
              <a:t>。</a:t>
            </a:r>
          </a:p>
          <a:p>
            <a:pPr lvl="1">
              <a:lnSpc>
                <a:spcPct val="90000"/>
              </a:lnSpc>
            </a:pPr>
            <a:r>
              <a:rPr lang="en-US" altLang="zh-CN">
                <a:solidFill>
                  <a:srgbClr val="FF0000"/>
                </a:solidFill>
                <a:ea typeface="宋体" pitchFamily="2" charset="-122"/>
              </a:rPr>
              <a:t>65535LU</a:t>
            </a:r>
            <a:r>
              <a:rPr lang="zh-CN" altLang="en-US">
                <a:ea typeface="宋体" pitchFamily="2" charset="-122"/>
              </a:rPr>
              <a:t>：十进制，无符号长整型。</a:t>
            </a:r>
          </a:p>
          <a:p>
            <a:pPr lvl="1">
              <a:lnSpc>
                <a:spcPct val="90000"/>
              </a:lnSpc>
            </a:pPr>
            <a:r>
              <a:rPr lang="en-US" altLang="zh-CN">
                <a:solidFill>
                  <a:srgbClr val="FF0000"/>
                </a:solidFill>
                <a:ea typeface="宋体" pitchFamily="2" charset="-122"/>
              </a:rPr>
              <a:t>0XFF</a:t>
            </a:r>
            <a:r>
              <a:rPr lang="zh-CN" altLang="en-US">
                <a:ea typeface="宋体" pitchFamily="2" charset="-122"/>
              </a:rPr>
              <a:t>：十六进制，相当于十进制的</a:t>
            </a:r>
            <a:r>
              <a:rPr lang="en-US" altLang="zh-CN">
                <a:solidFill>
                  <a:srgbClr val="FF0000"/>
                </a:solidFill>
                <a:ea typeface="宋体" pitchFamily="2" charset="-122"/>
              </a:rPr>
              <a:t>255</a:t>
            </a:r>
            <a:r>
              <a:rPr lang="zh-CN" altLang="en-US">
                <a:ea typeface="宋体" pitchFamily="2" charset="-122"/>
              </a:rPr>
              <a:t>。 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rgbClr val="7B9899"/>
                </a:solidFill>
                <a:ea typeface="宋体" pitchFamily="2" charset="-122"/>
              </a:rPr>
              <a:t>整型常量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400">
                <a:ea typeface="宋体" pitchFamily="2" charset="-122"/>
              </a:rPr>
              <a:t>注意</a:t>
            </a:r>
            <a:r>
              <a:rPr lang="en-US" altLang="zh-CN" sz="2400">
                <a:ea typeface="宋体" pitchFamily="2" charset="-122"/>
              </a:rPr>
              <a:t>:</a:t>
            </a:r>
          </a:p>
          <a:p>
            <a:pPr lvl="1">
              <a:lnSpc>
                <a:spcPct val="90000"/>
              </a:lnSpc>
            </a:pPr>
            <a:r>
              <a:rPr lang="zh-CN" altLang="en-US" sz="2400">
                <a:ea typeface="宋体" pitchFamily="2" charset="-122"/>
              </a:rPr>
              <a:t>如要说明是无符号类型则在数据后加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u</a:t>
            </a:r>
            <a:r>
              <a:rPr lang="zh-CN" altLang="en-US" sz="2400">
                <a:ea typeface="宋体" pitchFamily="2" charset="-122"/>
              </a:rPr>
              <a:t>或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U</a:t>
            </a:r>
            <a:r>
              <a:rPr lang="zh-CN" altLang="en-US" sz="2400">
                <a:ea typeface="宋体" pitchFamily="2" charset="-122"/>
              </a:rPr>
              <a:t>、如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65535u</a:t>
            </a:r>
            <a:r>
              <a:rPr lang="zh-CN" altLang="en-US" sz="2400">
                <a:ea typeface="宋体" pitchFamily="2" charset="-122"/>
              </a:rPr>
              <a:t>、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168U</a:t>
            </a:r>
            <a:r>
              <a:rPr lang="zh-CN" altLang="en-US" sz="2400">
                <a:ea typeface="宋体" pitchFamily="2" charset="-122"/>
              </a:rPr>
              <a:t>等。如果说明为长整型，则在数据后面加</a:t>
            </a:r>
            <a:r>
              <a:rPr lang="en-US" altLang="zh-CN" sz="2400">
                <a:ea typeface="宋体" pitchFamily="2" charset="-122"/>
              </a:rPr>
              <a:t>l</a:t>
            </a:r>
            <a:r>
              <a:rPr lang="zh-CN" altLang="en-US" sz="2400">
                <a:ea typeface="宋体" pitchFamily="2" charset="-122"/>
              </a:rPr>
              <a:t>或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L</a:t>
            </a:r>
            <a:r>
              <a:rPr lang="zh-CN" altLang="en-US" sz="2400">
                <a:ea typeface="宋体" pitchFamily="2" charset="-122"/>
              </a:rPr>
              <a:t>，如</a:t>
            </a:r>
            <a:r>
              <a:rPr lang="en-US" altLang="zh-CN" sz="2400">
                <a:solidFill>
                  <a:srgbClr val="FF0000"/>
                </a:solidFill>
                <a:ea typeface="宋体" pitchFamily="2" charset="-122"/>
              </a:rPr>
              <a:t>-1L</a:t>
            </a:r>
            <a:r>
              <a:rPr lang="zh-CN" altLang="en-US" sz="2400">
                <a:ea typeface="宋体" pitchFamily="2" charset="-122"/>
              </a:rPr>
              <a:t>。</a:t>
            </a:r>
          </a:p>
          <a:p>
            <a:pPr lvl="1">
              <a:lnSpc>
                <a:spcPct val="90000"/>
              </a:lnSpc>
            </a:pPr>
            <a:r>
              <a:rPr lang="zh-CN" altLang="en-US" sz="2400">
                <a:ea typeface="宋体" pitchFamily="2" charset="-122"/>
              </a:rPr>
              <a:t>八进制、十进制和十六进制只是整数的不同书写形式，提供多种写法只是为了使用方便，我们可以根据需要选择适当的书写方式。</a:t>
            </a:r>
          </a:p>
          <a:p>
            <a:pPr lvl="1">
              <a:lnSpc>
                <a:spcPct val="90000"/>
              </a:lnSpc>
            </a:pPr>
            <a:r>
              <a:rPr lang="en-US" altLang="zh-CN" sz="2400">
                <a:ea typeface="宋体" pitchFamily="2" charset="-122"/>
              </a:rPr>
              <a:t>C</a:t>
            </a:r>
            <a:r>
              <a:rPr lang="zh-CN" altLang="en-US" sz="2400">
                <a:ea typeface="宋体" pitchFamily="2" charset="-122"/>
              </a:rPr>
              <a:t>语言中不用二进制形式表示整数。</a:t>
            </a:r>
          </a:p>
          <a:p>
            <a:pPr lvl="1">
              <a:lnSpc>
                <a:spcPct val="90000"/>
              </a:lnSpc>
            </a:pPr>
            <a:r>
              <a:rPr lang="en-US" altLang="zh-CN" sz="2400">
                <a:ea typeface="宋体" pitchFamily="2" charset="-122"/>
              </a:rPr>
              <a:t>C</a:t>
            </a:r>
            <a:r>
              <a:rPr lang="zh-CN" altLang="en-US" sz="2400">
                <a:ea typeface="宋体" pitchFamily="2" charset="-122"/>
              </a:rPr>
              <a:t>语言中，一般只使用无符号的八进制和十六进制数，而不使用有符号的八进制和十六进制数，因此没有专门的无符号八进制和十六进制标识符。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市镇">
  <a:themeElements>
    <a:clrScheme name="沉稳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市镇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c3</Template>
  <TotalTime>339</TotalTime>
  <Words>3881</Words>
  <Application>Microsoft Office PowerPoint</Application>
  <PresentationFormat>全屏显示(4:3)</PresentationFormat>
  <Paragraphs>560</Paragraphs>
  <Slides>67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69" baseType="lpstr">
      <vt:lpstr>市镇</vt:lpstr>
      <vt:lpstr>公式</vt:lpstr>
      <vt:lpstr>第2章 数据类型、运算符和表达式 </vt:lpstr>
      <vt:lpstr>PowerPoint 演示文稿</vt:lpstr>
      <vt:lpstr>2.1  数据类型</vt:lpstr>
      <vt:lpstr>2.1  数据类型</vt:lpstr>
      <vt:lpstr>2.1  数据类型</vt:lpstr>
      <vt:lpstr>2.1.2  整数类型</vt:lpstr>
      <vt:lpstr>整型常量</vt:lpstr>
      <vt:lpstr>整型常量</vt:lpstr>
      <vt:lpstr>整型常量</vt:lpstr>
      <vt:lpstr>2.1  数据类型</vt:lpstr>
      <vt:lpstr>2.1  数据类型</vt:lpstr>
      <vt:lpstr>实型常量</vt:lpstr>
      <vt:lpstr>实型常量</vt:lpstr>
      <vt:lpstr>有效数字</vt:lpstr>
      <vt:lpstr>2.1  数据类型</vt:lpstr>
      <vt:lpstr>2.1  数据类型</vt:lpstr>
      <vt:lpstr>字符常量</vt:lpstr>
      <vt:lpstr>转义字符</vt:lpstr>
      <vt:lpstr>字符串常量</vt:lpstr>
      <vt:lpstr>2.2  标识符、符号常量与变量 </vt:lpstr>
      <vt:lpstr>2.2  标识符、符号常量与变量</vt:lpstr>
      <vt:lpstr>2.2  标识符、符号常量与变量</vt:lpstr>
      <vt:lpstr>2.2  标识符、符号常量与变量</vt:lpstr>
      <vt:lpstr>2.2  标识符、符号常量与变量</vt:lpstr>
      <vt:lpstr>2.2  标识符、符号常量与变量</vt:lpstr>
      <vt:lpstr>2.2  标识符、符号常量与变量</vt:lpstr>
      <vt:lpstr>2.2  标识符、符号常量与变量</vt:lpstr>
      <vt:lpstr>2.2  标识符、符号常量与变量</vt:lpstr>
      <vt:lpstr>2.2  标识符、符号常量与变量</vt:lpstr>
      <vt:lpstr>2.2  标识符、符号常量与变量</vt:lpstr>
      <vt:lpstr>2.2  标识符、符号常量与变量</vt:lpstr>
      <vt:lpstr>2.2  标识符、符号常量与变量</vt:lpstr>
      <vt:lpstr>2.2  标识符、符号常量与变量</vt:lpstr>
      <vt:lpstr>实型变量及实型数据的存储 </vt:lpstr>
      <vt:lpstr>字符数据的存储与使用</vt:lpstr>
      <vt:lpstr>【例2-3】演示字符数据的存储和引用</vt:lpstr>
      <vt:lpstr>2.3  运算符与表达式</vt:lpstr>
      <vt:lpstr>2.3  运算符与表达式</vt:lpstr>
      <vt:lpstr>学习运算符要注意以下几方面问题</vt:lpstr>
      <vt:lpstr>2.3.1  算术运算符与算术表达式</vt:lpstr>
      <vt:lpstr>2.3  运算符与表达式</vt:lpstr>
      <vt:lpstr>2.3  运算符与表达式</vt:lpstr>
      <vt:lpstr>2.3.1  算术运算符与算术表达式</vt:lpstr>
      <vt:lpstr>2.3  运算符与表达式</vt:lpstr>
      <vt:lpstr>2.3  运算符与表达式</vt:lpstr>
      <vt:lpstr>2.3  运算符与表达式</vt:lpstr>
      <vt:lpstr>2.3  运算符与表达式</vt:lpstr>
      <vt:lpstr>2.3  运算符与表达式</vt:lpstr>
      <vt:lpstr>2.3  运算符与表达式</vt:lpstr>
      <vt:lpstr>2.4  数据类型转换</vt:lpstr>
      <vt:lpstr>2.4  数据类型转换</vt:lpstr>
      <vt:lpstr>2.4  数据类型转换</vt:lpstr>
      <vt:lpstr>自动类型转换规则</vt:lpstr>
      <vt:lpstr>2.4  数据类型转换</vt:lpstr>
      <vt:lpstr>2.4  数据类型转换</vt:lpstr>
      <vt:lpstr>2.4  数据类型转换</vt:lpstr>
      <vt:lpstr>【例2-6】演示强制类型转换</vt:lpstr>
      <vt:lpstr>2.5  数据的溢出与误差 </vt:lpstr>
      <vt:lpstr>【例2-7】演示数据的溢出</vt:lpstr>
      <vt:lpstr>2.5  数据的溢出与误差</vt:lpstr>
      <vt:lpstr>【例2-8】演示实型数据的误差 </vt:lpstr>
      <vt:lpstr>2.6  案例：一样的'A'，不一样的输出方式 </vt:lpstr>
      <vt:lpstr>2.8  案例：时间的换算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21世纪高职高专新概念规划教材</dc:title>
  <dc:subject>C语言程序设计(第二版)</dc:subject>
  <dc:creator>丁亚涛</dc:creator>
  <dc:description>配套资源：网站、课件、练习与测试软件、题库等。</dc:description>
  <cp:lastModifiedBy>a</cp:lastModifiedBy>
  <cp:revision>275</cp:revision>
  <cp:lastPrinted>1601-01-01T00:00:00Z</cp:lastPrinted>
  <dcterms:created xsi:type="dcterms:W3CDTF">1601-01-01T00:00:00Z</dcterms:created>
  <dcterms:modified xsi:type="dcterms:W3CDTF">2014-06-30T10:36:51Z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