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0" r:id="rId1"/>
  </p:sldMasterIdLst>
  <p:sldIdLst>
    <p:sldId id="256" r:id="rId2"/>
    <p:sldId id="257" r:id="rId3"/>
    <p:sldId id="258" r:id="rId4"/>
    <p:sldId id="313" r:id="rId5"/>
    <p:sldId id="314" r:id="rId6"/>
    <p:sldId id="316" r:id="rId7"/>
    <p:sldId id="260" r:id="rId8"/>
    <p:sldId id="282" r:id="rId9"/>
    <p:sldId id="261" r:id="rId10"/>
    <p:sldId id="283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315" r:id="rId26"/>
    <p:sldId id="280" r:id="rId27"/>
    <p:sldId id="277" r:id="rId28"/>
    <p:sldId id="278" r:id="rId29"/>
    <p:sldId id="279" r:id="rId30"/>
    <p:sldId id="281" r:id="rId31"/>
    <p:sldId id="284" r:id="rId32"/>
    <p:sldId id="285" r:id="rId33"/>
    <p:sldId id="286" r:id="rId34"/>
    <p:sldId id="287" r:id="rId35"/>
    <p:sldId id="288" r:id="rId36"/>
    <p:sldId id="297" r:id="rId37"/>
    <p:sldId id="306" r:id="rId38"/>
    <p:sldId id="307" r:id="rId39"/>
    <p:sldId id="308" r:id="rId40"/>
    <p:sldId id="309" r:id="rId41"/>
    <p:sldId id="310" r:id="rId42"/>
    <p:sldId id="311" r:id="rId43"/>
    <p:sldId id="317" r:id="rId44"/>
    <p:sldId id="318" r:id="rId45"/>
    <p:sldId id="319" r:id="rId46"/>
    <p:sldId id="320" r:id="rId47"/>
    <p:sldId id="321" r:id="rId48"/>
    <p:sldId id="322" r:id="rId49"/>
    <p:sldId id="323" r:id="rId50"/>
    <p:sldId id="324" r:id="rId51"/>
    <p:sldId id="305" r:id="rId52"/>
    <p:sldId id="312" r:id="rId53"/>
    <p:sldId id="296" r:id="rId5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CC"/>
    <a:srgbClr val="CCECFF"/>
    <a:srgbClr val="FF0000"/>
    <a:srgbClr val="0066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white">
          <a:xfrm>
            <a:off x="8991600" y="3175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146050" y="6391275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155575" y="2419350"/>
            <a:ext cx="8832850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152400" y="152400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13" name="椭圆 12"/>
          <p:cNvSpPr/>
          <p:nvPr/>
        </p:nvSpPr>
        <p:spPr>
          <a:xfrm>
            <a:off x="4267200" y="211455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4" name="椭圆 13"/>
          <p:cNvSpPr/>
          <p:nvPr/>
        </p:nvSpPr>
        <p:spPr>
          <a:xfrm>
            <a:off x="4362450" y="2209800"/>
            <a:ext cx="419100" cy="420688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副标题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zh-CN" altLang="en-US" smtClean="0"/>
              <a:t>单击此处编辑母版副标题样式</a:t>
            </a:r>
            <a:endParaRPr lang="en-US"/>
          </a:p>
        </p:txBody>
      </p:sp>
      <p:sp>
        <p:nvSpPr>
          <p:cNvPr id="8" name="标题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15" name="日期占位符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16" name="页脚占位符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17" name="灯片编号占位符 28"/>
          <p:cNvSpPr>
            <a:spLocks noGrp="1"/>
          </p:cNvSpPr>
          <p:nvPr>
            <p:ph type="sldNum" sz="quarter" idx="12"/>
          </p:nvPr>
        </p:nvSpPr>
        <p:spPr>
          <a:xfrm>
            <a:off x="4343400" y="2198688"/>
            <a:ext cx="457200" cy="441325"/>
          </a:xfrm>
        </p:spPr>
        <p:txBody>
          <a:bodyPr/>
          <a:lstStyle>
            <a:lvl1pPr>
              <a:defRPr smtClean="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16B7DE77-F260-47DB-AC61-C2F17195B953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4EB7296-09A9-41D5-933D-1FC39E34E715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 thruBlk="1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white">
          <a:xfrm>
            <a:off x="0" y="0"/>
            <a:ext cx="9144000" cy="155575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146050" y="6391275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152400" y="155575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10" name="直接连接符 9"/>
          <p:cNvSpPr>
            <a:spLocks noChangeShapeType="1"/>
          </p:cNvSpPr>
          <p:nvPr/>
        </p:nvSpPr>
        <p:spPr bwMode="auto">
          <a:xfrm rot="5400000">
            <a:off x="4021137" y="3278188"/>
            <a:ext cx="6245225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1" name="椭圆 10"/>
          <p:cNvSpPr/>
          <p:nvPr/>
        </p:nvSpPr>
        <p:spPr>
          <a:xfrm>
            <a:off x="6838950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2" name="椭圆 11"/>
          <p:cNvSpPr/>
          <p:nvPr/>
        </p:nvSpPr>
        <p:spPr>
          <a:xfrm>
            <a:off x="6934200" y="3021013"/>
            <a:ext cx="420688" cy="419100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13" name="灯片编号占位符 5"/>
          <p:cNvSpPr>
            <a:spLocks noGrp="1"/>
          </p:cNvSpPr>
          <p:nvPr>
            <p:ph type="sldNum" sz="quarter" idx="10"/>
          </p:nvPr>
        </p:nvSpPr>
        <p:spPr>
          <a:xfrm>
            <a:off x="6915150" y="3009900"/>
            <a:ext cx="457200" cy="441325"/>
          </a:xfrm>
        </p:spPr>
        <p:txBody>
          <a:bodyPr/>
          <a:lstStyle>
            <a:lvl1pPr>
              <a:defRPr/>
            </a:lvl1pPr>
          </a:lstStyle>
          <a:p>
            <a:fld id="{B1476B99-74ED-440F-9789-5AAAF7EEBB7C}" type="slidenum">
              <a:rPr lang="en-US" altLang="zh-CN" smtClean="0"/>
              <a:pPr/>
              <a:t>‹#›</a:t>
            </a:fld>
            <a:endParaRPr lang="en-US" altLang="zh-CN"/>
          </a:p>
        </p:txBody>
      </p:sp>
      <p:sp>
        <p:nvSpPr>
          <p:cNvPr id="14" name="日期占位符 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15" name="页脚占位符 4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 thruBlk="1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8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04800" y="2971800"/>
            <a:ext cx="7315200" cy="609600"/>
          </a:xfrm>
        </p:spPr>
        <p:txBody>
          <a:bodyPr/>
          <a:lstStyle>
            <a:lvl1pPr>
              <a:defRPr sz="3600">
                <a:latin typeface="黑体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b="0">
                <a:solidFill>
                  <a:srgbClr val="5F5F5F"/>
                </a:solidFill>
              </a:defRPr>
            </a:lvl1pPr>
          </a:lstStyle>
          <a:p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b="0">
                <a:solidFill>
                  <a:srgbClr val="5F5F5F"/>
                </a:solidFill>
              </a:defRPr>
            </a:lvl1pPr>
          </a:lstStyle>
          <a:p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>
                <a:solidFill>
                  <a:srgbClr val="5F5F5F"/>
                </a:solidFill>
              </a:defRPr>
            </a:lvl1pPr>
          </a:lstStyle>
          <a:p>
            <a:fld id="{16B7DE77-F260-47DB-AC61-C2F17195B953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>
    <p:fade thruBlk="1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001000" cy="9144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381000" y="1600200"/>
            <a:ext cx="4191000" cy="43434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24400" y="1600200"/>
            <a:ext cx="4191000" cy="43434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0" y="6629400"/>
            <a:ext cx="1905000" cy="22860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629400"/>
            <a:ext cx="2895600" cy="22860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7239000" y="6629400"/>
            <a:ext cx="1905000" cy="228600"/>
          </a:xfrm>
        </p:spPr>
        <p:txBody>
          <a:bodyPr/>
          <a:lstStyle>
            <a:lvl1pPr>
              <a:defRPr/>
            </a:lvl1pPr>
          </a:lstStyle>
          <a:p>
            <a:fld id="{E52E78F9-5F91-4F99-BA8D-BCD69DE40247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>
    <p:fade thruBlk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8" name="内容占位符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4362450" y="1027113"/>
            <a:ext cx="457200" cy="441325"/>
          </a:xfrm>
        </p:spPr>
        <p:txBody>
          <a:bodyPr/>
          <a:lstStyle>
            <a:lvl1pPr>
              <a:defRPr/>
            </a:lvl1pPr>
          </a:lstStyle>
          <a:p>
            <a:fld id="{37C7E8E4-1681-4E9A-8990-E2177C6AA63A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 thruBlk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white">
          <a:xfrm>
            <a:off x="152400" y="2286000"/>
            <a:ext cx="8832850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155575" y="142875"/>
            <a:ext cx="8832850" cy="2139950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146050" y="6391275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152400" y="152400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12" name="直接连接符 11"/>
          <p:cNvSpPr>
            <a:spLocks noChangeShapeType="1"/>
          </p:cNvSpPr>
          <p:nvPr/>
        </p:nvSpPr>
        <p:spPr bwMode="auto">
          <a:xfrm>
            <a:off x="152400" y="2438400"/>
            <a:ext cx="8832850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3" name="椭圆 12"/>
          <p:cNvSpPr/>
          <p:nvPr/>
        </p:nvSpPr>
        <p:spPr>
          <a:xfrm>
            <a:off x="4267200" y="211455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4" name="椭圆 13"/>
          <p:cNvSpPr/>
          <p:nvPr/>
        </p:nvSpPr>
        <p:spPr>
          <a:xfrm>
            <a:off x="4362450" y="2209800"/>
            <a:ext cx="419100" cy="420688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15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16" name="日期占位符 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1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4343400" y="2198688"/>
            <a:ext cx="457200" cy="441325"/>
          </a:xfrm>
        </p:spPr>
        <p:txBody>
          <a:bodyPr/>
          <a:lstStyle>
            <a:lvl1pPr>
              <a:defRPr smtClean="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AF6BFA5-0AE6-455D-8225-C753DB3D7DAB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 thruBlk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直接连接符 4"/>
          <p:cNvSpPr>
            <a:spLocks noChangeShapeType="1"/>
          </p:cNvSpPr>
          <p:nvPr/>
        </p:nvSpPr>
        <p:spPr bwMode="auto">
          <a:xfrm flipV="1">
            <a:off x="4562475" y="1576388"/>
            <a:ext cx="9525" cy="481806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10" name="内容占位符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12" name="内容占位符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6" name="日期占位符 4"/>
          <p:cNvSpPr>
            <a:spLocks noGrp="1"/>
          </p:cNvSpPr>
          <p:nvPr>
            <p:ph type="dt" sz="half" idx="10"/>
          </p:nvPr>
        </p:nvSpPr>
        <p:spPr>
          <a:xfrm>
            <a:off x="5791200" y="6410325"/>
            <a:ext cx="3044825" cy="365125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156E6E-3BE1-49AA-812A-C9D9D88B41BE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 thruBlk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接连接符 6"/>
          <p:cNvSpPr>
            <a:spLocks noChangeShapeType="1"/>
          </p:cNvSpPr>
          <p:nvPr/>
        </p:nvSpPr>
        <p:spPr bwMode="auto">
          <a:xfrm flipV="1">
            <a:off x="4572000" y="2200275"/>
            <a:ext cx="0" cy="4187825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2" name="矩形 11"/>
          <p:cNvSpPr/>
          <p:nvPr/>
        </p:nvSpPr>
        <p:spPr>
          <a:xfrm>
            <a:off x="152400" y="1371600"/>
            <a:ext cx="8832850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146050" y="6391275"/>
            <a:ext cx="8832850" cy="31115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4" name="直接连接符 13"/>
          <p:cNvSpPr>
            <a:spLocks noChangeShapeType="1"/>
          </p:cNvSpPr>
          <p:nvPr/>
        </p:nvSpPr>
        <p:spPr bwMode="auto">
          <a:xfrm>
            <a:off x="152400" y="1279525"/>
            <a:ext cx="8832850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152400" y="155575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16" name="椭圆 15"/>
          <p:cNvSpPr/>
          <p:nvPr/>
        </p:nvSpPr>
        <p:spPr>
          <a:xfrm>
            <a:off x="4267200" y="955675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7" name="椭圆 16"/>
          <p:cNvSpPr/>
          <p:nvPr/>
        </p:nvSpPr>
        <p:spPr>
          <a:xfrm>
            <a:off x="4362450" y="1050925"/>
            <a:ext cx="419100" cy="420688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24" name="内容占位符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26" name="内容占位符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23" name="标题 22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18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19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04800" y="6410325"/>
            <a:ext cx="3581400" cy="365125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20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4343400" y="1042988"/>
            <a:ext cx="457200" cy="441325"/>
          </a:xfrm>
        </p:spPr>
        <p:txBody>
          <a:bodyPr/>
          <a:lstStyle>
            <a:lvl1pPr algn="ctr">
              <a:defRPr smtClean="0"/>
            </a:lvl1pPr>
          </a:lstStyle>
          <a:p>
            <a:fld id="{B77D6C79-3B5D-4B08-95A2-E8423236C3F1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 thruBlk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4343400" y="1036638"/>
            <a:ext cx="457200" cy="441325"/>
          </a:xfrm>
        </p:spPr>
        <p:txBody>
          <a:bodyPr/>
          <a:lstStyle>
            <a:lvl1pPr>
              <a:defRPr/>
            </a:lvl1pPr>
          </a:lstStyle>
          <a:p>
            <a:fld id="{387F657F-E91F-421B-B2FB-AF7491ED59C1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>
    <p:fade thruBlk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white">
          <a:xfrm>
            <a:off x="0" y="0"/>
            <a:ext cx="9144000" cy="155575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146050" y="6391275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152400" y="158750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8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10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5"/>
          </a:xfrm>
        </p:spPr>
        <p:txBody>
          <a:bodyPr/>
          <a:lstStyle>
            <a:lvl1pPr>
              <a:defRPr smtClean="0">
                <a:solidFill>
                  <a:srgbClr val="FFFFFF"/>
                </a:solidFill>
              </a:defRPr>
            </a:lvl1pPr>
          </a:lstStyle>
          <a:p>
            <a:fld id="{EECCF6CA-343A-433C-83FF-F9E70198BE91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>
    <p:fade thruBlk="1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152400" y="152400"/>
            <a:ext cx="8832850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white">
          <a:xfrm>
            <a:off x="0" y="0"/>
            <a:ext cx="9144000" cy="119063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0" name="矩形 9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152400" y="152400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12" name="直接连接符 11"/>
          <p:cNvSpPr>
            <a:spLocks noChangeShapeType="1"/>
          </p:cNvSpPr>
          <p:nvPr/>
        </p:nvSpPr>
        <p:spPr bwMode="auto">
          <a:xfrm>
            <a:off x="152400" y="533400"/>
            <a:ext cx="8832850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3" name="椭圆 12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4" name="椭圆 13"/>
          <p:cNvSpPr/>
          <p:nvPr/>
        </p:nvSpPr>
        <p:spPr>
          <a:xfrm>
            <a:off x="1390650" y="323850"/>
            <a:ext cx="419100" cy="419100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149225" y="6388100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20" name="内容占位符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16" name="灯片编号占位符 6"/>
          <p:cNvSpPr>
            <a:spLocks noGrp="1"/>
          </p:cNvSpPr>
          <p:nvPr>
            <p:ph type="sldNum" sz="quarter" idx="10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 smtClean="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22A93276-FBDB-49AC-8227-12F8EE5ABA4C}" type="slidenum">
              <a:rPr lang="en-US" altLang="zh-CN" smtClean="0"/>
              <a:pPr/>
              <a:t>‹#›</a:t>
            </a:fld>
            <a:endParaRPr lang="en-US" altLang="zh-CN"/>
          </a:p>
        </p:txBody>
      </p:sp>
      <p:sp>
        <p:nvSpPr>
          <p:cNvPr id="17" name="日期占位符 4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18" name="页脚占位符 5"/>
          <p:cNvSpPr>
            <a:spLocks noGrp="1"/>
          </p:cNvSpPr>
          <p:nvPr>
            <p:ph type="ftr" sz="quarter" idx="12"/>
          </p:nvPr>
        </p:nvSpPr>
        <p:spPr>
          <a:xfrm>
            <a:off x="301625" y="6410325"/>
            <a:ext cx="3382963" cy="366713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 thruBlk="1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直接连接符 4"/>
          <p:cNvSpPr>
            <a:spLocks noChangeShapeType="1"/>
          </p:cNvSpPr>
          <p:nvPr/>
        </p:nvSpPr>
        <p:spPr bwMode="auto">
          <a:xfrm>
            <a:off x="152400" y="533400"/>
            <a:ext cx="8832850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152400" y="152400"/>
            <a:ext cx="8832850" cy="301625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1" name="矩形 10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152400" y="155575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13" name="椭圆 12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4" name="椭圆 13"/>
          <p:cNvSpPr/>
          <p:nvPr/>
        </p:nvSpPr>
        <p:spPr>
          <a:xfrm>
            <a:off x="1390650" y="323850"/>
            <a:ext cx="419100" cy="419100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149225" y="6388100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6" name="灯片编号占位符 6"/>
          <p:cNvSpPr>
            <a:spLocks noGrp="1"/>
          </p:cNvSpPr>
          <p:nvPr>
            <p:ph type="sldNum" sz="quarter" idx="10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/>
            </a:lvl1pPr>
          </a:lstStyle>
          <a:p>
            <a:fld id="{67E7B276-448E-437F-AE57-8A74A021C5B2}" type="slidenum">
              <a:rPr lang="en-US" altLang="zh-CN" smtClean="0"/>
              <a:pPr/>
              <a:t>‹#›</a:t>
            </a:fld>
            <a:endParaRPr lang="en-US" altLang="zh-CN"/>
          </a:p>
        </p:txBody>
      </p:sp>
      <p:sp>
        <p:nvSpPr>
          <p:cNvPr id="17" name="日期占位符 4"/>
          <p:cNvSpPr>
            <a:spLocks noGrp="1"/>
          </p:cNvSpPr>
          <p:nvPr>
            <p:ph type="dt" sz="half" idx="11"/>
          </p:nvPr>
        </p:nvSpPr>
        <p:spPr>
          <a:xfrm>
            <a:off x="5788025" y="6405563"/>
            <a:ext cx="3044825" cy="365125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18" name="页脚占位符 5"/>
          <p:cNvSpPr>
            <a:spLocks noGrp="1"/>
          </p:cNvSpPr>
          <p:nvPr>
            <p:ph type="ftr" sz="quarter" idx="12"/>
          </p:nvPr>
        </p:nvSpPr>
        <p:spPr>
          <a:xfrm>
            <a:off x="301625" y="6410325"/>
            <a:ext cx="3584575" cy="366713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</p:spTree>
  </p:cSld>
  <p:clrMapOvr>
    <a:masterClrMapping/>
  </p:clrMapOvr>
  <p:transition>
    <p:fade thruBlk="1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white">
          <a:xfrm>
            <a:off x="0" y="0"/>
            <a:ext cx="9144000" cy="1393825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9" name="矩形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149225" y="6388100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4" name="日期占位符 13"/>
          <p:cNvSpPr>
            <a:spLocks noGrp="1"/>
          </p:cNvSpPr>
          <p:nvPr>
            <p:ph type="dt" sz="half" idx="2"/>
          </p:nvPr>
        </p:nvSpPr>
        <p:spPr>
          <a:xfrm>
            <a:off x="5791200" y="6405563"/>
            <a:ext cx="3044825" cy="3651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3"/>
          </p:nvPr>
        </p:nvSpPr>
        <p:spPr>
          <a:xfrm>
            <a:off x="304800" y="6410325"/>
            <a:ext cx="3581400" cy="366713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en-US" altLang="zh-CN"/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152400" y="155575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10" name="直接连接符 9"/>
          <p:cNvSpPr>
            <a:spLocks noChangeShapeType="1"/>
          </p:cNvSpPr>
          <p:nvPr/>
        </p:nvSpPr>
        <p:spPr bwMode="auto">
          <a:xfrm>
            <a:off x="152400" y="1276350"/>
            <a:ext cx="8832850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2" name="椭圆 11"/>
          <p:cNvSpPr/>
          <p:nvPr/>
        </p:nvSpPr>
        <p:spPr>
          <a:xfrm>
            <a:off x="4267200" y="955675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5" name="椭圆 14"/>
          <p:cNvSpPr/>
          <p:nvPr/>
        </p:nvSpPr>
        <p:spPr>
          <a:xfrm>
            <a:off x="4362450" y="1050925"/>
            <a:ext cx="419100" cy="420688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3" name="灯片编号占位符 22"/>
          <p:cNvSpPr>
            <a:spLocks noGrp="1"/>
          </p:cNvSpPr>
          <p:nvPr>
            <p:ph type="sldNum" sz="quarter" idx="4"/>
          </p:nvPr>
        </p:nvSpPr>
        <p:spPr>
          <a:xfrm>
            <a:off x="4343400" y="1039813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 smtClean="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16B7DE77-F260-47DB-AC61-C2F17195B953}" type="slidenum">
              <a:rPr lang="en-US" altLang="zh-CN" smtClean="0"/>
              <a:pPr/>
              <a:t>‹#›</a:t>
            </a:fld>
            <a:endParaRPr lang="en-US" altLang="zh-CN"/>
          </a:p>
        </p:txBody>
      </p:sp>
      <p:sp>
        <p:nvSpPr>
          <p:cNvPr id="2062" name="标题占位符 21"/>
          <p:cNvSpPr>
            <a:spLocks noGrp="1"/>
          </p:cNvSpPr>
          <p:nvPr>
            <p:ph type="title"/>
          </p:nvPr>
        </p:nvSpPr>
        <p:spPr bwMode="auto">
          <a:xfrm>
            <a:off x="301625" y="228600"/>
            <a:ext cx="8534400" cy="75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 smtClean="0"/>
              <a:t>单击此处编辑母版标题样式</a:t>
            </a:r>
            <a:endParaRPr lang="en-US" dirty="0" smtClean="0"/>
          </a:p>
        </p:txBody>
      </p:sp>
      <p:sp>
        <p:nvSpPr>
          <p:cNvPr id="2063" name="文本占位符 12"/>
          <p:cNvSpPr>
            <a:spLocks noGrp="1"/>
          </p:cNvSpPr>
          <p:nvPr>
            <p:ph type="body" idx="1"/>
          </p:nvPr>
        </p:nvSpPr>
        <p:spPr bwMode="auto">
          <a:xfrm>
            <a:off x="301625" y="1524000"/>
            <a:ext cx="8534400" cy="4598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dirty="0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  <p:sldLayoutId id="2147483673" r:id="rId3"/>
    <p:sldLayoutId id="2147483674" r:id="rId4"/>
    <p:sldLayoutId id="2147483675" r:id="rId5"/>
    <p:sldLayoutId id="2147483676" r:id="rId6"/>
    <p:sldLayoutId id="2147483677" r:id="rId7"/>
    <p:sldLayoutId id="2147483678" r:id="rId8"/>
    <p:sldLayoutId id="2147483679" r:id="rId9"/>
    <p:sldLayoutId id="2147483680" r:id="rId10"/>
    <p:sldLayoutId id="2147483681" r:id="rId11"/>
    <p:sldLayoutId id="2147483682" r:id="rId12"/>
    <p:sldLayoutId id="2147483683" r:id="rId13"/>
  </p:sldLayoutIdLst>
  <p:transition>
    <p:fade thruBlk="1"/>
  </p:transition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3300" b="1" kern="1200">
          <a:solidFill>
            <a:srgbClr val="7B9899"/>
          </a:solidFill>
          <a:latin typeface="宋体" pitchFamily="2" charset="-122"/>
          <a:ea typeface="宋体" pitchFamily="2" charset="-122"/>
          <a:cs typeface="宋体" pitchFamily="2" charset="-122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  <a:ea typeface="方正舒体"/>
          <a:cs typeface="方正舒体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  <a:ea typeface="方正舒体"/>
          <a:cs typeface="方正舒体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  <a:ea typeface="方正舒体"/>
          <a:cs typeface="方正舒体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  <a:ea typeface="方正舒体"/>
          <a:cs typeface="方正舒体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  <a:ea typeface="方正舒体"/>
          <a:cs typeface="方正舒体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  <a:ea typeface="方正舒体"/>
          <a:cs typeface="方正舒体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  <a:ea typeface="方正舒体"/>
          <a:cs typeface="方正舒体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  <a:ea typeface="方正舒体"/>
          <a:cs typeface="方正舒体"/>
        </a:defRPr>
      </a:lvl9pPr>
    </p:titleStyle>
    <p:bodyStyle>
      <a:lvl1pPr marL="273050" indent="-27305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700" kern="1200">
          <a:solidFill>
            <a:schemeClr val="tx1"/>
          </a:solidFill>
          <a:latin typeface="宋体" pitchFamily="2" charset="-122"/>
          <a:ea typeface="宋体" pitchFamily="2" charset="-122"/>
          <a:cs typeface="宋体" pitchFamily="2" charset="-122"/>
        </a:defRPr>
      </a:lvl1pPr>
      <a:lvl2pPr marL="547688" indent="-273050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"/>
        <a:defRPr sz="2200" kern="1200">
          <a:solidFill>
            <a:schemeClr val="tx2"/>
          </a:solidFill>
          <a:latin typeface="+mn-lt"/>
          <a:ea typeface="+mn-ea"/>
          <a:cs typeface="方正舒体"/>
        </a:defRPr>
      </a:lvl2pPr>
      <a:lvl3pPr marL="822325" indent="-228600" algn="l" rtl="0" eaLnBrk="1" fontAlgn="base" hangingPunct="1">
        <a:spcBef>
          <a:spcPct val="20000"/>
        </a:spcBef>
        <a:spcAft>
          <a:spcPct val="0"/>
        </a:spcAft>
        <a:buClr>
          <a:srgbClr val="8CADAE"/>
        </a:buClr>
        <a:buSzPct val="75000"/>
        <a:buFont typeface="Wingdings 2" pitchFamily="18" charset="2"/>
        <a:buChar char=""/>
        <a:defRPr sz="2000" kern="1200">
          <a:solidFill>
            <a:schemeClr val="tx1"/>
          </a:solidFill>
          <a:latin typeface="+mn-lt"/>
          <a:ea typeface="+mn-ea"/>
          <a:cs typeface="方正舒体"/>
        </a:defRPr>
      </a:lvl3pPr>
      <a:lvl4pPr marL="1096963" indent="-228600" algn="l" rtl="0" eaLnBrk="1" fontAlgn="base" hangingPunct="1">
        <a:spcBef>
          <a:spcPct val="20000"/>
        </a:spcBef>
        <a:spcAft>
          <a:spcPct val="0"/>
        </a:spcAft>
        <a:buClr>
          <a:srgbClr val="8C7B70"/>
        </a:buClr>
        <a:buSzPct val="70000"/>
        <a:buFont typeface="Wingdings" pitchFamily="2" charset="2"/>
        <a:buChar char=""/>
        <a:defRPr sz="2000" kern="1200">
          <a:solidFill>
            <a:schemeClr val="tx2"/>
          </a:solidFill>
          <a:latin typeface="+mn-lt"/>
          <a:ea typeface="+mn-ea"/>
          <a:cs typeface="方正舒体"/>
        </a:defRPr>
      </a:lvl4pPr>
      <a:lvl5pPr marL="1371600" indent="-228600" algn="l" rtl="0" eaLnBrk="1" fontAlgn="base" hangingPunct="1">
        <a:spcBef>
          <a:spcPct val="20000"/>
        </a:spcBef>
        <a:spcAft>
          <a:spcPct val="0"/>
        </a:spcAft>
        <a:buClr>
          <a:srgbClr val="8FB08C"/>
        </a:buClr>
        <a:buChar char="•"/>
        <a:defRPr kern="1200">
          <a:solidFill>
            <a:schemeClr val="tx1"/>
          </a:solidFill>
          <a:latin typeface="+mn-lt"/>
          <a:ea typeface="+mn-ea"/>
          <a:cs typeface="方正舒体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3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zh-CN" altLang="en-US" sz="3200" dirty="0"/>
              <a:t>第</a:t>
            </a:r>
            <a:r>
              <a:rPr lang="en-US" altLang="zh-CN" sz="3200" dirty="0"/>
              <a:t>8</a:t>
            </a:r>
            <a:r>
              <a:rPr lang="zh-CN" altLang="en-US" sz="3200" dirty="0"/>
              <a:t>章  指针</a:t>
            </a:r>
            <a:r>
              <a:rPr lang="zh-CN" altLang="en-US" dirty="0"/>
              <a:t>  </a:t>
            </a:r>
            <a:r>
              <a:rPr lang="zh-CN" altLang="en-US" sz="3200" dirty="0"/>
              <a:t> 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8.4  </a:t>
            </a:r>
            <a:r>
              <a:rPr lang="zh-CN" altLang="en-US"/>
              <a:t>指针运算 </a:t>
            </a:r>
          </a:p>
        </p:txBody>
      </p:sp>
      <p:sp>
        <p:nvSpPr>
          <p:cNvPr id="31750" name="Rectangle 6"/>
          <p:cNvSpPr>
            <a:spLocks noGrp="1" noChangeArrowheads="1"/>
          </p:cNvSpPr>
          <p:nvPr>
            <p:ph sz="quarter" idx="1"/>
          </p:nvPr>
        </p:nvSpPr>
        <p:spPr>
          <a:xfrm>
            <a:off x="381000" y="1600200"/>
            <a:ext cx="8534400" cy="4111625"/>
          </a:xfrm>
        </p:spPr>
        <p:txBody>
          <a:bodyPr/>
          <a:lstStyle/>
          <a:p>
            <a:r>
              <a:rPr kumimoji="1" lang="en-US" altLang="zh-CN">
                <a:ea typeface="宋体" pitchFamily="2" charset="-122"/>
              </a:rPr>
              <a:t>8.4.1  </a:t>
            </a:r>
            <a:r>
              <a:rPr kumimoji="1" lang="en-US" altLang="zh-CN">
                <a:solidFill>
                  <a:srgbClr val="FF0000"/>
                </a:solidFill>
                <a:ea typeface="宋体" pitchFamily="2" charset="-122"/>
              </a:rPr>
              <a:t>* </a:t>
            </a:r>
            <a:r>
              <a:rPr kumimoji="1" lang="zh-CN" altLang="en-US">
                <a:ea typeface="宋体" pitchFamily="2" charset="-122"/>
              </a:rPr>
              <a:t>运算符和取地址运算符</a:t>
            </a:r>
            <a:r>
              <a:rPr kumimoji="1" lang="en-US" altLang="zh-CN">
                <a:solidFill>
                  <a:srgbClr val="FF0000"/>
                </a:solidFill>
                <a:ea typeface="宋体" pitchFamily="2" charset="-122"/>
              </a:rPr>
              <a:t>&amp; </a:t>
            </a:r>
          </a:p>
          <a:p>
            <a:pPr lvl="2"/>
            <a:r>
              <a:rPr kumimoji="1" lang="en-US" altLang="zh-CN" sz="3100">
                <a:solidFill>
                  <a:srgbClr val="FF0000"/>
                </a:solidFill>
                <a:ea typeface="宋体" pitchFamily="2" charset="-122"/>
              </a:rPr>
              <a:t>int  a=1000, *pa=&amp;a; </a:t>
            </a:r>
          </a:p>
          <a:p>
            <a:pPr lvl="2"/>
            <a:r>
              <a:rPr kumimoji="1" lang="en-US" altLang="zh-CN" sz="3100">
                <a:solidFill>
                  <a:srgbClr val="FF0000"/>
                </a:solidFill>
                <a:ea typeface="宋体" pitchFamily="2" charset="-122"/>
              </a:rPr>
              <a:t>*(&amp;a) == a        </a:t>
            </a:r>
          </a:p>
          <a:p>
            <a:pPr lvl="2"/>
            <a:r>
              <a:rPr kumimoji="1" lang="en-US" altLang="zh-CN" sz="3100">
                <a:solidFill>
                  <a:srgbClr val="FF0000"/>
                </a:solidFill>
                <a:ea typeface="宋体" pitchFamily="2" charset="-122"/>
              </a:rPr>
              <a:t>&amp;(*p) == p</a:t>
            </a:r>
            <a:r>
              <a:rPr kumimoji="1" lang="en-US" altLang="zh-CN">
                <a:solidFill>
                  <a:srgbClr val="FF0000"/>
                </a:solidFill>
                <a:ea typeface="宋体" pitchFamily="2" charset="-122"/>
              </a:rPr>
              <a:t> </a:t>
            </a:r>
          </a:p>
          <a:p>
            <a:pPr lvl="1"/>
            <a:r>
              <a:rPr kumimoji="1" lang="zh-CN" altLang="en-US">
                <a:ea typeface="宋体" pitchFamily="2" charset="-122"/>
              </a:rPr>
              <a:t>指向运算符  * 和取地址运算符 </a:t>
            </a:r>
            <a:r>
              <a:rPr kumimoji="1" lang="en-US" altLang="zh-CN">
                <a:ea typeface="宋体" pitchFamily="2" charset="-122"/>
              </a:rPr>
              <a:t>&amp; </a:t>
            </a:r>
            <a:r>
              <a:rPr kumimoji="1" lang="zh-CN" altLang="en-US">
                <a:ea typeface="宋体" pitchFamily="2" charset="-122"/>
              </a:rPr>
              <a:t>互逆 </a:t>
            </a:r>
          </a:p>
          <a:p>
            <a:pPr lvl="1"/>
            <a:r>
              <a:rPr kumimoji="1" lang="zh-CN" altLang="en-US">
                <a:ea typeface="宋体" pitchFamily="2" charset="-122"/>
              </a:rPr>
              <a:t>不能写成</a:t>
            </a:r>
            <a:r>
              <a:rPr kumimoji="1" lang="en-US" altLang="zh-CN">
                <a:ea typeface="宋体" pitchFamily="2" charset="-122"/>
              </a:rPr>
              <a:t>: </a:t>
            </a:r>
            <a:r>
              <a:rPr kumimoji="1" lang="en-US" altLang="zh-CN">
                <a:solidFill>
                  <a:srgbClr val="FF0000"/>
                </a:solidFill>
                <a:ea typeface="宋体" pitchFamily="2" charset="-122"/>
              </a:rPr>
              <a:t>*(&amp; p)</a:t>
            </a:r>
          </a:p>
          <a:p>
            <a:pPr lvl="1"/>
            <a:endParaRPr kumimoji="1" lang="en-US" altLang="zh-CN">
              <a:solidFill>
                <a:srgbClr val="FF0000"/>
              </a:solidFill>
              <a:ea typeface="宋体" pitchFamily="2" charset="-122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8.4.2  </a:t>
            </a:r>
            <a:r>
              <a:rPr lang="zh-CN" altLang="en-US"/>
              <a:t>指针变量的引用 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381000" y="1600200"/>
            <a:ext cx="7981950" cy="4111625"/>
          </a:xfrm>
        </p:spPr>
        <p:txBody>
          <a:bodyPr/>
          <a:lstStyle/>
          <a:p>
            <a:r>
              <a:rPr lang="en-US" altLang="zh-CN" sz="2400">
                <a:ea typeface="宋体" pitchFamily="2" charset="-122"/>
              </a:rPr>
              <a:t>【</a:t>
            </a:r>
            <a:r>
              <a:rPr lang="zh-CN" altLang="en-US" sz="2400">
                <a:ea typeface="宋体" pitchFamily="2" charset="-122"/>
              </a:rPr>
              <a:t>例</a:t>
            </a:r>
            <a:r>
              <a:rPr lang="en-US" altLang="zh-CN" sz="2400">
                <a:ea typeface="宋体" pitchFamily="2" charset="-122"/>
              </a:rPr>
              <a:t>8-1】</a:t>
            </a:r>
            <a:r>
              <a:rPr lang="zh-CN" altLang="en-US" sz="2400">
                <a:ea typeface="宋体" pitchFamily="2" charset="-122"/>
              </a:rPr>
              <a:t>演示指针变量的引用</a:t>
            </a:r>
          </a:p>
          <a:p>
            <a:pPr lvl="1">
              <a:buFontTx/>
              <a:buNone/>
            </a:pPr>
            <a:r>
              <a:rPr lang="en-US" altLang="zh-CN" sz="1800">
                <a:ea typeface="宋体" pitchFamily="2" charset="-122"/>
              </a:rPr>
              <a:t>void swap1(int x , int y){int temp;temp = x;x = y;y = temp;}</a:t>
            </a:r>
          </a:p>
          <a:p>
            <a:pPr lvl="1">
              <a:buFontTx/>
              <a:buNone/>
            </a:pPr>
            <a:r>
              <a:rPr lang="en-US" altLang="zh-CN" sz="1800">
                <a:ea typeface="宋体" pitchFamily="2" charset="-122"/>
              </a:rPr>
              <a:t>void swap2(int *x , int *y){int temp;temp = *x;*x = *y;*y = temp;}</a:t>
            </a:r>
          </a:p>
          <a:p>
            <a:pPr lvl="1">
              <a:buFontTx/>
              <a:buNone/>
            </a:pPr>
            <a:r>
              <a:rPr lang="en-US" altLang="zh-CN" sz="1800">
                <a:ea typeface="宋体" pitchFamily="2" charset="-122"/>
              </a:rPr>
              <a:t>void swap3(int *x , int *y){int *temp;temp = x;x = y;y = temp;}</a:t>
            </a:r>
          </a:p>
          <a:p>
            <a:pPr lvl="1">
              <a:buFontTx/>
              <a:buNone/>
            </a:pPr>
            <a:r>
              <a:rPr lang="en-US" altLang="zh-CN" sz="1800">
                <a:ea typeface="宋体" pitchFamily="2" charset="-122"/>
              </a:rPr>
              <a:t>void main()</a:t>
            </a:r>
          </a:p>
          <a:p>
            <a:pPr lvl="1">
              <a:buFontTx/>
              <a:buNone/>
            </a:pPr>
            <a:r>
              <a:rPr lang="en-US" altLang="zh-CN" sz="1800">
                <a:ea typeface="宋体" pitchFamily="2" charset="-122"/>
              </a:rPr>
              <a:t>{int a,b;	int *pa,*pb;	pa=&amp;a;	pb=&amp;b;</a:t>
            </a:r>
          </a:p>
          <a:p>
            <a:pPr lvl="1">
              <a:buFontTx/>
              <a:buNone/>
            </a:pPr>
            <a:r>
              <a:rPr lang="en-US" altLang="zh-CN" sz="1800">
                <a:ea typeface="宋体" pitchFamily="2" charset="-122"/>
              </a:rPr>
              <a:t> a=10,b=20;swap1(a,b);</a:t>
            </a:r>
          </a:p>
          <a:p>
            <a:pPr lvl="1">
              <a:buFontTx/>
              <a:buNone/>
            </a:pPr>
            <a:r>
              <a:rPr lang="en-US" altLang="zh-CN" sz="1800">
                <a:ea typeface="宋体" pitchFamily="2" charset="-122"/>
              </a:rPr>
              <a:t> printf("a=%d,b=%d,*pa=%d,*pb=%d\n",a,b,*pa,*pb);</a:t>
            </a:r>
          </a:p>
          <a:p>
            <a:pPr lvl="1">
              <a:buFontTx/>
              <a:buNone/>
            </a:pPr>
            <a:r>
              <a:rPr lang="en-US" altLang="zh-CN" sz="1800">
                <a:ea typeface="宋体" pitchFamily="2" charset="-122"/>
              </a:rPr>
              <a:t> a=10,b=20;swap2(pa,pb);</a:t>
            </a:r>
          </a:p>
          <a:p>
            <a:pPr lvl="1">
              <a:buFontTx/>
              <a:buNone/>
            </a:pPr>
            <a:r>
              <a:rPr lang="en-US" altLang="zh-CN" sz="1800">
                <a:ea typeface="宋体" pitchFamily="2" charset="-122"/>
              </a:rPr>
              <a:t> printf("a=%d,b=%d,*pa=%d,*pb=%d\n",a,b,*pa,*pb);</a:t>
            </a:r>
          </a:p>
          <a:p>
            <a:pPr lvl="1">
              <a:buFontTx/>
              <a:buNone/>
            </a:pPr>
            <a:r>
              <a:rPr lang="en-US" altLang="zh-CN" sz="1800">
                <a:ea typeface="宋体" pitchFamily="2" charset="-122"/>
              </a:rPr>
              <a:t> a=10,b=20;swap3(pa,pb);</a:t>
            </a:r>
          </a:p>
          <a:p>
            <a:pPr lvl="1">
              <a:buFontTx/>
              <a:buNone/>
            </a:pPr>
            <a:r>
              <a:rPr lang="en-US" altLang="zh-CN" sz="1800">
                <a:ea typeface="宋体" pitchFamily="2" charset="-122"/>
              </a:rPr>
              <a:t> printf("a=%d,b=%d,*pa=%d,*pb=%d\n",a,b,*pa,*pb);</a:t>
            </a:r>
          </a:p>
          <a:p>
            <a:pPr lvl="1">
              <a:buFontTx/>
              <a:buNone/>
            </a:pPr>
            <a:r>
              <a:rPr lang="en-US" altLang="zh-CN" sz="1800">
                <a:ea typeface="宋体" pitchFamily="2" charset="-122"/>
              </a:rPr>
              <a:t>} </a:t>
            </a:r>
          </a:p>
        </p:txBody>
      </p:sp>
      <p:pic>
        <p:nvPicPr>
          <p:cNvPr id="11274" name="Picture 1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0" y="5791200"/>
            <a:ext cx="2819400" cy="917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800" dirty="0"/>
              <a:t>【</a:t>
            </a:r>
            <a:r>
              <a:rPr lang="zh-CN" altLang="en-US" sz="2800" dirty="0"/>
              <a:t>例</a:t>
            </a:r>
            <a:r>
              <a:rPr lang="en-US" altLang="zh-CN" sz="2800" dirty="0"/>
              <a:t>8-1】</a:t>
            </a:r>
            <a:r>
              <a:rPr lang="zh-CN" altLang="en-US" sz="2800" dirty="0"/>
              <a:t>演示指针变量的</a:t>
            </a:r>
            <a:r>
              <a:rPr lang="zh-CN" altLang="en-US" sz="2800" dirty="0" smtClean="0"/>
              <a:t>引用</a:t>
            </a:r>
            <a:r>
              <a:rPr lang="zh-CN" altLang="en-US" dirty="0" smtClean="0"/>
              <a:t> </a:t>
            </a:r>
            <a:endParaRPr lang="zh-CN" altLang="en-US" dirty="0"/>
          </a:p>
        </p:txBody>
      </p:sp>
      <p:sp>
        <p:nvSpPr>
          <p:cNvPr id="12293" name="Rectangle 5"/>
          <p:cNvSpPr>
            <a:spLocks noGrp="1" noChangeArrowheads="1"/>
          </p:cNvSpPr>
          <p:nvPr>
            <p:ph sz="quarter" idx="1"/>
          </p:nvPr>
        </p:nvSpPr>
        <p:spPr>
          <a:xfrm>
            <a:off x="381000" y="1600200"/>
            <a:ext cx="8534400" cy="4179888"/>
          </a:xfrm>
        </p:spPr>
        <p:txBody>
          <a:bodyPr/>
          <a:lstStyle/>
          <a:p>
            <a:r>
              <a:rPr lang="en-US" altLang="zh-CN" sz="1900">
                <a:solidFill>
                  <a:srgbClr val="FF0000"/>
                </a:solidFill>
                <a:ea typeface="宋体" pitchFamily="2" charset="-122"/>
              </a:rPr>
              <a:t>swap1</a:t>
            </a:r>
            <a:r>
              <a:rPr lang="en-US" altLang="zh-CN" sz="1900">
                <a:ea typeface="宋体" pitchFamily="2" charset="-122"/>
              </a:rPr>
              <a:t>(int x,int y)</a:t>
            </a:r>
            <a:r>
              <a:rPr lang="zh-CN" altLang="en-US" sz="1900">
                <a:ea typeface="宋体" pitchFamily="2" charset="-122"/>
              </a:rPr>
              <a:t>，主函数调用方式为</a:t>
            </a:r>
            <a:r>
              <a:rPr lang="en-US" altLang="zh-CN" sz="1900">
                <a:ea typeface="宋体" pitchFamily="2" charset="-122"/>
              </a:rPr>
              <a:t>:</a:t>
            </a:r>
          </a:p>
          <a:p>
            <a:pPr lvl="1"/>
            <a:r>
              <a:rPr lang="en-US" altLang="zh-CN" sz="2000">
                <a:ea typeface="宋体" pitchFamily="2" charset="-122"/>
              </a:rPr>
              <a:t>swap1(a,b);</a:t>
            </a:r>
          </a:p>
          <a:p>
            <a:pPr lvl="1"/>
            <a:r>
              <a:rPr lang="zh-CN" altLang="en-US" sz="2000">
                <a:ea typeface="宋体" pitchFamily="2" charset="-122"/>
              </a:rPr>
              <a:t>值传递，</a:t>
            </a:r>
            <a:r>
              <a:rPr lang="en-US" altLang="zh-CN" sz="2000">
                <a:ea typeface="宋体" pitchFamily="2" charset="-122"/>
              </a:rPr>
              <a:t>a</a:t>
            </a:r>
            <a:r>
              <a:rPr lang="zh-CN" altLang="en-US" sz="2000">
                <a:ea typeface="宋体" pitchFamily="2" charset="-122"/>
              </a:rPr>
              <a:t>、</a:t>
            </a:r>
            <a:r>
              <a:rPr lang="en-US" altLang="zh-CN" sz="2000">
                <a:ea typeface="宋体" pitchFamily="2" charset="-122"/>
              </a:rPr>
              <a:t>b</a:t>
            </a:r>
            <a:r>
              <a:rPr lang="zh-CN" altLang="en-US" sz="2000">
                <a:ea typeface="宋体" pitchFamily="2" charset="-122"/>
              </a:rPr>
              <a:t>的值以及</a:t>
            </a:r>
            <a:r>
              <a:rPr lang="en-US" altLang="zh-CN" sz="2000">
                <a:ea typeface="宋体" pitchFamily="2" charset="-122"/>
              </a:rPr>
              <a:t>pa</a:t>
            </a:r>
            <a:r>
              <a:rPr lang="zh-CN" altLang="en-US" sz="2000">
                <a:ea typeface="宋体" pitchFamily="2" charset="-122"/>
              </a:rPr>
              <a:t>、</a:t>
            </a:r>
            <a:r>
              <a:rPr lang="en-US" altLang="zh-CN" sz="2000">
                <a:ea typeface="宋体" pitchFamily="2" charset="-122"/>
              </a:rPr>
              <a:t>pb</a:t>
            </a:r>
            <a:r>
              <a:rPr lang="zh-CN" altLang="en-US" sz="2000">
                <a:ea typeface="宋体" pitchFamily="2" charset="-122"/>
              </a:rPr>
              <a:t>指针变量都不受影响。 </a:t>
            </a:r>
          </a:p>
          <a:p>
            <a:r>
              <a:rPr lang="en-US" altLang="zh-CN" sz="1900">
                <a:solidFill>
                  <a:srgbClr val="FF0000"/>
                </a:solidFill>
                <a:ea typeface="宋体" pitchFamily="2" charset="-122"/>
              </a:rPr>
              <a:t>swap2</a:t>
            </a:r>
            <a:r>
              <a:rPr lang="en-US" altLang="zh-CN" sz="1900">
                <a:ea typeface="宋体" pitchFamily="2" charset="-122"/>
              </a:rPr>
              <a:t>(int *x,int *y)</a:t>
            </a:r>
            <a:r>
              <a:rPr lang="zh-CN" altLang="en-US" sz="1900">
                <a:ea typeface="宋体" pitchFamily="2" charset="-122"/>
              </a:rPr>
              <a:t>，主函数调用方式为</a:t>
            </a:r>
            <a:r>
              <a:rPr lang="en-US" altLang="zh-CN" sz="1900">
                <a:ea typeface="宋体" pitchFamily="2" charset="-122"/>
              </a:rPr>
              <a:t>:</a:t>
            </a:r>
          </a:p>
          <a:p>
            <a:pPr lvl="1"/>
            <a:r>
              <a:rPr lang="en-US" altLang="zh-CN" sz="2000">
                <a:ea typeface="宋体" pitchFamily="2" charset="-122"/>
              </a:rPr>
              <a:t>swap2(pa,pb);</a:t>
            </a:r>
          </a:p>
          <a:p>
            <a:pPr lvl="1"/>
            <a:r>
              <a:rPr lang="zh-CN" altLang="en-US" sz="2000">
                <a:ea typeface="宋体" pitchFamily="2" charset="-122"/>
              </a:rPr>
              <a:t>形参是指针变量，实参也是指针变量。交换算法中采用指向运算符*，所以*</a:t>
            </a:r>
            <a:r>
              <a:rPr lang="en-US" altLang="zh-CN" sz="2000">
                <a:ea typeface="宋体" pitchFamily="2" charset="-122"/>
              </a:rPr>
              <a:t>x</a:t>
            </a:r>
            <a:r>
              <a:rPr lang="zh-CN" altLang="en-US" sz="2000">
                <a:ea typeface="宋体" pitchFamily="2" charset="-122"/>
              </a:rPr>
              <a:t>、*</a:t>
            </a:r>
            <a:r>
              <a:rPr lang="en-US" altLang="zh-CN" sz="2000">
                <a:ea typeface="宋体" pitchFamily="2" charset="-122"/>
              </a:rPr>
              <a:t>y</a:t>
            </a:r>
            <a:r>
              <a:rPr lang="zh-CN" altLang="en-US" sz="2000">
                <a:ea typeface="宋体" pitchFamily="2" charset="-122"/>
              </a:rPr>
              <a:t>和</a:t>
            </a:r>
            <a:r>
              <a:rPr lang="en-US" altLang="zh-CN" sz="2000">
                <a:ea typeface="宋体" pitchFamily="2" charset="-122"/>
              </a:rPr>
              <a:t>pa</a:t>
            </a:r>
            <a:r>
              <a:rPr lang="zh-CN" altLang="en-US" sz="2000">
                <a:ea typeface="宋体" pitchFamily="2" charset="-122"/>
              </a:rPr>
              <a:t>、</a:t>
            </a:r>
            <a:r>
              <a:rPr lang="en-US" altLang="zh-CN" sz="2000">
                <a:ea typeface="宋体" pitchFamily="2" charset="-122"/>
              </a:rPr>
              <a:t>pb</a:t>
            </a:r>
            <a:r>
              <a:rPr lang="zh-CN" altLang="en-US" sz="2000">
                <a:ea typeface="宋体" pitchFamily="2" charset="-122"/>
              </a:rPr>
              <a:t>是对应相同的数据</a:t>
            </a:r>
            <a:r>
              <a:rPr lang="en-US" altLang="zh-CN" sz="2000">
                <a:ea typeface="宋体" pitchFamily="2" charset="-122"/>
              </a:rPr>
              <a:t>a</a:t>
            </a:r>
            <a:r>
              <a:rPr lang="zh-CN" altLang="en-US" sz="2000">
                <a:ea typeface="宋体" pitchFamily="2" charset="-122"/>
              </a:rPr>
              <a:t>、</a:t>
            </a:r>
            <a:r>
              <a:rPr lang="en-US" altLang="zh-CN" sz="2000">
                <a:ea typeface="宋体" pitchFamily="2" charset="-122"/>
              </a:rPr>
              <a:t>b</a:t>
            </a:r>
            <a:r>
              <a:rPr lang="zh-CN" altLang="en-US" sz="2000">
                <a:ea typeface="宋体" pitchFamily="2" charset="-122"/>
              </a:rPr>
              <a:t>，最后函数实现了交换。 </a:t>
            </a:r>
          </a:p>
          <a:p>
            <a:r>
              <a:rPr lang="en-US" altLang="zh-CN" sz="1900">
                <a:solidFill>
                  <a:srgbClr val="FF0000"/>
                </a:solidFill>
                <a:ea typeface="宋体" pitchFamily="2" charset="-122"/>
              </a:rPr>
              <a:t>swap3</a:t>
            </a:r>
            <a:r>
              <a:rPr lang="en-US" altLang="zh-CN" sz="1900">
                <a:ea typeface="宋体" pitchFamily="2" charset="-122"/>
              </a:rPr>
              <a:t>(int *x,int *y)</a:t>
            </a:r>
            <a:r>
              <a:rPr lang="zh-CN" altLang="en-US" sz="1900">
                <a:ea typeface="宋体" pitchFamily="2" charset="-122"/>
              </a:rPr>
              <a:t>，主函数调用方式为</a:t>
            </a:r>
            <a:r>
              <a:rPr lang="en-US" altLang="zh-CN" sz="1900">
                <a:ea typeface="宋体" pitchFamily="2" charset="-122"/>
              </a:rPr>
              <a:t>:</a:t>
            </a:r>
          </a:p>
          <a:p>
            <a:pPr lvl="1"/>
            <a:r>
              <a:rPr lang="en-US" altLang="zh-CN" sz="2000">
                <a:ea typeface="宋体" pitchFamily="2" charset="-122"/>
              </a:rPr>
              <a:t>swap3(pa,pb);</a:t>
            </a:r>
          </a:p>
          <a:p>
            <a:pPr lvl="1"/>
            <a:r>
              <a:rPr lang="zh-CN" altLang="en-US" sz="2000">
                <a:ea typeface="宋体" pitchFamily="2" charset="-122"/>
              </a:rPr>
              <a:t>形参是指针变量，实参也是指针变量。交换算法中临时指针变量虽然把</a:t>
            </a:r>
            <a:r>
              <a:rPr lang="en-US" altLang="zh-CN" sz="2000">
                <a:ea typeface="宋体" pitchFamily="2" charset="-122"/>
              </a:rPr>
              <a:t>x</a:t>
            </a:r>
            <a:r>
              <a:rPr lang="zh-CN" altLang="en-US" sz="2000">
                <a:ea typeface="宋体" pitchFamily="2" charset="-122"/>
              </a:rPr>
              <a:t>、</a:t>
            </a:r>
            <a:r>
              <a:rPr lang="en-US" altLang="zh-CN" sz="2000">
                <a:ea typeface="宋体" pitchFamily="2" charset="-122"/>
              </a:rPr>
              <a:t>y</a:t>
            </a:r>
            <a:r>
              <a:rPr lang="zh-CN" altLang="en-US" sz="2000">
                <a:ea typeface="宋体" pitchFamily="2" charset="-122"/>
              </a:rPr>
              <a:t>交换，但</a:t>
            </a:r>
            <a:r>
              <a:rPr lang="en-US" altLang="zh-CN" sz="2000">
                <a:ea typeface="宋体" pitchFamily="2" charset="-122"/>
              </a:rPr>
              <a:t>pa</a:t>
            </a:r>
            <a:r>
              <a:rPr lang="zh-CN" altLang="en-US" sz="2000">
                <a:ea typeface="宋体" pitchFamily="2" charset="-122"/>
              </a:rPr>
              <a:t>、</a:t>
            </a:r>
            <a:r>
              <a:rPr lang="en-US" altLang="zh-CN" sz="2000">
                <a:ea typeface="宋体" pitchFamily="2" charset="-122"/>
              </a:rPr>
              <a:t>pb</a:t>
            </a:r>
            <a:r>
              <a:rPr lang="zh-CN" altLang="en-US" sz="2000">
                <a:ea typeface="宋体" pitchFamily="2" charset="-122"/>
              </a:rPr>
              <a:t>没有交换，所以对应的数据</a:t>
            </a:r>
            <a:r>
              <a:rPr lang="en-US" altLang="zh-CN" sz="2000">
                <a:ea typeface="宋体" pitchFamily="2" charset="-122"/>
              </a:rPr>
              <a:t>a</a:t>
            </a:r>
            <a:r>
              <a:rPr lang="zh-CN" altLang="en-US" sz="2000">
                <a:ea typeface="宋体" pitchFamily="2" charset="-122"/>
              </a:rPr>
              <a:t>、</a:t>
            </a:r>
            <a:r>
              <a:rPr lang="en-US" altLang="zh-CN" sz="2000">
                <a:ea typeface="宋体" pitchFamily="2" charset="-122"/>
              </a:rPr>
              <a:t>b</a:t>
            </a:r>
            <a:r>
              <a:rPr lang="zh-CN" altLang="en-US" sz="2000">
                <a:ea typeface="宋体" pitchFamily="2" charset="-122"/>
              </a:rPr>
              <a:t>也没有受到影响，交换是失败的。 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800" dirty="0"/>
              <a:t>【</a:t>
            </a:r>
            <a:r>
              <a:rPr lang="zh-CN" altLang="en-US" sz="2800" dirty="0"/>
              <a:t>例</a:t>
            </a:r>
            <a:r>
              <a:rPr lang="en-US" altLang="zh-CN" sz="2800" dirty="0"/>
              <a:t>8-1】</a:t>
            </a:r>
            <a:r>
              <a:rPr lang="zh-CN" altLang="en-US" sz="2800" dirty="0"/>
              <a:t>演示指针变量的</a:t>
            </a:r>
            <a:r>
              <a:rPr lang="zh-CN" altLang="en-US" sz="2800" dirty="0" smtClean="0"/>
              <a:t>引用</a:t>
            </a:r>
            <a:endParaRPr lang="zh-CN" altLang="en-US" dirty="0"/>
          </a:p>
        </p:txBody>
      </p:sp>
      <p:sp>
        <p:nvSpPr>
          <p:cNvPr id="13315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719263"/>
            <a:ext cx="8382000" cy="566737"/>
          </a:xfrm>
        </p:spPr>
        <p:txBody>
          <a:bodyPr/>
          <a:lstStyle/>
          <a:p>
            <a:r>
              <a:rPr lang="en-US" altLang="zh-CN">
                <a:solidFill>
                  <a:srgbClr val="FF0000"/>
                </a:solidFill>
                <a:ea typeface="宋体" pitchFamily="2" charset="-122"/>
              </a:rPr>
              <a:t>swap3()</a:t>
            </a:r>
            <a:r>
              <a:rPr lang="zh-CN" altLang="en-US">
                <a:ea typeface="宋体" pitchFamily="2" charset="-122"/>
              </a:rPr>
              <a:t>分析图</a:t>
            </a:r>
          </a:p>
        </p:txBody>
      </p:sp>
      <p:pic>
        <p:nvPicPr>
          <p:cNvPr id="13318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81200" y="2514600"/>
            <a:ext cx="4648200" cy="3430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8.4.3  </a:t>
            </a:r>
            <a:r>
              <a:rPr lang="zh-CN" altLang="en-US"/>
              <a:t>指针的算术运算和关系运算 </a:t>
            </a:r>
          </a:p>
        </p:txBody>
      </p:sp>
      <p:sp>
        <p:nvSpPr>
          <p:cNvPr id="14347" name="Rectangle 11"/>
          <p:cNvSpPr>
            <a:spLocks noGrp="1" noChangeArrowheads="1"/>
          </p:cNvSpPr>
          <p:nvPr>
            <p:ph sz="quarter" idx="1"/>
          </p:nvPr>
        </p:nvSpPr>
        <p:spPr>
          <a:xfrm>
            <a:off x="457200" y="1719263"/>
            <a:ext cx="8382000" cy="3386137"/>
          </a:xfrm>
          <a:noFill/>
          <a:ln/>
        </p:spPr>
        <p:txBody>
          <a:bodyPr/>
          <a:lstStyle/>
          <a:p>
            <a:r>
              <a:rPr lang="zh-CN" altLang="en-US" sz="2400" b="0">
                <a:ea typeface="宋体" pitchFamily="2" charset="-122"/>
              </a:rPr>
              <a:t>算术运算</a:t>
            </a:r>
          </a:p>
          <a:p>
            <a:pPr lvl="1"/>
            <a:r>
              <a:rPr lang="zh-CN" altLang="en-US" sz="2400">
                <a:ea typeface="宋体" pitchFamily="2" charset="-122"/>
              </a:rPr>
              <a:t>指针变量的</a:t>
            </a:r>
            <a:r>
              <a:rPr lang="en-US" altLang="zh-CN" sz="2400">
                <a:ea typeface="宋体" pitchFamily="2" charset="-122"/>
              </a:rPr>
              <a:t>++</a:t>
            </a:r>
            <a:r>
              <a:rPr lang="zh-CN" altLang="en-US" sz="2400">
                <a:ea typeface="宋体" pitchFamily="2" charset="-122"/>
              </a:rPr>
              <a:t>和</a:t>
            </a:r>
            <a:r>
              <a:rPr lang="en-US" altLang="zh-CN" sz="2400">
                <a:ea typeface="宋体" pitchFamily="2" charset="-122"/>
              </a:rPr>
              <a:t>--</a:t>
            </a:r>
            <a:r>
              <a:rPr lang="zh-CN" altLang="en-US" sz="2400">
                <a:ea typeface="宋体" pitchFamily="2" charset="-122"/>
              </a:rPr>
              <a:t>运算。</a:t>
            </a:r>
          </a:p>
          <a:p>
            <a:pPr lvl="1"/>
            <a:r>
              <a:rPr lang="zh-CN" altLang="en-US" sz="2400">
                <a:ea typeface="宋体" pitchFamily="2" charset="-122"/>
              </a:rPr>
              <a:t>指针加、减整数运算。</a:t>
            </a:r>
          </a:p>
          <a:p>
            <a:pPr lvl="1"/>
            <a:r>
              <a:rPr lang="zh-CN" altLang="en-US" sz="2400">
                <a:ea typeface="宋体" pitchFamily="2" charset="-122"/>
              </a:rPr>
              <a:t>指向同一数组不同元素的指针相减运算。 </a:t>
            </a:r>
          </a:p>
          <a:p>
            <a:pPr lvl="1"/>
            <a:r>
              <a:rPr lang="zh-CN" altLang="en-US" sz="2400">
                <a:ea typeface="宋体" pitchFamily="2" charset="-122"/>
              </a:rPr>
              <a:t>假定有：</a:t>
            </a:r>
          </a:p>
          <a:p>
            <a:pPr lvl="2"/>
            <a:r>
              <a:rPr lang="en-US" altLang="zh-CN" sz="2400">
                <a:ea typeface="宋体" pitchFamily="2" charset="-122"/>
              </a:rPr>
              <a:t>char str[100]= "Hello World";</a:t>
            </a:r>
          </a:p>
          <a:p>
            <a:pPr lvl="2"/>
            <a:r>
              <a:rPr lang="en-US" altLang="zh-CN" sz="2400">
                <a:ea typeface="宋体" pitchFamily="2" charset="-122"/>
              </a:rPr>
              <a:t>char *p=str,*q; </a:t>
            </a:r>
          </a:p>
        </p:txBody>
      </p:sp>
      <p:pic>
        <p:nvPicPr>
          <p:cNvPr id="14348" name="Picture 1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9200" y="5105400"/>
            <a:ext cx="6686550" cy="1019175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8.4.3  </a:t>
            </a:r>
            <a:r>
              <a:rPr lang="zh-CN" altLang="en-US"/>
              <a:t>指针的算术运算和关系运算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381000" y="1600200"/>
            <a:ext cx="5848350" cy="857250"/>
          </a:xfrm>
        </p:spPr>
        <p:txBody>
          <a:bodyPr/>
          <a:lstStyle/>
          <a:p>
            <a:pPr>
              <a:buFontTx/>
              <a:buNone/>
            </a:pPr>
            <a:r>
              <a:rPr kumimoji="1" lang="en-US" altLang="zh-CN">
                <a:solidFill>
                  <a:srgbClr val="FF0000"/>
                </a:solidFill>
                <a:ea typeface="宋体" pitchFamily="2" charset="-122"/>
              </a:rPr>
              <a:t>p++</a:t>
            </a:r>
            <a:r>
              <a:rPr kumimoji="1" lang="en-US" altLang="zh-CN">
                <a:ea typeface="宋体" pitchFamily="2" charset="-122"/>
              </a:rPr>
              <a:t> </a:t>
            </a:r>
          </a:p>
        </p:txBody>
      </p:sp>
      <p:pic>
        <p:nvPicPr>
          <p:cNvPr id="15370" name="Picture 1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2209800"/>
            <a:ext cx="6686550" cy="1000125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</p:pic>
      <p:pic>
        <p:nvPicPr>
          <p:cNvPr id="15371" name="Picture 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" y="4038600"/>
            <a:ext cx="6696075" cy="1019175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</p:pic>
      <p:sp>
        <p:nvSpPr>
          <p:cNvPr id="15372" name="Rectangle 12"/>
          <p:cNvSpPr>
            <a:spLocks noChangeArrowheads="1"/>
          </p:cNvSpPr>
          <p:nvPr/>
        </p:nvSpPr>
        <p:spPr bwMode="auto">
          <a:xfrm>
            <a:off x="457200" y="3429000"/>
            <a:ext cx="56388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kumimoji="1" lang="en-US" altLang="zh-CN" sz="2800" b="1">
                <a:solidFill>
                  <a:srgbClr val="FF0000"/>
                </a:solidFill>
                <a:latin typeface="Franklin Gothic Book" pitchFamily="34" charset="0"/>
              </a:rPr>
              <a:t>q=p+3;</a:t>
            </a:r>
            <a:r>
              <a:rPr kumimoji="1" lang="en-US" altLang="zh-CN" sz="2800" b="1">
                <a:solidFill>
                  <a:srgbClr val="5F5F5F"/>
                </a:solidFill>
                <a:latin typeface="Franklin Gothic Book" pitchFamily="34" charset="0"/>
              </a:rPr>
              <a:t> </a:t>
            </a:r>
          </a:p>
        </p:txBody>
      </p:sp>
      <p:sp>
        <p:nvSpPr>
          <p:cNvPr id="15373" name="Rectangle 13"/>
          <p:cNvSpPr>
            <a:spLocks noChangeArrowheads="1"/>
          </p:cNvSpPr>
          <p:nvPr/>
        </p:nvSpPr>
        <p:spPr bwMode="auto">
          <a:xfrm>
            <a:off x="533400" y="5292725"/>
            <a:ext cx="7600950" cy="498475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kumimoji="1" lang="zh-CN" altLang="en-US" sz="2600" b="1">
                <a:latin typeface="Arial" charset="0"/>
              </a:rPr>
              <a:t>字符</a:t>
            </a:r>
            <a:r>
              <a:rPr kumimoji="1" lang="en-US" altLang="zh-CN" sz="2600" b="1">
                <a:solidFill>
                  <a:srgbClr val="FF0000"/>
                </a:solidFill>
                <a:latin typeface="Arial" charset="0"/>
              </a:rPr>
              <a:t>W</a:t>
            </a:r>
            <a:r>
              <a:rPr kumimoji="1" lang="zh-CN" altLang="en-US" sz="2600" b="1">
                <a:latin typeface="Arial" charset="0"/>
              </a:rPr>
              <a:t>可以用</a:t>
            </a:r>
            <a:r>
              <a:rPr kumimoji="1" lang="en-US" altLang="zh-CN" sz="2600" b="1">
                <a:solidFill>
                  <a:srgbClr val="FF0000"/>
                </a:solidFill>
                <a:latin typeface="Arial" charset="0"/>
              </a:rPr>
              <a:t>str[6]</a:t>
            </a:r>
            <a:r>
              <a:rPr kumimoji="1" lang="zh-CN" altLang="en-US" sz="2600" b="1">
                <a:latin typeface="Arial" charset="0"/>
              </a:rPr>
              <a:t>表示，也可以用</a:t>
            </a:r>
            <a:r>
              <a:rPr kumimoji="1" lang="en-US" altLang="zh-CN" sz="2600" b="1">
                <a:solidFill>
                  <a:srgbClr val="FF0000"/>
                </a:solidFill>
                <a:latin typeface="Arial" charset="0"/>
              </a:rPr>
              <a:t>p[5]</a:t>
            </a:r>
            <a:r>
              <a:rPr kumimoji="1" lang="zh-CN" altLang="en-US" sz="2600" b="1">
                <a:latin typeface="Arial" charset="0"/>
              </a:rPr>
              <a:t>、</a:t>
            </a:r>
            <a:r>
              <a:rPr kumimoji="1" lang="en-US" altLang="zh-CN" sz="2600" b="1">
                <a:solidFill>
                  <a:srgbClr val="FF0000"/>
                </a:solidFill>
                <a:latin typeface="Arial" charset="0"/>
              </a:rPr>
              <a:t>q[2]</a:t>
            </a:r>
            <a:r>
              <a:rPr kumimoji="1" lang="zh-CN" altLang="en-US" sz="2600" b="1">
                <a:latin typeface="Arial" charset="0"/>
              </a:rPr>
              <a:t>表示</a:t>
            </a:r>
            <a:r>
              <a:rPr lang="zh-CN" altLang="en-US">
                <a:latin typeface="Arial" charset="0"/>
              </a:rPr>
              <a:t> 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8.4.3  </a:t>
            </a:r>
            <a:r>
              <a:rPr lang="zh-CN" altLang="en-US"/>
              <a:t>指针的算术运算和关系运算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719263"/>
            <a:ext cx="8382000" cy="4605337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zh-CN" altLang="en-US" sz="2400">
                <a:ea typeface="宋体" pitchFamily="2" charset="-122"/>
              </a:rPr>
              <a:t>关系运算 </a:t>
            </a:r>
          </a:p>
          <a:p>
            <a:pPr lvl="1">
              <a:lnSpc>
                <a:spcPct val="80000"/>
              </a:lnSpc>
            </a:pPr>
            <a:r>
              <a:rPr lang="zh-CN" altLang="en-US" sz="2400">
                <a:ea typeface="宋体" pitchFamily="2" charset="-122"/>
              </a:rPr>
              <a:t>关系运算是比较指针大小的运算。两个指针相等说明指向同一存储单元。 </a:t>
            </a:r>
          </a:p>
          <a:p>
            <a:pPr lvl="1">
              <a:lnSpc>
                <a:spcPct val="80000"/>
              </a:lnSpc>
            </a:pPr>
            <a:r>
              <a:rPr lang="en-US" altLang="zh-CN" sz="2400">
                <a:solidFill>
                  <a:srgbClr val="FF0000"/>
                </a:solidFill>
                <a:ea typeface="宋体" pitchFamily="2" charset="-122"/>
              </a:rPr>
              <a:t>p&lt;q</a:t>
            </a:r>
          </a:p>
          <a:p>
            <a:pPr>
              <a:lnSpc>
                <a:spcPct val="80000"/>
              </a:lnSpc>
            </a:pPr>
            <a:endParaRPr lang="en-US" altLang="zh-CN" sz="2400">
              <a:ea typeface="宋体" pitchFamily="2" charset="-122"/>
            </a:endParaRPr>
          </a:p>
          <a:p>
            <a:pPr>
              <a:lnSpc>
                <a:spcPct val="80000"/>
              </a:lnSpc>
            </a:pPr>
            <a:r>
              <a:rPr lang="zh-CN" altLang="en-US" sz="2400">
                <a:ea typeface="宋体" pitchFamily="2" charset="-122"/>
              </a:rPr>
              <a:t>指针不能进行如下等运算：</a:t>
            </a:r>
          </a:p>
          <a:p>
            <a:pPr lvl="1">
              <a:lnSpc>
                <a:spcPct val="80000"/>
              </a:lnSpc>
            </a:pPr>
            <a:r>
              <a:rPr lang="en-US" altLang="zh-CN" sz="2400">
                <a:ea typeface="宋体" pitchFamily="2" charset="-122"/>
              </a:rPr>
              <a:t>p+q</a:t>
            </a:r>
          </a:p>
          <a:p>
            <a:pPr lvl="1">
              <a:lnSpc>
                <a:spcPct val="80000"/>
              </a:lnSpc>
            </a:pPr>
            <a:r>
              <a:rPr lang="en-US" altLang="zh-CN" sz="2400">
                <a:ea typeface="宋体" pitchFamily="2" charset="-122"/>
              </a:rPr>
              <a:t>p*q</a:t>
            </a:r>
          </a:p>
          <a:p>
            <a:pPr lvl="1">
              <a:lnSpc>
                <a:spcPct val="80000"/>
              </a:lnSpc>
            </a:pPr>
            <a:r>
              <a:rPr lang="en-US" altLang="zh-CN" sz="2400">
                <a:ea typeface="宋体" pitchFamily="2" charset="-122"/>
              </a:rPr>
              <a:t>p/q</a:t>
            </a:r>
          </a:p>
          <a:p>
            <a:pPr lvl="1">
              <a:lnSpc>
                <a:spcPct val="80000"/>
              </a:lnSpc>
            </a:pPr>
            <a:r>
              <a:rPr lang="en-US" altLang="zh-CN" sz="2400">
                <a:ea typeface="宋体" pitchFamily="2" charset="-122"/>
              </a:rPr>
              <a:t>……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8.5  </a:t>
            </a:r>
            <a:r>
              <a:rPr lang="zh-CN" altLang="en-US"/>
              <a:t>指针与数组 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838200" y="1676400"/>
            <a:ext cx="7696200" cy="4757738"/>
          </a:xfrm>
          <a:noFill/>
          <a:ln/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altLang="zh-CN" sz="2400">
                <a:ea typeface="宋体" pitchFamily="2" charset="-122"/>
              </a:rPr>
              <a:t>8.5.1  </a:t>
            </a:r>
            <a:r>
              <a:rPr lang="zh-CN" altLang="en-US" sz="2400">
                <a:ea typeface="宋体" pitchFamily="2" charset="-122"/>
              </a:rPr>
              <a:t>指针与字符数组 </a:t>
            </a:r>
          </a:p>
          <a:p>
            <a:pPr lvl="1"/>
            <a:r>
              <a:rPr lang="en-US" altLang="zh-CN" sz="2400">
                <a:solidFill>
                  <a:srgbClr val="FF0000"/>
                </a:solidFill>
                <a:ea typeface="宋体" pitchFamily="2" charset="-122"/>
              </a:rPr>
              <a:t>char</a:t>
            </a:r>
            <a:r>
              <a:rPr lang="en-US" altLang="zh-CN" sz="2400">
                <a:ea typeface="宋体" pitchFamily="2" charset="-122"/>
              </a:rPr>
              <a:t> str[100]= "Hello World";</a:t>
            </a:r>
          </a:p>
          <a:p>
            <a:pPr lvl="1"/>
            <a:r>
              <a:rPr lang="en-US" altLang="zh-CN" sz="2400">
                <a:solidFill>
                  <a:srgbClr val="FF0000"/>
                </a:solidFill>
                <a:ea typeface="宋体" pitchFamily="2" charset="-122"/>
              </a:rPr>
              <a:t>char</a:t>
            </a:r>
            <a:r>
              <a:rPr lang="en-US" altLang="zh-CN" sz="2400">
                <a:ea typeface="宋体" pitchFamily="2" charset="-122"/>
              </a:rPr>
              <a:t> *p=str;</a:t>
            </a:r>
          </a:p>
          <a:p>
            <a:pPr lvl="1"/>
            <a:r>
              <a:rPr lang="zh-CN" altLang="en-US" sz="2400">
                <a:ea typeface="宋体" pitchFamily="2" charset="-122"/>
              </a:rPr>
              <a:t>字符</a:t>
            </a:r>
            <a:r>
              <a:rPr lang="en-US" altLang="zh-CN" sz="2400">
                <a:ea typeface="宋体" pitchFamily="2" charset="-122"/>
              </a:rPr>
              <a:t>w</a:t>
            </a:r>
            <a:r>
              <a:rPr lang="zh-CN" altLang="en-US" sz="2400">
                <a:ea typeface="宋体" pitchFamily="2" charset="-122"/>
              </a:rPr>
              <a:t>可以有如下多种表示形式</a:t>
            </a:r>
            <a:r>
              <a:rPr lang="en-US" altLang="zh-CN" sz="2400">
                <a:ea typeface="宋体" pitchFamily="2" charset="-122"/>
              </a:rPr>
              <a:t>:</a:t>
            </a:r>
          </a:p>
          <a:p>
            <a:pPr lvl="2"/>
            <a:r>
              <a:rPr lang="en-US" altLang="zh-CN" sz="2400">
                <a:ea typeface="宋体" pitchFamily="2" charset="-122"/>
              </a:rPr>
              <a:t>str[6]</a:t>
            </a:r>
          </a:p>
          <a:p>
            <a:pPr lvl="2"/>
            <a:r>
              <a:rPr lang="en-US" altLang="zh-CN" sz="2400">
                <a:ea typeface="宋体" pitchFamily="2" charset="-122"/>
              </a:rPr>
              <a:t>*(str+6)</a:t>
            </a:r>
          </a:p>
          <a:p>
            <a:pPr lvl="2"/>
            <a:r>
              <a:rPr lang="en-US" altLang="zh-CN" sz="2400">
                <a:ea typeface="宋体" pitchFamily="2" charset="-122"/>
              </a:rPr>
              <a:t>p[6]</a:t>
            </a:r>
          </a:p>
          <a:p>
            <a:pPr lvl="2"/>
            <a:r>
              <a:rPr lang="en-US" altLang="zh-CN" sz="2400">
                <a:ea typeface="宋体" pitchFamily="2" charset="-122"/>
              </a:rPr>
              <a:t>*(p+6)</a:t>
            </a:r>
          </a:p>
        </p:txBody>
      </p:sp>
      <p:pic>
        <p:nvPicPr>
          <p:cNvPr id="17418" name="Picture 1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95400" y="5181600"/>
            <a:ext cx="6686550" cy="1019175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800" dirty="0"/>
              <a:t>【</a:t>
            </a:r>
            <a:r>
              <a:rPr lang="zh-CN" altLang="en-US" sz="2800" dirty="0"/>
              <a:t>例</a:t>
            </a:r>
            <a:r>
              <a:rPr lang="en-US" altLang="zh-CN" sz="2800" dirty="0"/>
              <a:t>8-2】</a:t>
            </a:r>
            <a:r>
              <a:rPr lang="zh-CN" altLang="en-US" sz="2800" dirty="0"/>
              <a:t>演示指针和数组的</a:t>
            </a:r>
            <a:r>
              <a:rPr lang="zh-CN" altLang="en-US" sz="2800" dirty="0" smtClean="0"/>
              <a:t>关系</a:t>
            </a:r>
            <a:r>
              <a:rPr lang="zh-CN" altLang="en-US" dirty="0" smtClean="0"/>
              <a:t> </a:t>
            </a:r>
            <a:endParaRPr lang="zh-CN" altLang="en-US" dirty="0"/>
          </a:p>
        </p:txBody>
      </p:sp>
      <p:sp>
        <p:nvSpPr>
          <p:cNvPr id="18435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381000" y="1600200"/>
            <a:ext cx="8534400" cy="3976688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altLang="zh-CN" sz="2000" dirty="0">
                <a:latin typeface="+mn-lt"/>
                <a:ea typeface="宋体" pitchFamily="2" charset="-122"/>
              </a:rPr>
              <a:t>#include &lt;</a:t>
            </a:r>
            <a:r>
              <a:rPr lang="en-US" altLang="zh-CN" sz="2000" dirty="0" err="1">
                <a:latin typeface="+mn-lt"/>
                <a:ea typeface="宋体" pitchFamily="2" charset="-122"/>
              </a:rPr>
              <a:t>stdio.h</a:t>
            </a:r>
            <a:r>
              <a:rPr lang="en-US" altLang="zh-CN" sz="2000" dirty="0">
                <a:latin typeface="+mn-lt"/>
                <a:ea typeface="宋体" pitchFamily="2" charset="-122"/>
              </a:rPr>
              <a:t>&gt;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2000" dirty="0">
                <a:latin typeface="+mn-lt"/>
                <a:ea typeface="宋体" pitchFamily="2" charset="-122"/>
              </a:rPr>
              <a:t>void main()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2000" dirty="0">
                <a:latin typeface="+mn-lt"/>
                <a:ea typeface="宋体" pitchFamily="2" charset="-122"/>
              </a:rPr>
              <a:t>{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2000" dirty="0">
                <a:latin typeface="+mn-lt"/>
                <a:ea typeface="宋体" pitchFamily="2" charset="-122"/>
              </a:rPr>
              <a:t>  char </a:t>
            </a:r>
            <a:r>
              <a:rPr lang="en-US" altLang="zh-CN" sz="2000" dirty="0" err="1">
                <a:latin typeface="+mn-lt"/>
                <a:ea typeface="宋体" pitchFamily="2" charset="-122"/>
              </a:rPr>
              <a:t>str</a:t>
            </a:r>
            <a:r>
              <a:rPr lang="en-US" altLang="zh-CN" sz="2000" dirty="0">
                <a:latin typeface="+mn-lt"/>
                <a:ea typeface="宋体" pitchFamily="2" charset="-122"/>
              </a:rPr>
              <a:t>[100]="123456789";	char *p=</a:t>
            </a:r>
            <a:r>
              <a:rPr lang="en-US" altLang="zh-CN" sz="2000" dirty="0" err="1">
                <a:latin typeface="+mn-lt"/>
                <a:ea typeface="宋体" pitchFamily="2" charset="-122"/>
              </a:rPr>
              <a:t>str;char</a:t>
            </a:r>
            <a:r>
              <a:rPr lang="en-US" altLang="zh-CN" sz="2000" dirty="0">
                <a:latin typeface="+mn-lt"/>
                <a:ea typeface="宋体" pitchFamily="2" charset="-122"/>
              </a:rPr>
              <a:t> des[100],*q;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2000" dirty="0">
                <a:latin typeface="+mn-lt"/>
                <a:ea typeface="宋体" pitchFamily="2" charset="-122"/>
              </a:rPr>
              <a:t>  while(*p != NULL)	</a:t>
            </a:r>
            <a:r>
              <a:rPr lang="en-US" altLang="zh-CN" sz="2000" dirty="0" err="1">
                <a:latin typeface="+mn-lt"/>
                <a:ea typeface="宋体" pitchFamily="2" charset="-122"/>
              </a:rPr>
              <a:t>printf</a:t>
            </a:r>
            <a:r>
              <a:rPr lang="en-US" altLang="zh-CN" sz="2000" dirty="0">
                <a:latin typeface="+mn-lt"/>
                <a:ea typeface="宋体" pitchFamily="2" charset="-122"/>
              </a:rPr>
              <a:t>("%c",*p++); /*</a:t>
            </a:r>
            <a:r>
              <a:rPr lang="zh-CN" altLang="en-US" sz="2000" dirty="0">
                <a:latin typeface="+mn-lt"/>
                <a:ea typeface="宋体" pitchFamily="2" charset="-122"/>
              </a:rPr>
              <a:t>顺序输出*</a:t>
            </a:r>
            <a:r>
              <a:rPr lang="en-US" altLang="zh-CN" sz="2000" dirty="0">
                <a:latin typeface="+mn-lt"/>
                <a:ea typeface="宋体" pitchFamily="2" charset="-122"/>
              </a:rPr>
              <a:t>/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2000" dirty="0">
                <a:latin typeface="+mn-lt"/>
                <a:ea typeface="宋体" pitchFamily="2" charset="-122"/>
              </a:rPr>
              <a:t>  </a:t>
            </a:r>
            <a:r>
              <a:rPr lang="en-US" altLang="zh-CN" sz="2000" dirty="0" err="1">
                <a:latin typeface="+mn-lt"/>
                <a:ea typeface="宋体" pitchFamily="2" charset="-122"/>
              </a:rPr>
              <a:t>printf</a:t>
            </a:r>
            <a:r>
              <a:rPr lang="en-US" altLang="zh-CN" sz="2000" dirty="0">
                <a:latin typeface="+mn-lt"/>
                <a:ea typeface="宋体" pitchFamily="2" charset="-122"/>
              </a:rPr>
              <a:t>("\n");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2000" dirty="0">
                <a:latin typeface="+mn-lt"/>
                <a:ea typeface="宋体" pitchFamily="2" charset="-122"/>
              </a:rPr>
              <a:t>  while(--p &gt;= </a:t>
            </a:r>
            <a:r>
              <a:rPr lang="en-US" altLang="zh-CN" sz="2000" dirty="0" err="1">
                <a:latin typeface="+mn-lt"/>
                <a:ea typeface="宋体" pitchFamily="2" charset="-122"/>
              </a:rPr>
              <a:t>str</a:t>
            </a:r>
            <a:r>
              <a:rPr lang="en-US" altLang="zh-CN" sz="2000" dirty="0">
                <a:latin typeface="+mn-lt"/>
                <a:ea typeface="宋体" pitchFamily="2" charset="-122"/>
              </a:rPr>
              <a:t>)	</a:t>
            </a:r>
            <a:r>
              <a:rPr lang="en-US" altLang="zh-CN" sz="2000" dirty="0" err="1">
                <a:latin typeface="+mn-lt"/>
                <a:ea typeface="宋体" pitchFamily="2" charset="-122"/>
              </a:rPr>
              <a:t>printf</a:t>
            </a:r>
            <a:r>
              <a:rPr lang="en-US" altLang="zh-CN" sz="2000" dirty="0">
                <a:latin typeface="+mn-lt"/>
                <a:ea typeface="宋体" pitchFamily="2" charset="-122"/>
              </a:rPr>
              <a:t>("%c",*p); /*</a:t>
            </a:r>
            <a:r>
              <a:rPr lang="zh-CN" altLang="en-US" sz="2000" dirty="0">
                <a:latin typeface="+mn-lt"/>
                <a:ea typeface="宋体" pitchFamily="2" charset="-122"/>
              </a:rPr>
              <a:t>逆序输出*</a:t>
            </a:r>
            <a:r>
              <a:rPr lang="en-US" altLang="zh-CN" sz="2000" dirty="0">
                <a:latin typeface="+mn-lt"/>
                <a:ea typeface="宋体" pitchFamily="2" charset="-122"/>
              </a:rPr>
              <a:t>/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2000" dirty="0">
                <a:latin typeface="+mn-lt"/>
                <a:ea typeface="宋体" pitchFamily="2" charset="-122"/>
              </a:rPr>
              <a:t>  </a:t>
            </a:r>
            <a:r>
              <a:rPr lang="en-US" altLang="zh-CN" sz="2000" dirty="0" err="1">
                <a:latin typeface="+mn-lt"/>
                <a:ea typeface="宋体" pitchFamily="2" charset="-122"/>
              </a:rPr>
              <a:t>printf</a:t>
            </a:r>
            <a:r>
              <a:rPr lang="en-US" altLang="zh-CN" sz="2000" dirty="0">
                <a:latin typeface="+mn-lt"/>
                <a:ea typeface="宋体" pitchFamily="2" charset="-122"/>
              </a:rPr>
              <a:t>("\n");	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2000" dirty="0">
                <a:latin typeface="+mn-lt"/>
                <a:ea typeface="宋体" pitchFamily="2" charset="-122"/>
              </a:rPr>
              <a:t>  p=</a:t>
            </a:r>
            <a:r>
              <a:rPr lang="en-US" altLang="zh-CN" sz="2000" dirty="0" err="1">
                <a:latin typeface="+mn-lt"/>
                <a:ea typeface="宋体" pitchFamily="2" charset="-122"/>
              </a:rPr>
              <a:t>str</a:t>
            </a:r>
            <a:r>
              <a:rPr lang="en-US" altLang="zh-CN" sz="2000" dirty="0">
                <a:latin typeface="+mn-lt"/>
                <a:ea typeface="宋体" pitchFamily="2" charset="-122"/>
              </a:rPr>
              <a:t>;	q=des;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2000" dirty="0">
                <a:latin typeface="+mn-lt"/>
                <a:ea typeface="宋体" pitchFamily="2" charset="-122"/>
              </a:rPr>
              <a:t>  while(*p != NULL) *q++ = *p++; /*</a:t>
            </a:r>
            <a:r>
              <a:rPr lang="zh-CN" altLang="en-US" sz="2000" dirty="0">
                <a:latin typeface="+mn-lt"/>
                <a:ea typeface="宋体" pitchFamily="2" charset="-122"/>
              </a:rPr>
              <a:t>字符串拷贝*</a:t>
            </a:r>
            <a:r>
              <a:rPr lang="en-US" altLang="zh-CN" sz="2000" dirty="0">
                <a:latin typeface="+mn-lt"/>
                <a:ea typeface="宋体" pitchFamily="2" charset="-122"/>
              </a:rPr>
              <a:t>/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2000" dirty="0">
                <a:latin typeface="+mn-lt"/>
                <a:ea typeface="宋体" pitchFamily="2" charset="-122"/>
              </a:rPr>
              <a:t>  *q=NULL;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2000" dirty="0">
                <a:latin typeface="+mn-lt"/>
                <a:ea typeface="宋体" pitchFamily="2" charset="-122"/>
              </a:rPr>
              <a:t>  </a:t>
            </a:r>
            <a:r>
              <a:rPr lang="en-US" altLang="zh-CN" sz="2000" dirty="0" err="1">
                <a:latin typeface="+mn-lt"/>
                <a:ea typeface="宋体" pitchFamily="2" charset="-122"/>
              </a:rPr>
              <a:t>printf</a:t>
            </a:r>
            <a:r>
              <a:rPr lang="en-US" altLang="zh-CN" sz="2000" dirty="0">
                <a:latin typeface="+mn-lt"/>
                <a:ea typeface="宋体" pitchFamily="2" charset="-122"/>
              </a:rPr>
              <a:t>("%s\</a:t>
            </a:r>
            <a:r>
              <a:rPr lang="en-US" altLang="zh-CN" sz="2000" dirty="0" err="1">
                <a:latin typeface="+mn-lt"/>
                <a:ea typeface="宋体" pitchFamily="2" charset="-122"/>
              </a:rPr>
              <a:t>n",des</a:t>
            </a:r>
            <a:r>
              <a:rPr lang="en-US" altLang="zh-CN" sz="2000" dirty="0">
                <a:latin typeface="+mn-lt"/>
                <a:ea typeface="宋体" pitchFamily="2" charset="-122"/>
              </a:rPr>
              <a:t>);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2000" dirty="0">
                <a:latin typeface="+mn-lt"/>
                <a:ea typeface="宋体" pitchFamily="2" charset="-122"/>
              </a:rPr>
              <a:t>  return 0;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2000" dirty="0">
                <a:latin typeface="+mn-lt"/>
                <a:ea typeface="宋体" pitchFamily="2" charset="-122"/>
              </a:rPr>
              <a:t>} </a:t>
            </a:r>
          </a:p>
        </p:txBody>
      </p:sp>
      <p:pic>
        <p:nvPicPr>
          <p:cNvPr id="18440" name="Picture 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62600" y="5181600"/>
            <a:ext cx="3124200" cy="107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8.5.2  </a:t>
            </a:r>
            <a:r>
              <a:rPr lang="zh-CN" altLang="en-US"/>
              <a:t>指针与其他类型数组 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719263"/>
            <a:ext cx="8382000" cy="4910137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altLang="zh-CN" sz="2000">
                <a:ea typeface="宋体" pitchFamily="2" charset="-122"/>
              </a:rPr>
              <a:t>【</a:t>
            </a:r>
            <a:r>
              <a:rPr lang="zh-CN" altLang="en-US" sz="2000">
                <a:ea typeface="宋体" pitchFamily="2" charset="-122"/>
              </a:rPr>
              <a:t>例</a:t>
            </a:r>
            <a:r>
              <a:rPr lang="en-US" altLang="zh-CN" sz="2000">
                <a:ea typeface="宋体" pitchFamily="2" charset="-122"/>
              </a:rPr>
              <a:t>8-3】</a:t>
            </a:r>
            <a:r>
              <a:rPr lang="zh-CN" altLang="en-US" sz="2000">
                <a:ea typeface="宋体" pitchFamily="2" charset="-122"/>
              </a:rPr>
              <a:t>演示指针和整型数组的关系，数组动态分配内存。</a:t>
            </a:r>
          </a:p>
          <a:p>
            <a:pPr lvl="1">
              <a:lnSpc>
                <a:spcPct val="90000"/>
              </a:lnSpc>
              <a:buFontTx/>
              <a:buNone/>
            </a:pPr>
            <a:r>
              <a:rPr lang="en-US" altLang="zh-CN" sz="2000">
                <a:ea typeface="宋体" pitchFamily="2" charset="-122"/>
              </a:rPr>
              <a:t>#include &lt;stdio.h&gt;</a:t>
            </a:r>
          </a:p>
          <a:p>
            <a:pPr lvl="1">
              <a:lnSpc>
                <a:spcPct val="90000"/>
              </a:lnSpc>
              <a:buFontTx/>
              <a:buNone/>
            </a:pPr>
            <a:r>
              <a:rPr lang="en-US" altLang="zh-CN" sz="2000">
                <a:ea typeface="宋体" pitchFamily="2" charset="-122"/>
              </a:rPr>
              <a:t>void main()</a:t>
            </a:r>
          </a:p>
          <a:p>
            <a:pPr lvl="1">
              <a:lnSpc>
                <a:spcPct val="90000"/>
              </a:lnSpc>
              <a:buFontTx/>
              <a:buNone/>
            </a:pPr>
            <a:r>
              <a:rPr lang="en-US" altLang="zh-CN" sz="2000">
                <a:ea typeface="宋体" pitchFamily="2" charset="-122"/>
              </a:rPr>
              <a:t>{</a:t>
            </a:r>
          </a:p>
          <a:p>
            <a:pPr lvl="1">
              <a:lnSpc>
                <a:spcPct val="90000"/>
              </a:lnSpc>
              <a:buFontTx/>
              <a:buNone/>
            </a:pPr>
            <a:r>
              <a:rPr lang="en-US" altLang="zh-CN" sz="2000">
                <a:ea typeface="宋体" pitchFamily="2" charset="-122"/>
              </a:rPr>
              <a:t>	int a[10] = {1,2,3,4,5,6,7,8,9,10};</a:t>
            </a:r>
          </a:p>
          <a:p>
            <a:pPr lvl="1">
              <a:lnSpc>
                <a:spcPct val="90000"/>
              </a:lnSpc>
              <a:buFontTx/>
              <a:buNone/>
            </a:pPr>
            <a:r>
              <a:rPr lang="en-US" altLang="zh-CN" sz="2000">
                <a:ea typeface="宋体" pitchFamily="2" charset="-122"/>
              </a:rPr>
              <a:t>	int *p=a,*q=p+9;</a:t>
            </a:r>
          </a:p>
          <a:p>
            <a:pPr lvl="1">
              <a:lnSpc>
                <a:spcPct val="90000"/>
              </a:lnSpc>
              <a:buFontTx/>
              <a:buNone/>
            </a:pPr>
            <a:r>
              <a:rPr lang="en-US" altLang="zh-CN" sz="2000">
                <a:ea typeface="宋体" pitchFamily="2" charset="-122"/>
              </a:rPr>
              <a:t>	int s;</a:t>
            </a:r>
          </a:p>
          <a:p>
            <a:pPr lvl="1">
              <a:lnSpc>
                <a:spcPct val="90000"/>
              </a:lnSpc>
              <a:buFontTx/>
              <a:buNone/>
            </a:pPr>
            <a:r>
              <a:rPr lang="en-US" altLang="zh-CN" sz="2000">
                <a:ea typeface="宋体" pitchFamily="2" charset="-122"/>
              </a:rPr>
              <a:t>	for(s = 0 ; q &gt;= p ; q--)</a:t>
            </a:r>
          </a:p>
          <a:p>
            <a:pPr lvl="1">
              <a:lnSpc>
                <a:spcPct val="90000"/>
              </a:lnSpc>
              <a:buFontTx/>
              <a:buNone/>
            </a:pPr>
            <a:r>
              <a:rPr lang="en-US" altLang="zh-CN" sz="2000">
                <a:ea typeface="宋体" pitchFamily="2" charset="-122"/>
              </a:rPr>
              <a:t>		s = s + *q;</a:t>
            </a:r>
          </a:p>
          <a:p>
            <a:pPr lvl="1">
              <a:lnSpc>
                <a:spcPct val="90000"/>
              </a:lnSpc>
              <a:buFontTx/>
              <a:buNone/>
            </a:pPr>
            <a:r>
              <a:rPr lang="en-US" altLang="zh-CN" sz="2000">
                <a:ea typeface="宋体" pitchFamily="2" charset="-122"/>
              </a:rPr>
              <a:t>	printf("s=%d\n",s);</a:t>
            </a:r>
          </a:p>
          <a:p>
            <a:pPr lvl="1">
              <a:lnSpc>
                <a:spcPct val="90000"/>
              </a:lnSpc>
              <a:buFontTx/>
              <a:buNone/>
            </a:pPr>
            <a:r>
              <a:rPr lang="en-US" altLang="zh-CN" sz="2000">
                <a:ea typeface="宋体" pitchFamily="2" charset="-122"/>
              </a:rPr>
              <a:t>} </a:t>
            </a:r>
            <a:r>
              <a:rPr kumimoji="1" lang="en-US" altLang="zh-CN" sz="2900">
                <a:ea typeface="宋体" pitchFamily="2" charset="-122"/>
              </a:rPr>
              <a:t> </a:t>
            </a:r>
          </a:p>
        </p:txBody>
      </p:sp>
      <p:pic>
        <p:nvPicPr>
          <p:cNvPr id="19464" name="Picture 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86400" y="5181600"/>
            <a:ext cx="3200400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zh-CN" altLang="en-US" dirty="0">
                <a:ea typeface="宋体" pitchFamily="2" charset="-122"/>
              </a:rPr>
              <a:t>理解并掌握地址、指针和指针变量的概念</a:t>
            </a:r>
          </a:p>
          <a:p>
            <a:r>
              <a:rPr lang="zh-CN" altLang="en-US" dirty="0">
                <a:ea typeface="宋体" pitchFamily="2" charset="-122"/>
              </a:rPr>
              <a:t>练掌握指针变量的定义、初始化和引用方法</a:t>
            </a:r>
          </a:p>
          <a:p>
            <a:r>
              <a:rPr lang="zh-CN" altLang="en-US" dirty="0">
                <a:ea typeface="宋体" pitchFamily="2" charset="-122"/>
              </a:rPr>
              <a:t>理解并掌握指针与数组的关系</a:t>
            </a:r>
          </a:p>
          <a:p>
            <a:r>
              <a:rPr lang="zh-CN" altLang="en-US" dirty="0">
                <a:ea typeface="宋体" pitchFamily="2" charset="-122"/>
              </a:rPr>
              <a:t>了解指针数组和多级指针的概念</a:t>
            </a:r>
          </a:p>
          <a:p>
            <a:r>
              <a:rPr lang="zh-CN" altLang="en-US" dirty="0">
                <a:ea typeface="宋体" pitchFamily="2" charset="-122"/>
              </a:rPr>
              <a:t>了解指针与函数的关系</a:t>
            </a:r>
          </a:p>
          <a:p>
            <a:r>
              <a:rPr lang="zh-CN" altLang="en-US" dirty="0">
                <a:ea typeface="宋体" pitchFamily="2" charset="-122"/>
              </a:rPr>
              <a:t>学会在程序设计中正确应用指针解决实际问题 </a:t>
            </a:r>
          </a:p>
        </p:txBody>
      </p:sp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>
          <a:xfrm>
            <a:off x="301625" y="228600"/>
            <a:ext cx="8534400" cy="758825"/>
          </a:xfrm>
        </p:spPr>
        <p:txBody>
          <a:bodyPr/>
          <a:lstStyle/>
          <a:p>
            <a:r>
              <a:rPr lang="zh-CN" altLang="en-US" dirty="0" smtClean="0"/>
              <a:t>学习目标</a:t>
            </a:r>
            <a:endParaRPr lang="zh-CN" altLang="en-US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8.5.3  </a:t>
            </a:r>
            <a:r>
              <a:rPr lang="zh-CN" altLang="en-US" dirty="0"/>
              <a:t>指针与二维数组 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381000" y="1600200"/>
            <a:ext cx="8534400" cy="4111625"/>
          </a:xfrm>
        </p:spPr>
        <p:txBody>
          <a:bodyPr/>
          <a:lstStyle/>
          <a:p>
            <a:r>
              <a:rPr lang="zh-CN" altLang="en-US" sz="2600">
                <a:ea typeface="宋体" pitchFamily="2" charset="-122"/>
              </a:rPr>
              <a:t>二维数组其实可以看成由一维数组构造而成。就相当于几个队列构成一个</a:t>
            </a:r>
            <a:r>
              <a:rPr lang="zh-CN" altLang="en-US" sz="2600">
                <a:solidFill>
                  <a:srgbClr val="FF0000"/>
                </a:solidFill>
                <a:ea typeface="宋体" pitchFamily="2" charset="-122"/>
              </a:rPr>
              <a:t>方阵</a:t>
            </a:r>
            <a:r>
              <a:rPr lang="zh-CN" altLang="en-US" sz="2600">
                <a:ea typeface="宋体" pitchFamily="2" charset="-122"/>
              </a:rPr>
              <a:t>，方阵由</a:t>
            </a:r>
            <a:r>
              <a:rPr lang="zh-CN" altLang="en-US" sz="2600">
                <a:solidFill>
                  <a:srgbClr val="FF0000"/>
                </a:solidFill>
                <a:ea typeface="宋体" pitchFamily="2" charset="-122"/>
              </a:rPr>
              <a:t>队列</a:t>
            </a:r>
            <a:r>
              <a:rPr lang="zh-CN" altLang="en-US" sz="2600">
                <a:ea typeface="宋体" pitchFamily="2" charset="-122"/>
              </a:rPr>
              <a:t>组成，队列由具体的元素</a:t>
            </a:r>
            <a:r>
              <a:rPr lang="en-US" altLang="zh-CN" sz="2600">
                <a:ea typeface="宋体" pitchFamily="2" charset="-122"/>
              </a:rPr>
              <a:t>--</a:t>
            </a:r>
            <a:r>
              <a:rPr lang="zh-CN" altLang="en-US" sz="2600">
                <a:solidFill>
                  <a:srgbClr val="FF0000"/>
                </a:solidFill>
                <a:ea typeface="宋体" pitchFamily="2" charset="-122"/>
              </a:rPr>
              <a:t>人</a:t>
            </a:r>
            <a:r>
              <a:rPr lang="zh-CN" altLang="en-US" sz="2600">
                <a:ea typeface="宋体" pitchFamily="2" charset="-122"/>
              </a:rPr>
              <a:t>组成。 </a:t>
            </a:r>
          </a:p>
          <a:p>
            <a:r>
              <a:rPr lang="zh-CN" altLang="en-US" sz="2600">
                <a:ea typeface="宋体" pitchFamily="2" charset="-122"/>
              </a:rPr>
              <a:t>一级指针只能管理队列，如果管理方阵，则需要二级指针。</a:t>
            </a:r>
            <a:r>
              <a:rPr lang="zh-CN" altLang="en-US" sz="2400">
                <a:ea typeface="宋体" pitchFamily="2" charset="-122"/>
              </a:rPr>
              <a:t> </a:t>
            </a:r>
          </a:p>
          <a:p>
            <a:pPr lvl="2"/>
            <a:r>
              <a:rPr lang="en-US" altLang="zh-CN" sz="3100">
                <a:ea typeface="宋体" pitchFamily="2" charset="-122"/>
              </a:rPr>
              <a:t>int a=1000,*pa,**ppa;</a:t>
            </a:r>
          </a:p>
          <a:p>
            <a:pPr lvl="2"/>
            <a:r>
              <a:rPr lang="en-US" altLang="zh-CN" sz="3100">
                <a:ea typeface="宋体" pitchFamily="2" charset="-122"/>
              </a:rPr>
              <a:t>pa=&amp;a;</a:t>
            </a:r>
          </a:p>
          <a:p>
            <a:pPr lvl="2"/>
            <a:r>
              <a:rPr lang="en-US" altLang="zh-CN" sz="3100">
                <a:ea typeface="宋体" pitchFamily="2" charset="-122"/>
              </a:rPr>
              <a:t>ppa=&amp;pa;</a:t>
            </a:r>
            <a:r>
              <a:rPr lang="en-US" altLang="zh-CN">
                <a:ea typeface="宋体" pitchFamily="2" charset="-122"/>
              </a:rPr>
              <a:t> </a:t>
            </a:r>
          </a:p>
          <a:p>
            <a:pPr lvl="1"/>
            <a:r>
              <a:rPr lang="en-US" altLang="zh-CN">
                <a:ea typeface="宋体" pitchFamily="2" charset="-122"/>
              </a:rPr>
              <a:t>*(*(ppa)) ≡ *(pa) ≡ a  ≡ 1000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8.5.3  </a:t>
            </a:r>
            <a:r>
              <a:rPr lang="zh-CN" altLang="en-US" dirty="0"/>
              <a:t>指针与二维数组</a:t>
            </a:r>
          </a:p>
        </p:txBody>
      </p:sp>
      <p:sp>
        <p:nvSpPr>
          <p:cNvPr id="21509" name="Rectangle 5"/>
          <p:cNvSpPr>
            <a:spLocks noGrp="1" noChangeArrowheads="1"/>
          </p:cNvSpPr>
          <p:nvPr>
            <p:ph sz="quarter" idx="1"/>
          </p:nvPr>
        </p:nvSpPr>
        <p:spPr>
          <a:xfrm>
            <a:off x="381000" y="1600200"/>
            <a:ext cx="8534400" cy="633413"/>
          </a:xfrm>
        </p:spPr>
        <p:txBody>
          <a:bodyPr/>
          <a:lstStyle/>
          <a:p>
            <a:r>
              <a:rPr lang="zh-CN" altLang="en-US" sz="3000">
                <a:ea typeface="宋体" pitchFamily="2" charset="-122"/>
              </a:rPr>
              <a:t>二级指针演示图</a:t>
            </a:r>
          </a:p>
        </p:txBody>
      </p:sp>
      <p:pic>
        <p:nvPicPr>
          <p:cNvPr id="21512" name="Picture 8" descr="081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0" y="2590800"/>
            <a:ext cx="3886200" cy="310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800"/>
              <a:t>【</a:t>
            </a:r>
            <a:r>
              <a:rPr lang="zh-CN" altLang="en-US" sz="2800"/>
              <a:t>例</a:t>
            </a:r>
            <a:r>
              <a:rPr lang="en-US" altLang="zh-CN" sz="2800"/>
              <a:t>8-4】</a:t>
            </a:r>
            <a:r>
              <a:rPr lang="zh-CN" altLang="en-US" sz="2800"/>
              <a:t>演示指针和二维数组的关系</a:t>
            </a:r>
            <a:endParaRPr lang="zh-CN" altLang="en-US"/>
          </a:p>
        </p:txBody>
      </p:sp>
      <p:sp>
        <p:nvSpPr>
          <p:cNvPr id="22531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381000" y="1600200"/>
            <a:ext cx="8534400" cy="4313238"/>
          </a:xfrm>
          <a:noFill/>
          <a:ln/>
        </p:spPr>
        <p:txBody>
          <a:bodyPr/>
          <a:lstStyle/>
          <a:p>
            <a:pPr>
              <a:buFontTx/>
              <a:buNone/>
            </a:pPr>
            <a:r>
              <a:rPr kumimoji="1" lang="en-US" altLang="zh-CN" sz="2100" dirty="0">
                <a:latin typeface="+mn-lt"/>
                <a:ea typeface="宋体" pitchFamily="2" charset="-122"/>
              </a:rPr>
              <a:t>main()</a:t>
            </a:r>
          </a:p>
          <a:p>
            <a:pPr>
              <a:buFontTx/>
              <a:buNone/>
            </a:pPr>
            <a:r>
              <a:rPr kumimoji="1" lang="en-US" altLang="zh-CN" sz="2100" dirty="0">
                <a:latin typeface="+mn-lt"/>
                <a:ea typeface="宋体" pitchFamily="2" charset="-122"/>
              </a:rPr>
              <a:t>{	</a:t>
            </a:r>
            <a:r>
              <a:rPr kumimoji="1" lang="en-US" altLang="zh-CN" sz="2100" dirty="0" err="1">
                <a:latin typeface="+mn-lt"/>
                <a:ea typeface="宋体" pitchFamily="2" charset="-122"/>
              </a:rPr>
              <a:t>int</a:t>
            </a:r>
            <a:r>
              <a:rPr kumimoji="1" lang="en-US" altLang="zh-CN" sz="2100" dirty="0">
                <a:latin typeface="+mn-lt"/>
                <a:ea typeface="宋体" pitchFamily="2" charset="-122"/>
              </a:rPr>
              <a:t> </a:t>
            </a:r>
            <a:r>
              <a:rPr kumimoji="1" lang="en-US" altLang="zh-CN" sz="2100" dirty="0" err="1">
                <a:latin typeface="+mn-lt"/>
                <a:ea typeface="宋体" pitchFamily="2" charset="-122"/>
              </a:rPr>
              <a:t>s,t</a:t>
            </a:r>
            <a:r>
              <a:rPr kumimoji="1" lang="en-US" altLang="zh-CN" sz="2100" dirty="0">
                <a:latin typeface="+mn-lt"/>
                <a:ea typeface="宋体" pitchFamily="2" charset="-122"/>
              </a:rPr>
              <a:t>;	</a:t>
            </a:r>
            <a:r>
              <a:rPr kumimoji="1" lang="en-US" altLang="zh-CN" sz="2100" dirty="0" err="1">
                <a:latin typeface="+mn-lt"/>
                <a:ea typeface="宋体" pitchFamily="2" charset="-122"/>
              </a:rPr>
              <a:t>int</a:t>
            </a:r>
            <a:r>
              <a:rPr kumimoji="1" lang="en-US" altLang="zh-CN" sz="2100" dirty="0">
                <a:latin typeface="+mn-lt"/>
                <a:ea typeface="宋体" pitchFamily="2" charset="-122"/>
              </a:rPr>
              <a:t> a[3][4];	</a:t>
            </a:r>
            <a:r>
              <a:rPr kumimoji="1" lang="en-US" altLang="zh-CN" sz="2100" dirty="0" err="1">
                <a:latin typeface="+mn-lt"/>
                <a:ea typeface="宋体" pitchFamily="2" charset="-122"/>
              </a:rPr>
              <a:t>int</a:t>
            </a:r>
            <a:r>
              <a:rPr kumimoji="1" lang="en-US" altLang="zh-CN" sz="2100" dirty="0">
                <a:latin typeface="+mn-lt"/>
                <a:ea typeface="宋体" pitchFamily="2" charset="-122"/>
              </a:rPr>
              <a:t> *p[3],*q;	</a:t>
            </a:r>
            <a:r>
              <a:rPr kumimoji="1" lang="en-US" altLang="zh-CN" sz="2100" dirty="0" err="1">
                <a:latin typeface="+mn-lt"/>
                <a:ea typeface="宋体" pitchFamily="2" charset="-122"/>
              </a:rPr>
              <a:t>int</a:t>
            </a:r>
            <a:r>
              <a:rPr kumimoji="1" lang="en-US" altLang="zh-CN" sz="2100" dirty="0">
                <a:latin typeface="+mn-lt"/>
                <a:ea typeface="宋体" pitchFamily="2" charset="-122"/>
              </a:rPr>
              <a:t> </a:t>
            </a:r>
            <a:r>
              <a:rPr kumimoji="1" lang="en-US" altLang="zh-CN" sz="2100" dirty="0" err="1">
                <a:latin typeface="+mn-lt"/>
                <a:ea typeface="宋体" pitchFamily="2" charset="-122"/>
              </a:rPr>
              <a:t>i,j</a:t>
            </a:r>
            <a:r>
              <a:rPr kumimoji="1" lang="en-US" altLang="zh-CN" sz="2100" dirty="0">
                <a:latin typeface="+mn-lt"/>
                <a:ea typeface="宋体" pitchFamily="2" charset="-122"/>
              </a:rPr>
              <a:t>;	s=t=0;</a:t>
            </a:r>
          </a:p>
          <a:p>
            <a:pPr>
              <a:buFontTx/>
              <a:buNone/>
            </a:pPr>
            <a:r>
              <a:rPr kumimoji="1" lang="en-US" altLang="zh-CN" sz="2100" dirty="0">
                <a:latin typeface="+mn-lt"/>
                <a:ea typeface="宋体" pitchFamily="2" charset="-122"/>
              </a:rPr>
              <a:t>	for(</a:t>
            </a:r>
            <a:r>
              <a:rPr kumimoji="1" lang="en-US" altLang="zh-CN" sz="2100" dirty="0" err="1">
                <a:latin typeface="+mn-lt"/>
                <a:ea typeface="宋体" pitchFamily="2" charset="-122"/>
              </a:rPr>
              <a:t>i</a:t>
            </a:r>
            <a:r>
              <a:rPr kumimoji="1" lang="en-US" altLang="zh-CN" sz="2100" dirty="0">
                <a:latin typeface="+mn-lt"/>
                <a:ea typeface="宋体" pitchFamily="2" charset="-122"/>
              </a:rPr>
              <a:t> =0 ; </a:t>
            </a:r>
            <a:r>
              <a:rPr kumimoji="1" lang="en-US" altLang="zh-CN" sz="2100" dirty="0" err="1">
                <a:latin typeface="+mn-lt"/>
                <a:ea typeface="宋体" pitchFamily="2" charset="-122"/>
              </a:rPr>
              <a:t>i</a:t>
            </a:r>
            <a:r>
              <a:rPr kumimoji="1" lang="en-US" altLang="zh-CN" sz="2100" dirty="0">
                <a:latin typeface="+mn-lt"/>
                <a:ea typeface="宋体" pitchFamily="2" charset="-122"/>
              </a:rPr>
              <a:t> &lt; 3 ; </a:t>
            </a:r>
            <a:r>
              <a:rPr kumimoji="1" lang="en-US" altLang="zh-CN" sz="2100" dirty="0" err="1">
                <a:latin typeface="+mn-lt"/>
                <a:ea typeface="宋体" pitchFamily="2" charset="-122"/>
              </a:rPr>
              <a:t>i</a:t>
            </a:r>
            <a:r>
              <a:rPr kumimoji="1" lang="en-US" altLang="zh-CN" sz="2100" dirty="0">
                <a:latin typeface="+mn-lt"/>
                <a:ea typeface="宋体" pitchFamily="2" charset="-122"/>
              </a:rPr>
              <a:t>++)</a:t>
            </a:r>
          </a:p>
          <a:p>
            <a:pPr>
              <a:buFontTx/>
              <a:buNone/>
            </a:pPr>
            <a:r>
              <a:rPr kumimoji="1" lang="en-US" altLang="zh-CN" sz="2100" dirty="0">
                <a:latin typeface="+mn-lt"/>
                <a:ea typeface="宋体" pitchFamily="2" charset="-122"/>
              </a:rPr>
              <a:t>	{	p[</a:t>
            </a:r>
            <a:r>
              <a:rPr kumimoji="1" lang="en-US" altLang="zh-CN" sz="2100" dirty="0" err="1">
                <a:latin typeface="+mn-lt"/>
                <a:ea typeface="宋体" pitchFamily="2" charset="-122"/>
              </a:rPr>
              <a:t>i</a:t>
            </a:r>
            <a:r>
              <a:rPr kumimoji="1" lang="en-US" altLang="zh-CN" sz="2100" dirty="0">
                <a:latin typeface="+mn-lt"/>
                <a:ea typeface="宋体" pitchFamily="2" charset="-122"/>
              </a:rPr>
              <a:t>] = a[</a:t>
            </a:r>
            <a:r>
              <a:rPr kumimoji="1" lang="en-US" altLang="zh-CN" sz="2100" dirty="0" err="1">
                <a:latin typeface="+mn-lt"/>
                <a:ea typeface="宋体" pitchFamily="2" charset="-122"/>
              </a:rPr>
              <a:t>i</a:t>
            </a:r>
            <a:r>
              <a:rPr kumimoji="1" lang="en-US" altLang="zh-CN" sz="2100" dirty="0">
                <a:latin typeface="+mn-lt"/>
                <a:ea typeface="宋体" pitchFamily="2" charset="-122"/>
              </a:rPr>
              <a:t>]; </a:t>
            </a:r>
          </a:p>
          <a:p>
            <a:pPr>
              <a:buFontTx/>
              <a:buNone/>
            </a:pPr>
            <a:r>
              <a:rPr kumimoji="1" lang="en-US" altLang="zh-CN" sz="2100" dirty="0">
                <a:latin typeface="+mn-lt"/>
                <a:ea typeface="宋体" pitchFamily="2" charset="-122"/>
              </a:rPr>
              <a:t>		for(j = 0 ; j &lt; 4 ; j++)  a[</a:t>
            </a:r>
            <a:r>
              <a:rPr kumimoji="1" lang="en-US" altLang="zh-CN" sz="2100" dirty="0" err="1">
                <a:latin typeface="+mn-lt"/>
                <a:ea typeface="宋体" pitchFamily="2" charset="-122"/>
              </a:rPr>
              <a:t>i</a:t>
            </a:r>
            <a:r>
              <a:rPr kumimoji="1" lang="en-US" altLang="zh-CN" sz="2100" dirty="0">
                <a:latin typeface="+mn-lt"/>
                <a:ea typeface="宋体" pitchFamily="2" charset="-122"/>
              </a:rPr>
              <a:t>][j] = </a:t>
            </a:r>
            <a:r>
              <a:rPr kumimoji="1" lang="en-US" altLang="zh-CN" sz="2100" dirty="0" err="1">
                <a:latin typeface="+mn-lt"/>
                <a:ea typeface="宋体" pitchFamily="2" charset="-122"/>
              </a:rPr>
              <a:t>i</a:t>
            </a:r>
            <a:r>
              <a:rPr kumimoji="1" lang="en-US" altLang="zh-CN" sz="2100" dirty="0">
                <a:latin typeface="+mn-lt"/>
                <a:ea typeface="宋体" pitchFamily="2" charset="-122"/>
              </a:rPr>
              <a:t> * 3 + j;</a:t>
            </a:r>
          </a:p>
          <a:p>
            <a:pPr>
              <a:buFontTx/>
              <a:buNone/>
            </a:pPr>
            <a:r>
              <a:rPr kumimoji="1" lang="en-US" altLang="zh-CN" sz="2100" dirty="0">
                <a:latin typeface="+mn-lt"/>
                <a:ea typeface="宋体" pitchFamily="2" charset="-122"/>
              </a:rPr>
              <a:t>     }</a:t>
            </a:r>
          </a:p>
          <a:p>
            <a:pPr>
              <a:buFontTx/>
              <a:buNone/>
            </a:pPr>
            <a:r>
              <a:rPr kumimoji="1" lang="en-US" altLang="zh-CN" sz="2100" dirty="0">
                <a:latin typeface="+mn-lt"/>
                <a:ea typeface="宋体" pitchFamily="2" charset="-122"/>
              </a:rPr>
              <a:t>	for(</a:t>
            </a:r>
            <a:r>
              <a:rPr kumimoji="1" lang="en-US" altLang="zh-CN" sz="2100" dirty="0" err="1">
                <a:latin typeface="+mn-lt"/>
                <a:ea typeface="宋体" pitchFamily="2" charset="-122"/>
              </a:rPr>
              <a:t>i</a:t>
            </a:r>
            <a:r>
              <a:rPr kumimoji="1" lang="en-US" altLang="zh-CN" sz="2100" dirty="0">
                <a:latin typeface="+mn-lt"/>
                <a:ea typeface="宋体" pitchFamily="2" charset="-122"/>
              </a:rPr>
              <a:t>=0 ; </a:t>
            </a:r>
            <a:r>
              <a:rPr kumimoji="1" lang="en-US" altLang="zh-CN" sz="2100" dirty="0" err="1">
                <a:latin typeface="+mn-lt"/>
                <a:ea typeface="宋体" pitchFamily="2" charset="-122"/>
              </a:rPr>
              <a:t>i</a:t>
            </a:r>
            <a:r>
              <a:rPr kumimoji="1" lang="en-US" altLang="zh-CN" sz="2100" dirty="0">
                <a:latin typeface="+mn-lt"/>
                <a:ea typeface="宋体" pitchFamily="2" charset="-122"/>
              </a:rPr>
              <a:t>&lt;3 ; </a:t>
            </a:r>
            <a:r>
              <a:rPr kumimoji="1" lang="en-US" altLang="zh-CN" sz="2100" dirty="0" err="1">
                <a:latin typeface="+mn-lt"/>
                <a:ea typeface="宋体" pitchFamily="2" charset="-122"/>
              </a:rPr>
              <a:t>i</a:t>
            </a:r>
            <a:r>
              <a:rPr kumimoji="1" lang="en-US" altLang="zh-CN" sz="2100" dirty="0">
                <a:latin typeface="+mn-lt"/>
                <a:ea typeface="宋体" pitchFamily="2" charset="-122"/>
              </a:rPr>
              <a:t>++)</a:t>
            </a:r>
          </a:p>
          <a:p>
            <a:pPr>
              <a:buFontTx/>
              <a:buNone/>
            </a:pPr>
            <a:r>
              <a:rPr kumimoji="1" lang="en-US" altLang="zh-CN" sz="2100" dirty="0">
                <a:latin typeface="+mn-lt"/>
                <a:ea typeface="宋体" pitchFamily="2" charset="-122"/>
              </a:rPr>
              <a:t>	{	q = p[</a:t>
            </a:r>
            <a:r>
              <a:rPr kumimoji="1" lang="en-US" altLang="zh-CN" sz="2100" dirty="0" err="1">
                <a:latin typeface="+mn-lt"/>
                <a:ea typeface="宋体" pitchFamily="2" charset="-122"/>
              </a:rPr>
              <a:t>i</a:t>
            </a:r>
            <a:r>
              <a:rPr kumimoji="1" lang="en-US" altLang="zh-CN" sz="2100" dirty="0">
                <a:latin typeface="+mn-lt"/>
                <a:ea typeface="宋体" pitchFamily="2" charset="-122"/>
              </a:rPr>
              <a:t>];</a:t>
            </a:r>
          </a:p>
          <a:p>
            <a:pPr>
              <a:buFontTx/>
              <a:buNone/>
            </a:pPr>
            <a:r>
              <a:rPr kumimoji="1" lang="en-US" altLang="zh-CN" sz="2100" dirty="0">
                <a:latin typeface="+mn-lt"/>
                <a:ea typeface="宋体" pitchFamily="2" charset="-122"/>
              </a:rPr>
              <a:t>		for(j=0 ; j&lt;4 ; j++) {s = s + *(*(</a:t>
            </a:r>
            <a:r>
              <a:rPr kumimoji="1" lang="en-US" altLang="zh-CN" sz="2100" dirty="0" err="1">
                <a:latin typeface="+mn-lt"/>
                <a:ea typeface="宋体" pitchFamily="2" charset="-122"/>
              </a:rPr>
              <a:t>p+i</a:t>
            </a:r>
            <a:r>
              <a:rPr kumimoji="1" lang="en-US" altLang="zh-CN" sz="2100" dirty="0">
                <a:latin typeface="+mn-lt"/>
                <a:ea typeface="宋体" pitchFamily="2" charset="-122"/>
              </a:rPr>
              <a:t>)+j) ; t = t + *(</a:t>
            </a:r>
            <a:r>
              <a:rPr kumimoji="1" lang="en-US" altLang="zh-CN" sz="2100" dirty="0" err="1">
                <a:latin typeface="+mn-lt"/>
                <a:ea typeface="宋体" pitchFamily="2" charset="-122"/>
              </a:rPr>
              <a:t>q+j</a:t>
            </a:r>
            <a:r>
              <a:rPr kumimoji="1" lang="en-US" altLang="zh-CN" sz="2100" dirty="0">
                <a:latin typeface="+mn-lt"/>
                <a:ea typeface="宋体" pitchFamily="2" charset="-122"/>
              </a:rPr>
              <a:t>);}</a:t>
            </a:r>
          </a:p>
          <a:p>
            <a:pPr>
              <a:buFontTx/>
              <a:buNone/>
            </a:pPr>
            <a:r>
              <a:rPr kumimoji="1" lang="en-US" altLang="zh-CN" sz="2100" dirty="0">
                <a:latin typeface="+mn-lt"/>
                <a:ea typeface="宋体" pitchFamily="2" charset="-122"/>
              </a:rPr>
              <a:t>     }</a:t>
            </a:r>
          </a:p>
          <a:p>
            <a:pPr>
              <a:buFontTx/>
              <a:buNone/>
            </a:pPr>
            <a:r>
              <a:rPr kumimoji="1" lang="en-US" altLang="zh-CN" sz="2100" dirty="0">
                <a:latin typeface="+mn-lt"/>
                <a:ea typeface="宋体" pitchFamily="2" charset="-122"/>
              </a:rPr>
              <a:t>	</a:t>
            </a:r>
            <a:r>
              <a:rPr kumimoji="1" lang="en-US" altLang="zh-CN" sz="2100" dirty="0" err="1">
                <a:latin typeface="+mn-lt"/>
                <a:ea typeface="宋体" pitchFamily="2" charset="-122"/>
              </a:rPr>
              <a:t>printf</a:t>
            </a:r>
            <a:r>
              <a:rPr kumimoji="1" lang="en-US" altLang="zh-CN" sz="2100" dirty="0">
                <a:latin typeface="+mn-lt"/>
                <a:ea typeface="宋体" pitchFamily="2" charset="-122"/>
              </a:rPr>
              <a:t>("s=%</a:t>
            </a:r>
            <a:r>
              <a:rPr kumimoji="1" lang="en-US" altLang="zh-CN" sz="2100" dirty="0" err="1">
                <a:latin typeface="+mn-lt"/>
                <a:ea typeface="宋体" pitchFamily="2" charset="-122"/>
              </a:rPr>
              <a:t>d,t</a:t>
            </a:r>
            <a:r>
              <a:rPr kumimoji="1" lang="en-US" altLang="zh-CN" sz="2100" dirty="0">
                <a:latin typeface="+mn-lt"/>
                <a:ea typeface="宋体" pitchFamily="2" charset="-122"/>
              </a:rPr>
              <a:t>=%d\</a:t>
            </a:r>
            <a:r>
              <a:rPr kumimoji="1" lang="en-US" altLang="zh-CN" sz="2100" dirty="0" err="1">
                <a:latin typeface="+mn-lt"/>
                <a:ea typeface="宋体" pitchFamily="2" charset="-122"/>
              </a:rPr>
              <a:t>n",s,t</a:t>
            </a:r>
            <a:r>
              <a:rPr kumimoji="1" lang="en-US" altLang="zh-CN" sz="2100" dirty="0">
                <a:latin typeface="+mn-lt"/>
                <a:ea typeface="宋体" pitchFamily="2" charset="-122"/>
              </a:rPr>
              <a:t>);</a:t>
            </a:r>
          </a:p>
          <a:p>
            <a:pPr>
              <a:buFontTx/>
              <a:buNone/>
            </a:pPr>
            <a:r>
              <a:rPr kumimoji="1" lang="en-US" altLang="zh-CN" sz="2100" dirty="0">
                <a:latin typeface="+mn-lt"/>
                <a:ea typeface="宋体" pitchFamily="2" charset="-122"/>
              </a:rPr>
              <a:t>} </a:t>
            </a:r>
          </a:p>
        </p:txBody>
      </p:sp>
      <p:pic>
        <p:nvPicPr>
          <p:cNvPr id="22535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72200" y="5638800"/>
            <a:ext cx="2438400" cy="72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【</a:t>
            </a:r>
            <a:r>
              <a:rPr lang="zh-CN" altLang="en-US"/>
              <a:t>分析</a:t>
            </a:r>
            <a:r>
              <a:rPr lang="en-US" altLang="zh-CN"/>
              <a:t>】 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381000" y="1600200"/>
            <a:ext cx="8534400" cy="2659063"/>
          </a:xfrm>
        </p:spPr>
        <p:txBody>
          <a:bodyPr/>
          <a:lstStyle/>
          <a:p>
            <a:r>
              <a:rPr lang="en-US" altLang="zh-CN" sz="2400">
                <a:solidFill>
                  <a:srgbClr val="FF0000"/>
                </a:solidFill>
                <a:ea typeface="宋体" pitchFamily="2" charset="-122"/>
              </a:rPr>
              <a:t>int *p[3]</a:t>
            </a:r>
            <a:r>
              <a:rPr lang="zh-CN" altLang="en-US" sz="2400">
                <a:ea typeface="宋体" pitchFamily="2" charset="-122"/>
              </a:rPr>
              <a:t>是指针数组。</a:t>
            </a:r>
          </a:p>
          <a:p>
            <a:r>
              <a:rPr lang="zh-CN" altLang="en-US" sz="2400">
                <a:ea typeface="宋体" pitchFamily="2" charset="-122"/>
              </a:rPr>
              <a:t>所谓指针数组，首先是一个数组，只不过其元素不是普通的变量，而是指针变量。即</a:t>
            </a:r>
            <a:r>
              <a:rPr lang="en-US" altLang="zh-CN" sz="2400">
                <a:ea typeface="宋体" pitchFamily="2" charset="-122"/>
              </a:rPr>
              <a:t>p[0]</a:t>
            </a:r>
            <a:r>
              <a:rPr lang="zh-CN" altLang="en-US" sz="2400">
                <a:ea typeface="宋体" pitchFamily="2" charset="-122"/>
              </a:rPr>
              <a:t>、</a:t>
            </a:r>
            <a:r>
              <a:rPr lang="en-US" altLang="zh-CN" sz="2400">
                <a:ea typeface="宋体" pitchFamily="2" charset="-122"/>
              </a:rPr>
              <a:t>p[1]</a:t>
            </a:r>
            <a:r>
              <a:rPr lang="zh-CN" altLang="en-US" sz="2400">
                <a:ea typeface="宋体" pitchFamily="2" charset="-122"/>
              </a:rPr>
              <a:t>、</a:t>
            </a:r>
            <a:r>
              <a:rPr lang="en-US" altLang="zh-CN" sz="2400">
                <a:ea typeface="宋体" pitchFamily="2" charset="-122"/>
              </a:rPr>
              <a:t>p[2]</a:t>
            </a:r>
            <a:r>
              <a:rPr lang="zh-CN" altLang="en-US" sz="2400">
                <a:ea typeface="宋体" pitchFamily="2" charset="-122"/>
              </a:rPr>
              <a:t>相当于前面提到的指针变量。</a:t>
            </a:r>
          </a:p>
          <a:p>
            <a:r>
              <a:rPr lang="zh-CN" altLang="en-US" sz="2400">
                <a:ea typeface="宋体" pitchFamily="2" charset="-122"/>
              </a:rPr>
              <a:t>单独的指针变量可以指向一个一维数组，例如例题中的数组</a:t>
            </a:r>
            <a:r>
              <a:rPr lang="en-US" altLang="zh-CN" sz="2400">
                <a:ea typeface="宋体" pitchFamily="2" charset="-122"/>
              </a:rPr>
              <a:t>a</a:t>
            </a:r>
            <a:r>
              <a:rPr lang="zh-CN" altLang="en-US" sz="2400">
                <a:ea typeface="宋体" pitchFamily="2" charset="-122"/>
              </a:rPr>
              <a:t>的第一行 </a:t>
            </a:r>
          </a:p>
        </p:txBody>
      </p:sp>
      <p:pic>
        <p:nvPicPr>
          <p:cNvPr id="23561" name="Picture 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7400" y="4267200"/>
            <a:ext cx="5029200" cy="1444625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【</a:t>
            </a:r>
            <a:r>
              <a:rPr lang="zh-CN" altLang="en-US"/>
              <a:t>分析</a:t>
            </a:r>
            <a:r>
              <a:rPr lang="en-US" altLang="zh-CN"/>
              <a:t>】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381000" y="1600200"/>
            <a:ext cx="8534400" cy="633413"/>
          </a:xfrm>
        </p:spPr>
        <p:txBody>
          <a:bodyPr/>
          <a:lstStyle/>
          <a:p>
            <a:r>
              <a:rPr lang="en-US" altLang="zh-CN" sz="3200">
                <a:solidFill>
                  <a:srgbClr val="FF0000"/>
                </a:solidFill>
                <a:ea typeface="宋体" pitchFamily="2" charset="-122"/>
              </a:rPr>
              <a:t>p</a:t>
            </a:r>
            <a:r>
              <a:rPr lang="zh-CN" altLang="en-US" sz="3200">
                <a:ea typeface="宋体" pitchFamily="2" charset="-122"/>
              </a:rPr>
              <a:t>是指针数组的数组名 </a:t>
            </a:r>
          </a:p>
        </p:txBody>
      </p:sp>
      <p:pic>
        <p:nvPicPr>
          <p:cNvPr id="24584" name="Picture 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95400" y="2438400"/>
            <a:ext cx="4724400" cy="571500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</p:pic>
      <p:sp>
        <p:nvSpPr>
          <p:cNvPr id="24585" name="Rectangle 9"/>
          <p:cNvSpPr>
            <a:spLocks noChangeArrowheads="1"/>
          </p:cNvSpPr>
          <p:nvPr/>
        </p:nvSpPr>
        <p:spPr bwMode="auto">
          <a:xfrm>
            <a:off x="457200" y="33528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altLang="zh-CN" sz="2800" b="1">
                <a:solidFill>
                  <a:srgbClr val="FF0000"/>
                </a:solidFill>
                <a:latin typeface="Franklin Gothic Book" pitchFamily="34" charset="0"/>
              </a:rPr>
              <a:t>a[1][2]</a:t>
            </a:r>
            <a:r>
              <a:rPr lang="zh-CN" altLang="en-US" sz="2800" b="1">
                <a:solidFill>
                  <a:srgbClr val="5F5F5F"/>
                </a:solidFill>
                <a:latin typeface="Franklin Gothic Book" pitchFamily="34" charset="0"/>
              </a:rPr>
              <a:t>用</a:t>
            </a:r>
            <a:r>
              <a:rPr lang="en-US" altLang="zh-CN" sz="2800" b="1">
                <a:solidFill>
                  <a:srgbClr val="FF0000"/>
                </a:solidFill>
                <a:latin typeface="Franklin Gothic Book" pitchFamily="34" charset="0"/>
              </a:rPr>
              <a:t>p</a:t>
            </a:r>
            <a:r>
              <a:rPr lang="zh-CN" altLang="en-US" sz="2800" b="1">
                <a:solidFill>
                  <a:srgbClr val="5F5F5F"/>
                </a:solidFill>
                <a:latin typeface="Franklin Gothic Book" pitchFamily="34" charset="0"/>
              </a:rPr>
              <a:t>表示就是 </a:t>
            </a:r>
            <a:r>
              <a:rPr lang="zh-CN" altLang="en-US" sz="2800" b="1">
                <a:solidFill>
                  <a:srgbClr val="FF0000"/>
                </a:solidFill>
                <a:latin typeface="Franklin Gothic Book" pitchFamily="34" charset="0"/>
              </a:rPr>
              <a:t>*</a:t>
            </a:r>
            <a:r>
              <a:rPr lang="en-US" altLang="zh-CN" sz="2800" b="1">
                <a:solidFill>
                  <a:srgbClr val="FF0000"/>
                </a:solidFill>
                <a:latin typeface="Franklin Gothic Book" pitchFamily="34" charset="0"/>
              </a:rPr>
              <a:t>(*(p+1)+2)</a:t>
            </a:r>
            <a:r>
              <a:rPr lang="zh-CN" altLang="en-US" sz="2800" b="1">
                <a:solidFill>
                  <a:srgbClr val="5F5F5F"/>
                </a:solidFill>
                <a:latin typeface="Franklin Gothic Book" pitchFamily="34" charset="0"/>
              </a:rPr>
              <a:t>，其实就是</a:t>
            </a:r>
            <a:r>
              <a:rPr lang="zh-CN" altLang="en-US" sz="2800" b="1">
                <a:solidFill>
                  <a:srgbClr val="FF0000"/>
                </a:solidFill>
                <a:latin typeface="Franklin Gothic Book" pitchFamily="34" charset="0"/>
              </a:rPr>
              <a:t>*</a:t>
            </a:r>
            <a:r>
              <a:rPr lang="en-US" altLang="zh-CN" sz="2800" b="1">
                <a:solidFill>
                  <a:srgbClr val="FF0000"/>
                </a:solidFill>
                <a:latin typeface="Franklin Gothic Book" pitchFamily="34" charset="0"/>
              </a:rPr>
              <a:t>(p[1]+2)</a:t>
            </a:r>
            <a:r>
              <a:rPr lang="zh-CN" altLang="en-US" sz="2800" b="1">
                <a:solidFill>
                  <a:srgbClr val="5F5F5F"/>
                </a:solidFill>
                <a:latin typeface="Franklin Gothic Book" pitchFamily="34" charset="0"/>
              </a:rPr>
              <a:t>、</a:t>
            </a:r>
            <a:r>
              <a:rPr lang="zh-CN" altLang="en-US" sz="2800" b="1">
                <a:solidFill>
                  <a:srgbClr val="FF0000"/>
                </a:solidFill>
                <a:latin typeface="Franklin Gothic Book" pitchFamily="34" charset="0"/>
              </a:rPr>
              <a:t>*</a:t>
            </a:r>
            <a:r>
              <a:rPr lang="en-US" altLang="zh-CN" sz="2800" b="1">
                <a:solidFill>
                  <a:srgbClr val="FF0000"/>
                </a:solidFill>
                <a:latin typeface="Franklin Gothic Book" pitchFamily="34" charset="0"/>
              </a:rPr>
              <a:t>(a[1]+2)</a:t>
            </a:r>
          </a:p>
        </p:txBody>
      </p:sp>
      <p:pic>
        <p:nvPicPr>
          <p:cNvPr id="24586" name="Picture 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95400" y="4552950"/>
            <a:ext cx="5191125" cy="1619250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【</a:t>
            </a:r>
            <a:r>
              <a:rPr lang="zh-CN" altLang="en-US"/>
              <a:t>分析</a:t>
            </a:r>
            <a:r>
              <a:rPr lang="en-US" altLang="zh-CN"/>
              <a:t>】</a:t>
            </a:r>
          </a:p>
        </p:txBody>
      </p:sp>
      <p:pic>
        <p:nvPicPr>
          <p:cNvPr id="10445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9200" y="1600200"/>
            <a:ext cx="6324600" cy="387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fade thruBlk="1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【</a:t>
            </a:r>
            <a:r>
              <a:rPr lang="zh-CN" altLang="en-US"/>
              <a:t>总结</a:t>
            </a:r>
            <a:r>
              <a:rPr lang="en-US" altLang="zh-CN"/>
              <a:t>】</a:t>
            </a:r>
          </a:p>
        </p:txBody>
      </p:sp>
      <p:sp>
        <p:nvSpPr>
          <p:cNvPr id="28675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719263"/>
            <a:ext cx="8382000" cy="4833937"/>
          </a:xfrm>
        </p:spPr>
        <p:txBody>
          <a:bodyPr/>
          <a:lstStyle/>
          <a:p>
            <a:r>
              <a:rPr lang="en-US" altLang="zh-CN" sz="2600">
                <a:ea typeface="宋体" pitchFamily="2" charset="-122"/>
              </a:rPr>
              <a:t>p</a:t>
            </a:r>
            <a:r>
              <a:rPr lang="zh-CN" altLang="en-US" sz="2600">
                <a:ea typeface="宋体" pitchFamily="2" charset="-122"/>
              </a:rPr>
              <a:t>是二级指针</a:t>
            </a:r>
          </a:p>
          <a:p>
            <a:r>
              <a:rPr lang="zh-CN" altLang="en-US" sz="2600">
                <a:ea typeface="宋体" pitchFamily="2" charset="-122"/>
              </a:rPr>
              <a:t>*</a:t>
            </a:r>
            <a:r>
              <a:rPr lang="en-US" altLang="zh-CN" sz="2600">
                <a:ea typeface="宋体" pitchFamily="2" charset="-122"/>
              </a:rPr>
              <a:t>p</a:t>
            </a:r>
            <a:r>
              <a:rPr lang="zh-CN" altLang="en-US" sz="2600">
                <a:ea typeface="宋体" pitchFamily="2" charset="-122"/>
              </a:rPr>
              <a:t>相当于*</a:t>
            </a:r>
            <a:r>
              <a:rPr lang="en-US" altLang="zh-CN" sz="2600">
                <a:ea typeface="宋体" pitchFamily="2" charset="-122"/>
              </a:rPr>
              <a:t>(p+0),</a:t>
            </a:r>
            <a:r>
              <a:rPr lang="zh-CN" altLang="en-US" sz="2600">
                <a:ea typeface="宋体" pitchFamily="2" charset="-122"/>
              </a:rPr>
              <a:t>级别</a:t>
            </a:r>
            <a:r>
              <a:rPr lang="zh-CN" altLang="en-US" sz="2600">
                <a:solidFill>
                  <a:srgbClr val="FF0000"/>
                </a:solidFill>
                <a:ea typeface="宋体" pitchFamily="2" charset="-122"/>
              </a:rPr>
              <a:t>降低</a:t>
            </a:r>
            <a:r>
              <a:rPr lang="zh-CN" altLang="en-US" sz="2600">
                <a:ea typeface="宋体" pitchFamily="2" charset="-122"/>
              </a:rPr>
              <a:t>为一级指针</a:t>
            </a:r>
            <a:r>
              <a:rPr lang="en-US" altLang="zh-CN" sz="2600">
                <a:ea typeface="宋体" pitchFamily="2" charset="-122"/>
              </a:rPr>
              <a:t>,</a:t>
            </a:r>
            <a:r>
              <a:rPr lang="zh-CN" altLang="en-US" sz="2600">
                <a:ea typeface="宋体" pitchFamily="2" charset="-122"/>
              </a:rPr>
              <a:t>相当于</a:t>
            </a:r>
            <a:r>
              <a:rPr lang="en-US" altLang="zh-CN" sz="2600">
                <a:ea typeface="宋体" pitchFamily="2" charset="-122"/>
              </a:rPr>
              <a:t>p[0]</a:t>
            </a:r>
          </a:p>
          <a:p>
            <a:r>
              <a:rPr lang="en-US" altLang="zh-CN" sz="2600">
                <a:ea typeface="宋体" pitchFamily="2" charset="-122"/>
              </a:rPr>
              <a:t>**p</a:t>
            </a:r>
            <a:r>
              <a:rPr lang="zh-CN" altLang="en-US" sz="2600">
                <a:ea typeface="宋体" pitchFamily="2" charset="-122"/>
              </a:rPr>
              <a:t>相当于*</a:t>
            </a:r>
            <a:r>
              <a:rPr lang="en-US" altLang="zh-CN" sz="2600">
                <a:ea typeface="宋体" pitchFamily="2" charset="-122"/>
              </a:rPr>
              <a:t>(*(p+0)+0),</a:t>
            </a:r>
            <a:r>
              <a:rPr lang="zh-CN" altLang="en-US" sz="2600">
                <a:ea typeface="宋体" pitchFamily="2" charset="-122"/>
              </a:rPr>
              <a:t>级别</a:t>
            </a:r>
            <a:r>
              <a:rPr lang="zh-CN" altLang="en-US" sz="2600">
                <a:solidFill>
                  <a:srgbClr val="FF0000"/>
                </a:solidFill>
                <a:ea typeface="宋体" pitchFamily="2" charset="-122"/>
              </a:rPr>
              <a:t>降低</a:t>
            </a:r>
            <a:r>
              <a:rPr lang="zh-CN" altLang="en-US" sz="2600">
                <a:ea typeface="宋体" pitchFamily="2" charset="-122"/>
              </a:rPr>
              <a:t>为数组元素</a:t>
            </a:r>
            <a:r>
              <a:rPr lang="en-US" altLang="zh-CN" sz="2600">
                <a:ea typeface="宋体" pitchFamily="2" charset="-122"/>
              </a:rPr>
              <a:t>(</a:t>
            </a:r>
            <a:r>
              <a:rPr lang="zh-CN" altLang="en-US" sz="2600">
                <a:ea typeface="宋体" pitchFamily="2" charset="-122"/>
              </a:rPr>
              <a:t>普通变量</a:t>
            </a:r>
            <a:r>
              <a:rPr lang="en-US" altLang="zh-CN" sz="2600">
                <a:ea typeface="宋体" pitchFamily="2" charset="-122"/>
              </a:rPr>
              <a:t>)</a:t>
            </a:r>
            <a:r>
              <a:rPr lang="zh-CN" altLang="en-US" sz="2600">
                <a:ea typeface="宋体" pitchFamily="2" charset="-122"/>
              </a:rPr>
              <a:t>，也相当于</a:t>
            </a:r>
            <a:r>
              <a:rPr lang="en-US" altLang="zh-CN" sz="2600">
                <a:ea typeface="宋体" pitchFamily="2" charset="-122"/>
              </a:rPr>
              <a:t>p[0][0]</a:t>
            </a:r>
            <a:br>
              <a:rPr lang="en-US" altLang="zh-CN" sz="2600">
                <a:ea typeface="宋体" pitchFamily="2" charset="-122"/>
              </a:rPr>
            </a:br>
            <a:endParaRPr lang="en-US" altLang="zh-CN" sz="2600">
              <a:ea typeface="宋体" pitchFamily="2" charset="-122"/>
            </a:endParaRPr>
          </a:p>
          <a:p>
            <a:r>
              <a:rPr lang="en-US" altLang="zh-CN" sz="2600">
                <a:ea typeface="宋体" pitchFamily="2" charset="-122"/>
              </a:rPr>
              <a:t>p[1][2],</a:t>
            </a:r>
            <a:r>
              <a:rPr lang="zh-CN" altLang="en-US" sz="2600">
                <a:ea typeface="宋体" pitchFamily="2" charset="-122"/>
              </a:rPr>
              <a:t>相当于*</a:t>
            </a:r>
            <a:r>
              <a:rPr lang="en-US" altLang="zh-CN" sz="2600">
                <a:ea typeface="宋体" pitchFamily="2" charset="-122"/>
              </a:rPr>
              <a:t>(*(p+1)+2)</a:t>
            </a:r>
          </a:p>
          <a:p>
            <a:r>
              <a:rPr lang="en-US" altLang="zh-CN" sz="2600">
                <a:ea typeface="宋体" pitchFamily="2" charset="-122"/>
              </a:rPr>
              <a:t>&amp;p[1][2], </a:t>
            </a:r>
            <a:r>
              <a:rPr lang="zh-CN" altLang="en-US" sz="2600">
                <a:ea typeface="宋体" pitchFamily="2" charset="-122"/>
              </a:rPr>
              <a:t>级别</a:t>
            </a:r>
            <a:r>
              <a:rPr lang="zh-CN" altLang="en-US" sz="2600">
                <a:solidFill>
                  <a:srgbClr val="FF0000"/>
                </a:solidFill>
                <a:ea typeface="宋体" pitchFamily="2" charset="-122"/>
              </a:rPr>
              <a:t>提升</a:t>
            </a:r>
            <a:r>
              <a:rPr lang="zh-CN" altLang="en-US" sz="2600">
                <a:ea typeface="宋体" pitchFamily="2" charset="-122"/>
              </a:rPr>
              <a:t>为一级指针</a:t>
            </a:r>
            <a:r>
              <a:rPr lang="en-US" altLang="zh-CN" sz="2600">
                <a:ea typeface="宋体" pitchFamily="2" charset="-122"/>
              </a:rPr>
              <a:t>,</a:t>
            </a:r>
            <a:r>
              <a:rPr lang="zh-CN" altLang="en-US" sz="2600">
                <a:ea typeface="宋体" pitchFamily="2" charset="-122"/>
              </a:rPr>
              <a:t>相当于</a:t>
            </a:r>
            <a:r>
              <a:rPr lang="en-US" altLang="zh-CN" sz="2600">
                <a:ea typeface="宋体" pitchFamily="2" charset="-122"/>
              </a:rPr>
              <a:t>:</a:t>
            </a:r>
          </a:p>
          <a:p>
            <a:pPr lvl="1"/>
            <a:r>
              <a:rPr lang="en-US" altLang="zh-CN" sz="2600">
                <a:ea typeface="宋体" pitchFamily="2" charset="-122"/>
              </a:rPr>
              <a:t>p[1]+2,*(p+1)+2</a:t>
            </a:r>
          </a:p>
          <a:p>
            <a:r>
              <a:rPr lang="en-US" altLang="zh-CN" sz="2600">
                <a:ea typeface="宋体" pitchFamily="2" charset="-122"/>
              </a:rPr>
              <a:t>&amp;p[1],</a:t>
            </a:r>
            <a:r>
              <a:rPr lang="zh-CN" altLang="en-US" sz="2600">
                <a:ea typeface="宋体" pitchFamily="2" charset="-122"/>
              </a:rPr>
              <a:t>级别</a:t>
            </a:r>
            <a:r>
              <a:rPr lang="zh-CN" altLang="en-US" sz="2600">
                <a:solidFill>
                  <a:srgbClr val="FF0000"/>
                </a:solidFill>
                <a:ea typeface="宋体" pitchFamily="2" charset="-122"/>
              </a:rPr>
              <a:t>提升</a:t>
            </a:r>
            <a:r>
              <a:rPr lang="zh-CN" altLang="en-US" sz="2600">
                <a:ea typeface="宋体" pitchFamily="2" charset="-122"/>
              </a:rPr>
              <a:t>为二级指针</a:t>
            </a:r>
            <a:r>
              <a:rPr lang="en-US" altLang="zh-CN" sz="2600">
                <a:ea typeface="宋体" pitchFamily="2" charset="-122"/>
              </a:rPr>
              <a:t>,</a:t>
            </a:r>
            <a:r>
              <a:rPr lang="zh-CN" altLang="en-US" sz="2600">
                <a:ea typeface="宋体" pitchFamily="2" charset="-122"/>
              </a:rPr>
              <a:t>相当于</a:t>
            </a:r>
            <a:r>
              <a:rPr lang="en-US" altLang="zh-CN" sz="2600">
                <a:ea typeface="宋体" pitchFamily="2" charset="-122"/>
              </a:rPr>
              <a:t>:</a:t>
            </a:r>
          </a:p>
          <a:p>
            <a:pPr lvl="1"/>
            <a:r>
              <a:rPr lang="en-US" altLang="zh-CN" sz="2600">
                <a:ea typeface="宋体" pitchFamily="2" charset="-122"/>
              </a:rPr>
              <a:t>p+1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8.6  </a:t>
            </a:r>
            <a:r>
              <a:rPr lang="zh-CN" altLang="en-US"/>
              <a:t>指针与函数 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381000" y="1600200"/>
            <a:ext cx="8375650" cy="4179888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altLang="zh-CN" sz="2400">
                <a:ea typeface="宋体" pitchFamily="2" charset="-122"/>
              </a:rPr>
              <a:t>8.6.1  </a:t>
            </a:r>
            <a:r>
              <a:rPr lang="zh-CN" altLang="en-US" sz="2400">
                <a:ea typeface="宋体" pitchFamily="2" charset="-122"/>
              </a:rPr>
              <a:t>指针作为函数的参数 </a:t>
            </a:r>
          </a:p>
          <a:p>
            <a:pPr lvl="2">
              <a:lnSpc>
                <a:spcPct val="90000"/>
              </a:lnSpc>
              <a:buFontTx/>
              <a:buNone/>
            </a:pPr>
            <a:r>
              <a:rPr lang="en-US" altLang="zh-CN" sz="2400">
                <a:ea typeface="宋体" pitchFamily="2" charset="-122"/>
              </a:rPr>
              <a:t>int </a:t>
            </a:r>
            <a:r>
              <a:rPr lang="en-US" altLang="zh-CN" sz="2400">
                <a:solidFill>
                  <a:srgbClr val="FF0000"/>
                </a:solidFill>
                <a:ea typeface="宋体" pitchFamily="2" charset="-122"/>
              </a:rPr>
              <a:t>swap2</a:t>
            </a:r>
            <a:r>
              <a:rPr lang="en-US" altLang="zh-CN" sz="2400">
                <a:ea typeface="宋体" pitchFamily="2" charset="-122"/>
              </a:rPr>
              <a:t>(int *x, int * y)</a:t>
            </a:r>
          </a:p>
          <a:p>
            <a:pPr lvl="2">
              <a:lnSpc>
                <a:spcPct val="90000"/>
              </a:lnSpc>
              <a:buFontTx/>
              <a:buNone/>
            </a:pPr>
            <a:r>
              <a:rPr lang="en-US" altLang="zh-CN" sz="2400">
                <a:ea typeface="宋体" pitchFamily="2" charset="-122"/>
              </a:rPr>
              <a:t>{  int temp;   temp = *x;   *x = *y;   *y = temp;</a:t>
            </a:r>
          </a:p>
          <a:p>
            <a:pPr lvl="2">
              <a:lnSpc>
                <a:spcPct val="90000"/>
              </a:lnSpc>
              <a:buFontTx/>
              <a:buNone/>
            </a:pPr>
            <a:r>
              <a:rPr lang="en-US" altLang="zh-CN" sz="2400">
                <a:ea typeface="宋体" pitchFamily="2" charset="-122"/>
              </a:rPr>
              <a:t>   return 0;</a:t>
            </a:r>
          </a:p>
          <a:p>
            <a:pPr lvl="2">
              <a:lnSpc>
                <a:spcPct val="90000"/>
              </a:lnSpc>
              <a:buFontTx/>
              <a:buNone/>
            </a:pPr>
            <a:r>
              <a:rPr lang="en-US" altLang="zh-CN" sz="2400">
                <a:ea typeface="宋体" pitchFamily="2" charset="-122"/>
              </a:rPr>
              <a:t>} </a:t>
            </a:r>
          </a:p>
          <a:p>
            <a:pPr lvl="1">
              <a:lnSpc>
                <a:spcPct val="90000"/>
              </a:lnSpc>
            </a:pPr>
            <a:r>
              <a:rPr lang="zh-CN" altLang="en-US" sz="2400">
                <a:ea typeface="宋体" pitchFamily="2" charset="-122"/>
              </a:rPr>
              <a:t>实际调用该函数时，如：</a:t>
            </a:r>
          </a:p>
          <a:p>
            <a:pPr lvl="2">
              <a:lnSpc>
                <a:spcPct val="90000"/>
              </a:lnSpc>
            </a:pPr>
            <a:r>
              <a:rPr lang="en-US" altLang="zh-CN" sz="2400">
                <a:ea typeface="宋体" pitchFamily="2" charset="-122"/>
              </a:rPr>
              <a:t>swap2(&amp;a,&amp;b);</a:t>
            </a:r>
          </a:p>
          <a:p>
            <a:pPr lvl="2">
              <a:lnSpc>
                <a:spcPct val="90000"/>
              </a:lnSpc>
            </a:pPr>
            <a:r>
              <a:rPr lang="zh-CN" altLang="en-US" sz="2400">
                <a:ea typeface="宋体" pitchFamily="2" charset="-122"/>
              </a:rPr>
              <a:t>调用时，把实参的指针传送给形参，即传送</a:t>
            </a:r>
            <a:r>
              <a:rPr lang="en-US" altLang="zh-CN" sz="2400">
                <a:ea typeface="宋体" pitchFamily="2" charset="-122"/>
              </a:rPr>
              <a:t>&amp;a</a:t>
            </a:r>
            <a:r>
              <a:rPr lang="zh-CN" altLang="en-US" sz="2400">
                <a:ea typeface="宋体" pitchFamily="2" charset="-122"/>
              </a:rPr>
              <a:t>、</a:t>
            </a:r>
            <a:r>
              <a:rPr lang="en-US" altLang="zh-CN" sz="2400">
                <a:ea typeface="宋体" pitchFamily="2" charset="-122"/>
              </a:rPr>
              <a:t>&amp;b</a:t>
            </a:r>
            <a:r>
              <a:rPr lang="zh-CN" altLang="en-US" sz="2400">
                <a:ea typeface="宋体" pitchFamily="2" charset="-122"/>
              </a:rPr>
              <a:t>，这是函数参数的引用传递。但是，作为指针本身，仍然是函数参数的值传递方式。因为在</a:t>
            </a:r>
            <a:r>
              <a:rPr lang="en-US" altLang="zh-CN" sz="2400">
                <a:ea typeface="宋体" pitchFamily="2" charset="-122"/>
              </a:rPr>
              <a:t>swap</a:t>
            </a:r>
            <a:r>
              <a:rPr lang="zh-CN" altLang="en-US" sz="2400">
                <a:ea typeface="宋体" pitchFamily="2" charset="-122"/>
              </a:rPr>
              <a:t>函数中创建的临时指针在函数返回时被释放，它不能影响调用函数中的实参指针（即地址）值 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8.6  </a:t>
            </a:r>
            <a:r>
              <a:rPr lang="zh-CN" altLang="en-US"/>
              <a:t>指针与函数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381000" y="1600200"/>
            <a:ext cx="7743825" cy="4044950"/>
          </a:xfrm>
        </p:spPr>
        <p:txBody>
          <a:bodyPr/>
          <a:lstStyle/>
          <a:p>
            <a:r>
              <a:rPr lang="en-US" altLang="zh-CN" sz="2400">
                <a:ea typeface="宋体" pitchFamily="2" charset="-122"/>
              </a:rPr>
              <a:t>8.6.2  </a:t>
            </a:r>
            <a:r>
              <a:rPr lang="zh-CN" altLang="en-US" sz="2400">
                <a:ea typeface="宋体" pitchFamily="2" charset="-122"/>
              </a:rPr>
              <a:t>函数指针</a:t>
            </a:r>
          </a:p>
          <a:p>
            <a:pPr lvl="1"/>
            <a:r>
              <a:rPr lang="zh-CN" altLang="en-US" sz="2400">
                <a:ea typeface="宋体" pitchFamily="2" charset="-122"/>
              </a:rPr>
              <a:t>函数名代表了函数在内存中的入口地址  </a:t>
            </a:r>
          </a:p>
          <a:p>
            <a:pPr lvl="1"/>
            <a:r>
              <a:rPr lang="en-US" altLang="zh-CN" sz="2400">
                <a:ea typeface="宋体" pitchFamily="2" charset="-122"/>
              </a:rPr>
              <a:t>int  (*</a:t>
            </a:r>
            <a:r>
              <a:rPr lang="en-US" altLang="zh-CN" sz="2400">
                <a:solidFill>
                  <a:srgbClr val="FF0000"/>
                </a:solidFill>
                <a:ea typeface="宋体" pitchFamily="2" charset="-122"/>
              </a:rPr>
              <a:t>Copy</a:t>
            </a:r>
            <a:r>
              <a:rPr lang="en-US" altLang="zh-CN" sz="2400">
                <a:ea typeface="宋体" pitchFamily="2" charset="-122"/>
              </a:rPr>
              <a:t>)(const char *, const char*);</a:t>
            </a:r>
          </a:p>
          <a:p>
            <a:pPr lvl="2"/>
            <a:r>
              <a:rPr lang="en-US" altLang="zh-CN" sz="2400">
                <a:solidFill>
                  <a:srgbClr val="FF0000"/>
                </a:solidFill>
                <a:ea typeface="宋体" pitchFamily="2" charset="-122"/>
              </a:rPr>
              <a:t>Copy</a:t>
            </a:r>
            <a:r>
              <a:rPr lang="en-US" altLang="zh-CN" sz="2400">
                <a:ea typeface="宋体" pitchFamily="2" charset="-122"/>
              </a:rPr>
              <a:t> = &amp;strcpy; /* Copy </a:t>
            </a:r>
            <a:r>
              <a:rPr lang="zh-CN" altLang="en-US" sz="2400">
                <a:ea typeface="宋体" pitchFamily="2" charset="-122"/>
              </a:rPr>
              <a:t>指向</a:t>
            </a:r>
            <a:r>
              <a:rPr lang="en-US" altLang="zh-CN" sz="2400">
                <a:ea typeface="宋体" pitchFamily="2" charset="-122"/>
              </a:rPr>
              <a:t>strcpy</a:t>
            </a:r>
            <a:r>
              <a:rPr lang="zh-CN" altLang="en-US" sz="2400">
                <a:ea typeface="宋体" pitchFamily="2" charset="-122"/>
              </a:rPr>
              <a:t>函数 *</a:t>
            </a:r>
            <a:r>
              <a:rPr lang="en-US" altLang="zh-CN" sz="2400">
                <a:ea typeface="宋体" pitchFamily="2" charset="-122"/>
              </a:rPr>
              <a:t>/</a:t>
            </a:r>
          </a:p>
          <a:p>
            <a:pPr lvl="1"/>
            <a:r>
              <a:rPr lang="en-US" altLang="zh-CN" sz="2400">
                <a:ea typeface="宋体" pitchFamily="2" charset="-122"/>
              </a:rPr>
              <a:t>&amp;</a:t>
            </a:r>
            <a:r>
              <a:rPr lang="zh-CN" altLang="en-US" sz="2400">
                <a:ea typeface="宋体" pitchFamily="2" charset="-122"/>
              </a:rPr>
              <a:t>运算符可以省略： </a:t>
            </a:r>
          </a:p>
          <a:p>
            <a:pPr lvl="2"/>
            <a:r>
              <a:rPr lang="en-US" altLang="zh-CN" sz="2400">
                <a:solidFill>
                  <a:srgbClr val="FF0000"/>
                </a:solidFill>
                <a:ea typeface="宋体" pitchFamily="2" charset="-122"/>
              </a:rPr>
              <a:t>Copy</a:t>
            </a:r>
            <a:r>
              <a:rPr lang="en-US" altLang="zh-CN" sz="2400">
                <a:ea typeface="宋体" pitchFamily="2" charset="-122"/>
              </a:rPr>
              <a:t> = strcpy;   	/ *Copy </a:t>
            </a:r>
            <a:r>
              <a:rPr lang="zh-CN" altLang="en-US" sz="2400">
                <a:ea typeface="宋体" pitchFamily="2" charset="-122"/>
              </a:rPr>
              <a:t>指向</a:t>
            </a:r>
            <a:r>
              <a:rPr lang="en-US" altLang="zh-CN" sz="2400">
                <a:ea typeface="宋体" pitchFamily="2" charset="-122"/>
              </a:rPr>
              <a:t>strcpy</a:t>
            </a:r>
            <a:r>
              <a:rPr lang="zh-CN" altLang="en-US" sz="2400">
                <a:ea typeface="宋体" pitchFamily="2" charset="-122"/>
              </a:rPr>
              <a:t>函数 *</a:t>
            </a:r>
            <a:r>
              <a:rPr lang="en-US" altLang="zh-CN" sz="2400">
                <a:ea typeface="宋体" pitchFamily="2" charset="-122"/>
              </a:rPr>
              <a:t>/</a:t>
            </a:r>
          </a:p>
          <a:p>
            <a:pPr lvl="1"/>
            <a:r>
              <a:rPr lang="zh-CN" altLang="en-US" sz="2400">
                <a:ea typeface="宋体" pitchFamily="2" charset="-122"/>
              </a:rPr>
              <a:t>下面的</a:t>
            </a:r>
            <a:r>
              <a:rPr lang="en-US" altLang="zh-CN" sz="2400">
                <a:ea typeface="宋体" pitchFamily="2" charset="-122"/>
              </a:rPr>
              <a:t>3</a:t>
            </a:r>
            <a:r>
              <a:rPr lang="zh-CN" altLang="en-US" sz="2400">
                <a:ea typeface="宋体" pitchFamily="2" charset="-122"/>
              </a:rPr>
              <a:t>个调用是等价的： </a:t>
            </a:r>
          </a:p>
          <a:p>
            <a:pPr lvl="2"/>
            <a:r>
              <a:rPr lang="en-US" altLang="zh-CN" sz="2400">
                <a:solidFill>
                  <a:srgbClr val="FF0000"/>
                </a:solidFill>
                <a:ea typeface="宋体" pitchFamily="2" charset="-122"/>
              </a:rPr>
              <a:t>strcpy</a:t>
            </a:r>
            <a:r>
              <a:rPr lang="en-US" altLang="zh-CN" sz="2400">
                <a:ea typeface="宋体" pitchFamily="2" charset="-122"/>
              </a:rPr>
              <a:t> (des,str);   	/* </a:t>
            </a:r>
            <a:r>
              <a:rPr lang="zh-CN" altLang="en-US" sz="2400">
                <a:ea typeface="宋体" pitchFamily="2" charset="-122"/>
              </a:rPr>
              <a:t>直接调用*</a:t>
            </a:r>
            <a:r>
              <a:rPr lang="en-US" altLang="zh-CN" sz="2400">
                <a:ea typeface="宋体" pitchFamily="2" charset="-122"/>
              </a:rPr>
              <a:t>/</a:t>
            </a:r>
          </a:p>
          <a:p>
            <a:pPr lvl="2"/>
            <a:r>
              <a:rPr lang="en-US" altLang="zh-CN" sz="2400">
                <a:ea typeface="宋体" pitchFamily="2" charset="-122"/>
              </a:rPr>
              <a:t>(*</a:t>
            </a:r>
            <a:r>
              <a:rPr lang="en-US" altLang="zh-CN" sz="2400">
                <a:solidFill>
                  <a:srgbClr val="FF0000"/>
                </a:solidFill>
                <a:ea typeface="宋体" pitchFamily="2" charset="-122"/>
              </a:rPr>
              <a:t>Copy</a:t>
            </a:r>
            <a:r>
              <a:rPr lang="en-US" altLang="zh-CN" sz="2400">
                <a:ea typeface="宋体" pitchFamily="2" charset="-122"/>
              </a:rPr>
              <a:t>) ( des,str); 	/* </a:t>
            </a:r>
            <a:r>
              <a:rPr lang="zh-CN" altLang="en-US" sz="2400">
                <a:ea typeface="宋体" pitchFamily="2" charset="-122"/>
              </a:rPr>
              <a:t>间接调用*</a:t>
            </a:r>
            <a:r>
              <a:rPr lang="en-US" altLang="zh-CN" sz="2400">
                <a:ea typeface="宋体" pitchFamily="2" charset="-122"/>
              </a:rPr>
              <a:t>/</a:t>
            </a:r>
          </a:p>
          <a:p>
            <a:pPr lvl="2"/>
            <a:r>
              <a:rPr lang="en-US" altLang="zh-CN" sz="2400">
                <a:solidFill>
                  <a:srgbClr val="FF0000"/>
                </a:solidFill>
                <a:ea typeface="宋体" pitchFamily="2" charset="-122"/>
              </a:rPr>
              <a:t>Copy</a:t>
            </a:r>
            <a:r>
              <a:rPr lang="en-US" altLang="zh-CN" sz="2400">
                <a:ea typeface="宋体" pitchFamily="2" charset="-122"/>
              </a:rPr>
              <a:t> (des,str);      	/* </a:t>
            </a:r>
            <a:r>
              <a:rPr lang="zh-CN" altLang="en-US" sz="2400">
                <a:ea typeface="宋体" pitchFamily="2" charset="-122"/>
              </a:rPr>
              <a:t>间接调用*</a:t>
            </a:r>
            <a:r>
              <a:rPr lang="en-US" altLang="zh-CN" sz="2400">
                <a:ea typeface="宋体" pitchFamily="2" charset="-122"/>
              </a:rPr>
              <a:t>/  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【</a:t>
            </a:r>
            <a:r>
              <a:rPr lang="zh-CN" altLang="en-US" dirty="0"/>
              <a:t>例</a:t>
            </a:r>
            <a:r>
              <a:rPr lang="en-US" altLang="zh-CN" dirty="0"/>
              <a:t>8-5】</a:t>
            </a:r>
            <a:r>
              <a:rPr lang="zh-CN" altLang="en-US" dirty="0"/>
              <a:t>演示函数</a:t>
            </a:r>
            <a:r>
              <a:rPr lang="zh-CN" altLang="en-US" dirty="0" smtClean="0"/>
              <a:t>指针 </a:t>
            </a:r>
            <a:endParaRPr lang="zh-CN" altLang="en-US" dirty="0"/>
          </a:p>
        </p:txBody>
      </p:sp>
      <p:sp>
        <p:nvSpPr>
          <p:cNvPr id="27651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381000" y="1600200"/>
            <a:ext cx="8534400" cy="4179888"/>
          </a:xfrm>
          <a:noFill/>
          <a:ln/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altLang="zh-CN" sz="2000" dirty="0">
                <a:latin typeface="+mn-lt"/>
                <a:ea typeface="宋体" pitchFamily="2" charset="-122"/>
              </a:rPr>
              <a:t>#include &lt;</a:t>
            </a:r>
            <a:r>
              <a:rPr lang="en-US" altLang="zh-CN" sz="2000" dirty="0" err="1">
                <a:latin typeface="+mn-lt"/>
                <a:ea typeface="宋体" pitchFamily="2" charset="-122"/>
              </a:rPr>
              <a:t>stdio.h</a:t>
            </a:r>
            <a:r>
              <a:rPr lang="en-US" altLang="zh-CN" sz="2000" dirty="0">
                <a:latin typeface="+mn-lt"/>
                <a:ea typeface="宋体" pitchFamily="2" charset="-122"/>
              </a:rPr>
              <a:t>&gt;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2000" dirty="0">
                <a:latin typeface="+mn-lt"/>
                <a:ea typeface="宋体" pitchFamily="2" charset="-122"/>
              </a:rPr>
              <a:t>#include &lt;</a:t>
            </a:r>
            <a:r>
              <a:rPr lang="en-US" altLang="zh-CN" sz="2000" dirty="0" err="1">
                <a:latin typeface="+mn-lt"/>
                <a:ea typeface="宋体" pitchFamily="2" charset="-122"/>
              </a:rPr>
              <a:t>math.h</a:t>
            </a:r>
            <a:r>
              <a:rPr lang="en-US" altLang="zh-CN" sz="2000" dirty="0">
                <a:latin typeface="+mn-lt"/>
                <a:ea typeface="宋体" pitchFamily="2" charset="-122"/>
              </a:rPr>
              <a:t>&gt;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2000" dirty="0" err="1">
                <a:latin typeface="+mn-lt"/>
                <a:ea typeface="宋体" pitchFamily="2" charset="-122"/>
              </a:rPr>
              <a:t>int</a:t>
            </a:r>
            <a:r>
              <a:rPr lang="en-US" altLang="zh-CN" sz="2000" dirty="0">
                <a:latin typeface="+mn-lt"/>
                <a:ea typeface="宋体" pitchFamily="2" charset="-122"/>
              </a:rPr>
              <a:t> sum(</a:t>
            </a:r>
            <a:r>
              <a:rPr lang="en-US" altLang="zh-CN" sz="2000" dirty="0" err="1">
                <a:latin typeface="+mn-lt"/>
                <a:ea typeface="宋体" pitchFamily="2" charset="-122"/>
              </a:rPr>
              <a:t>int</a:t>
            </a:r>
            <a:r>
              <a:rPr lang="en-US" altLang="zh-CN" sz="2000" dirty="0">
                <a:latin typeface="+mn-lt"/>
                <a:ea typeface="宋体" pitchFamily="2" charset="-122"/>
              </a:rPr>
              <a:t> n)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2000" dirty="0">
                <a:latin typeface="+mn-lt"/>
                <a:ea typeface="宋体" pitchFamily="2" charset="-122"/>
              </a:rPr>
              <a:t>{	</a:t>
            </a:r>
            <a:r>
              <a:rPr lang="en-US" altLang="zh-CN" sz="2000" dirty="0" err="1">
                <a:latin typeface="+mn-lt"/>
                <a:ea typeface="宋体" pitchFamily="2" charset="-122"/>
              </a:rPr>
              <a:t>int</a:t>
            </a:r>
            <a:r>
              <a:rPr lang="en-US" altLang="zh-CN" sz="2000" dirty="0">
                <a:latin typeface="+mn-lt"/>
                <a:ea typeface="宋体" pitchFamily="2" charset="-122"/>
              </a:rPr>
              <a:t> </a:t>
            </a:r>
            <a:r>
              <a:rPr lang="en-US" altLang="zh-CN" sz="2000" dirty="0" err="1">
                <a:latin typeface="+mn-lt"/>
                <a:ea typeface="宋体" pitchFamily="2" charset="-122"/>
              </a:rPr>
              <a:t>i,s</a:t>
            </a:r>
            <a:r>
              <a:rPr lang="en-US" altLang="zh-CN" sz="2000" dirty="0">
                <a:latin typeface="+mn-lt"/>
                <a:ea typeface="宋体" pitchFamily="2" charset="-122"/>
              </a:rPr>
              <a:t>=0;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2000" dirty="0">
                <a:latin typeface="+mn-lt"/>
                <a:ea typeface="宋体" pitchFamily="2" charset="-122"/>
              </a:rPr>
              <a:t>	for(</a:t>
            </a:r>
            <a:r>
              <a:rPr lang="en-US" altLang="zh-CN" sz="2000" dirty="0" err="1">
                <a:latin typeface="+mn-lt"/>
                <a:ea typeface="宋体" pitchFamily="2" charset="-122"/>
              </a:rPr>
              <a:t>i</a:t>
            </a:r>
            <a:r>
              <a:rPr lang="en-US" altLang="zh-CN" sz="2000" dirty="0">
                <a:latin typeface="+mn-lt"/>
                <a:ea typeface="宋体" pitchFamily="2" charset="-122"/>
              </a:rPr>
              <a:t>=1; </a:t>
            </a:r>
            <a:r>
              <a:rPr lang="en-US" altLang="zh-CN" sz="2000" dirty="0" err="1">
                <a:latin typeface="+mn-lt"/>
                <a:ea typeface="宋体" pitchFamily="2" charset="-122"/>
              </a:rPr>
              <a:t>i</a:t>
            </a:r>
            <a:r>
              <a:rPr lang="en-US" altLang="zh-CN" sz="2000" dirty="0">
                <a:latin typeface="+mn-lt"/>
                <a:ea typeface="宋体" pitchFamily="2" charset="-122"/>
              </a:rPr>
              <a:t>&lt;=n; </a:t>
            </a:r>
            <a:r>
              <a:rPr lang="en-US" altLang="zh-CN" sz="2000" dirty="0" err="1">
                <a:latin typeface="+mn-lt"/>
                <a:ea typeface="宋体" pitchFamily="2" charset="-122"/>
              </a:rPr>
              <a:t>i</a:t>
            </a:r>
            <a:r>
              <a:rPr lang="en-US" altLang="zh-CN" sz="2000" dirty="0">
                <a:latin typeface="+mn-lt"/>
                <a:ea typeface="宋体" pitchFamily="2" charset="-122"/>
              </a:rPr>
              <a:t>++) s = s + </a:t>
            </a:r>
            <a:r>
              <a:rPr lang="en-US" altLang="zh-CN" sz="2000" dirty="0" err="1">
                <a:latin typeface="+mn-lt"/>
                <a:ea typeface="宋体" pitchFamily="2" charset="-122"/>
              </a:rPr>
              <a:t>i</a:t>
            </a:r>
            <a:r>
              <a:rPr lang="en-US" altLang="zh-CN" sz="2000" dirty="0">
                <a:latin typeface="+mn-lt"/>
                <a:ea typeface="宋体" pitchFamily="2" charset="-122"/>
              </a:rPr>
              <a:t>;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2000" dirty="0">
                <a:latin typeface="+mn-lt"/>
                <a:ea typeface="宋体" pitchFamily="2" charset="-122"/>
              </a:rPr>
              <a:t>	return s;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2000" dirty="0">
                <a:latin typeface="+mn-lt"/>
                <a:ea typeface="宋体" pitchFamily="2" charset="-122"/>
              </a:rPr>
              <a:t>}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2000" dirty="0">
                <a:latin typeface="+mn-lt"/>
                <a:ea typeface="宋体" pitchFamily="2" charset="-122"/>
              </a:rPr>
              <a:t>main()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2000" dirty="0">
                <a:latin typeface="+mn-lt"/>
                <a:ea typeface="宋体" pitchFamily="2" charset="-122"/>
              </a:rPr>
              <a:t>{	double (*</a:t>
            </a:r>
            <a:r>
              <a:rPr lang="en-US" altLang="zh-CN" sz="2000" dirty="0">
                <a:solidFill>
                  <a:srgbClr val="FF0000"/>
                </a:solidFill>
                <a:latin typeface="+mn-lt"/>
                <a:ea typeface="宋体" pitchFamily="2" charset="-122"/>
              </a:rPr>
              <a:t>s</a:t>
            </a:r>
            <a:r>
              <a:rPr lang="en-US" altLang="zh-CN" sz="2000" dirty="0">
                <a:latin typeface="+mn-lt"/>
                <a:ea typeface="宋体" pitchFamily="2" charset="-122"/>
              </a:rPr>
              <a:t>)(double) = &amp;</a:t>
            </a:r>
            <a:r>
              <a:rPr lang="en-US" altLang="zh-CN" sz="2000" dirty="0">
                <a:solidFill>
                  <a:srgbClr val="0066FF"/>
                </a:solidFill>
                <a:latin typeface="+mn-lt"/>
                <a:ea typeface="宋体" pitchFamily="2" charset="-122"/>
              </a:rPr>
              <a:t>sin</a:t>
            </a:r>
            <a:r>
              <a:rPr lang="en-US" altLang="zh-CN" sz="2000" dirty="0">
                <a:latin typeface="+mn-lt"/>
                <a:ea typeface="宋体" pitchFamily="2" charset="-122"/>
              </a:rPr>
              <a:t>;	double PI=3.1415926;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2000" dirty="0">
                <a:latin typeface="+mn-lt"/>
                <a:ea typeface="宋体" pitchFamily="2" charset="-122"/>
              </a:rPr>
              <a:t>	</a:t>
            </a:r>
            <a:r>
              <a:rPr lang="en-US" altLang="zh-CN" sz="2000" dirty="0" err="1">
                <a:latin typeface="+mn-lt"/>
                <a:ea typeface="宋体" pitchFamily="2" charset="-122"/>
              </a:rPr>
              <a:t>int</a:t>
            </a:r>
            <a:r>
              <a:rPr lang="en-US" altLang="zh-CN" sz="2000" dirty="0">
                <a:latin typeface="+mn-lt"/>
                <a:ea typeface="宋体" pitchFamily="2" charset="-122"/>
              </a:rPr>
              <a:t> (*</a:t>
            </a:r>
            <a:r>
              <a:rPr lang="en-US" altLang="zh-CN" sz="2000" dirty="0">
                <a:solidFill>
                  <a:srgbClr val="FF0000"/>
                </a:solidFill>
                <a:latin typeface="+mn-lt"/>
                <a:ea typeface="宋体" pitchFamily="2" charset="-122"/>
              </a:rPr>
              <a:t>f</a:t>
            </a:r>
            <a:r>
              <a:rPr lang="en-US" altLang="zh-CN" sz="2000" dirty="0">
                <a:latin typeface="+mn-lt"/>
                <a:ea typeface="宋体" pitchFamily="2" charset="-122"/>
              </a:rPr>
              <a:t>)(</a:t>
            </a:r>
            <a:r>
              <a:rPr lang="en-US" altLang="zh-CN" sz="2000" dirty="0" err="1">
                <a:latin typeface="+mn-lt"/>
                <a:ea typeface="宋体" pitchFamily="2" charset="-122"/>
              </a:rPr>
              <a:t>int</a:t>
            </a:r>
            <a:r>
              <a:rPr lang="en-US" altLang="zh-CN" sz="2000" dirty="0">
                <a:latin typeface="+mn-lt"/>
                <a:ea typeface="宋体" pitchFamily="2" charset="-122"/>
              </a:rPr>
              <a:t>);	</a:t>
            </a:r>
            <a:r>
              <a:rPr lang="en-US" altLang="zh-CN" sz="2000" dirty="0" err="1">
                <a:latin typeface="+mn-lt"/>
                <a:ea typeface="宋体" pitchFamily="2" charset="-122"/>
              </a:rPr>
              <a:t>int</a:t>
            </a:r>
            <a:r>
              <a:rPr lang="en-US" altLang="zh-CN" sz="2000" dirty="0">
                <a:latin typeface="+mn-lt"/>
                <a:ea typeface="宋体" pitchFamily="2" charset="-122"/>
              </a:rPr>
              <a:t> n=100;	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2000" dirty="0">
                <a:latin typeface="+mn-lt"/>
                <a:ea typeface="宋体" pitchFamily="2" charset="-122"/>
              </a:rPr>
              <a:t>	</a:t>
            </a:r>
            <a:r>
              <a:rPr lang="en-US" altLang="zh-CN" sz="2000" dirty="0" err="1">
                <a:latin typeface="+mn-lt"/>
                <a:ea typeface="宋体" pitchFamily="2" charset="-122"/>
              </a:rPr>
              <a:t>printf</a:t>
            </a:r>
            <a:r>
              <a:rPr lang="en-US" altLang="zh-CN" sz="2000" dirty="0">
                <a:latin typeface="+mn-lt"/>
                <a:ea typeface="宋体" pitchFamily="2" charset="-122"/>
              </a:rPr>
              <a:t>("sin(PI/2)=%f\</a:t>
            </a:r>
            <a:r>
              <a:rPr lang="en-US" altLang="zh-CN" sz="2000" dirty="0" err="1">
                <a:latin typeface="+mn-lt"/>
                <a:ea typeface="宋体" pitchFamily="2" charset="-122"/>
              </a:rPr>
              <a:t>n",</a:t>
            </a:r>
            <a:r>
              <a:rPr lang="en-US" altLang="zh-CN" sz="2000" dirty="0" err="1">
                <a:solidFill>
                  <a:srgbClr val="FF0000"/>
                </a:solidFill>
                <a:latin typeface="+mn-lt"/>
                <a:ea typeface="宋体" pitchFamily="2" charset="-122"/>
              </a:rPr>
              <a:t>s</a:t>
            </a:r>
            <a:r>
              <a:rPr lang="en-US" altLang="zh-CN" sz="2000" dirty="0">
                <a:latin typeface="+mn-lt"/>
                <a:ea typeface="宋体" pitchFamily="2" charset="-122"/>
              </a:rPr>
              <a:t>(PI/2));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2000" dirty="0">
                <a:latin typeface="+mn-lt"/>
                <a:ea typeface="宋体" pitchFamily="2" charset="-122"/>
              </a:rPr>
              <a:t>	</a:t>
            </a:r>
            <a:r>
              <a:rPr lang="en-US" altLang="zh-CN" sz="2000" dirty="0">
                <a:solidFill>
                  <a:srgbClr val="FF0000"/>
                </a:solidFill>
                <a:latin typeface="+mn-lt"/>
                <a:ea typeface="宋体" pitchFamily="2" charset="-122"/>
              </a:rPr>
              <a:t>f</a:t>
            </a:r>
            <a:r>
              <a:rPr lang="en-US" altLang="zh-CN" sz="2000" dirty="0">
                <a:latin typeface="+mn-lt"/>
                <a:ea typeface="宋体" pitchFamily="2" charset="-122"/>
              </a:rPr>
              <a:t>=</a:t>
            </a:r>
            <a:r>
              <a:rPr lang="en-US" altLang="zh-CN" sz="2000" dirty="0">
                <a:solidFill>
                  <a:srgbClr val="0066FF"/>
                </a:solidFill>
                <a:latin typeface="+mn-lt"/>
                <a:ea typeface="宋体" pitchFamily="2" charset="-122"/>
              </a:rPr>
              <a:t>sum</a:t>
            </a:r>
            <a:r>
              <a:rPr lang="en-US" altLang="zh-CN" sz="2000" dirty="0">
                <a:latin typeface="+mn-lt"/>
                <a:ea typeface="宋体" pitchFamily="2" charset="-122"/>
              </a:rPr>
              <a:t>;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2000" dirty="0">
                <a:latin typeface="+mn-lt"/>
                <a:ea typeface="宋体" pitchFamily="2" charset="-122"/>
              </a:rPr>
              <a:t>	</a:t>
            </a:r>
            <a:r>
              <a:rPr lang="en-US" altLang="zh-CN" sz="2000" dirty="0" err="1">
                <a:latin typeface="+mn-lt"/>
                <a:ea typeface="宋体" pitchFamily="2" charset="-122"/>
              </a:rPr>
              <a:t>printf</a:t>
            </a:r>
            <a:r>
              <a:rPr lang="en-US" altLang="zh-CN" sz="2000" dirty="0">
                <a:latin typeface="+mn-lt"/>
                <a:ea typeface="宋体" pitchFamily="2" charset="-122"/>
              </a:rPr>
              <a:t>("1+2+3+...+100=%d\</a:t>
            </a:r>
            <a:r>
              <a:rPr lang="en-US" altLang="zh-CN" sz="2000" dirty="0" err="1">
                <a:latin typeface="+mn-lt"/>
                <a:ea typeface="宋体" pitchFamily="2" charset="-122"/>
              </a:rPr>
              <a:t>n",</a:t>
            </a:r>
            <a:r>
              <a:rPr lang="en-US" altLang="zh-CN" sz="2000" dirty="0" err="1">
                <a:solidFill>
                  <a:srgbClr val="FF0000"/>
                </a:solidFill>
                <a:latin typeface="+mn-lt"/>
                <a:ea typeface="宋体" pitchFamily="2" charset="-122"/>
              </a:rPr>
              <a:t>f</a:t>
            </a:r>
            <a:r>
              <a:rPr lang="en-US" altLang="zh-CN" sz="2000" dirty="0">
                <a:latin typeface="+mn-lt"/>
                <a:ea typeface="宋体" pitchFamily="2" charset="-122"/>
              </a:rPr>
              <a:t>(n));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2000" dirty="0">
                <a:latin typeface="+mn-lt"/>
                <a:ea typeface="宋体" pitchFamily="2" charset="-122"/>
              </a:rPr>
              <a:t>} </a:t>
            </a:r>
            <a:r>
              <a:rPr lang="zh-CN" altLang="en-US" sz="2000" dirty="0">
                <a:latin typeface="+mn-lt"/>
                <a:ea typeface="宋体" pitchFamily="2" charset="-122"/>
              </a:rPr>
              <a:t>。 </a:t>
            </a:r>
          </a:p>
        </p:txBody>
      </p:sp>
      <p:pic>
        <p:nvPicPr>
          <p:cNvPr id="27656" name="Picture 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38800" y="5562600"/>
            <a:ext cx="3124200" cy="882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引言 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381000" y="1600200"/>
            <a:ext cx="8534400" cy="4310063"/>
          </a:xfrm>
          <a:noFill/>
          <a:ln/>
        </p:spPr>
        <p:txBody>
          <a:bodyPr/>
          <a:lstStyle/>
          <a:p>
            <a:r>
              <a:rPr kumimoji="1" lang="zh-CN" altLang="en-US">
                <a:ea typeface="宋体" pitchFamily="2" charset="-122"/>
              </a:rPr>
              <a:t>指针是</a:t>
            </a:r>
            <a:r>
              <a:rPr kumimoji="1" lang="en-US" altLang="zh-CN">
                <a:ea typeface="宋体" pitchFamily="2" charset="-122"/>
              </a:rPr>
              <a:t>C</a:t>
            </a:r>
            <a:r>
              <a:rPr kumimoji="1" lang="zh-CN" altLang="en-US">
                <a:ea typeface="宋体" pitchFamily="2" charset="-122"/>
              </a:rPr>
              <a:t>语言区别于其他程序设计语言的主要特征之一。</a:t>
            </a:r>
          </a:p>
          <a:p>
            <a:r>
              <a:rPr kumimoji="1" lang="zh-CN" altLang="en-US">
                <a:ea typeface="宋体" pitchFamily="2" charset="-122"/>
              </a:rPr>
              <a:t>正确灵活地使用指针可以充分地发挥</a:t>
            </a:r>
            <a:r>
              <a:rPr kumimoji="1" lang="en-US" altLang="zh-CN">
                <a:ea typeface="宋体" pitchFamily="2" charset="-122"/>
              </a:rPr>
              <a:t>C</a:t>
            </a:r>
            <a:r>
              <a:rPr kumimoji="1" lang="zh-CN" altLang="en-US">
                <a:ea typeface="宋体" pitchFamily="2" charset="-122"/>
              </a:rPr>
              <a:t>语言的特点，提高某些程序的执行效率，更加方便地表示和访问复杂的数据结构、直接对内存操作等 。</a:t>
            </a:r>
          </a:p>
          <a:p>
            <a:pPr>
              <a:buFontTx/>
              <a:buNone/>
            </a:pPr>
            <a:endParaRPr kumimoji="1" lang="en-US" altLang="zh-CN">
              <a:ea typeface="宋体" pitchFamily="2" charset="-122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【</a:t>
            </a:r>
            <a:r>
              <a:rPr lang="zh-CN" altLang="en-US" dirty="0"/>
              <a:t>例</a:t>
            </a:r>
            <a:r>
              <a:rPr lang="en-US" altLang="zh-CN" dirty="0"/>
              <a:t>8-6】</a:t>
            </a:r>
            <a:r>
              <a:rPr lang="zh-CN" altLang="en-US" dirty="0"/>
              <a:t>演示函数指针</a:t>
            </a:r>
            <a:r>
              <a:rPr lang="en-US" altLang="zh-CN" dirty="0" smtClean="0"/>
              <a:t>2</a:t>
            </a:r>
            <a:r>
              <a:rPr lang="zh-CN" altLang="en-US" dirty="0" smtClean="0"/>
              <a:t>  </a:t>
            </a:r>
            <a:endParaRPr lang="zh-CN" altLang="en-US" dirty="0"/>
          </a:p>
        </p:txBody>
      </p:sp>
      <p:sp>
        <p:nvSpPr>
          <p:cNvPr id="29701" name="Rectangle 5"/>
          <p:cNvSpPr>
            <a:spLocks noGrp="1" noChangeArrowheads="1"/>
          </p:cNvSpPr>
          <p:nvPr>
            <p:ph sz="quarter" idx="1"/>
          </p:nvPr>
        </p:nvSpPr>
        <p:spPr>
          <a:xfrm>
            <a:off x="381000" y="1600200"/>
            <a:ext cx="8218488" cy="4343400"/>
          </a:xfrm>
          <a:noFill/>
          <a:ln/>
        </p:spPr>
        <p:txBody>
          <a:bodyPr/>
          <a:lstStyle/>
          <a:p>
            <a:pPr>
              <a:buFontTx/>
              <a:buNone/>
            </a:pPr>
            <a:r>
              <a:rPr lang="en-US" altLang="zh-CN" sz="2100" dirty="0">
                <a:latin typeface="+mn-lt"/>
                <a:ea typeface="宋体" pitchFamily="2" charset="-122"/>
              </a:rPr>
              <a:t>#include &lt;</a:t>
            </a:r>
            <a:r>
              <a:rPr lang="en-US" altLang="zh-CN" sz="2100" dirty="0" err="1">
                <a:latin typeface="+mn-lt"/>
                <a:ea typeface="宋体" pitchFamily="2" charset="-122"/>
              </a:rPr>
              <a:t>stdio.h</a:t>
            </a:r>
            <a:r>
              <a:rPr lang="en-US" altLang="zh-CN" sz="2100" dirty="0">
                <a:latin typeface="+mn-lt"/>
                <a:ea typeface="宋体" pitchFamily="2" charset="-122"/>
              </a:rPr>
              <a:t>&gt;</a:t>
            </a:r>
          </a:p>
          <a:p>
            <a:pPr>
              <a:buFontTx/>
              <a:buNone/>
            </a:pPr>
            <a:r>
              <a:rPr lang="en-US" altLang="zh-CN" sz="2100" dirty="0">
                <a:latin typeface="+mn-lt"/>
                <a:ea typeface="宋体" pitchFamily="2" charset="-122"/>
              </a:rPr>
              <a:t>#include &lt;</a:t>
            </a:r>
            <a:r>
              <a:rPr lang="en-US" altLang="zh-CN" sz="2100" dirty="0" err="1">
                <a:latin typeface="+mn-lt"/>
                <a:ea typeface="宋体" pitchFamily="2" charset="-122"/>
              </a:rPr>
              <a:t>math.h</a:t>
            </a:r>
            <a:r>
              <a:rPr lang="en-US" altLang="zh-CN" sz="2100" dirty="0">
                <a:latin typeface="+mn-lt"/>
                <a:ea typeface="宋体" pitchFamily="2" charset="-122"/>
              </a:rPr>
              <a:t>&gt;</a:t>
            </a:r>
          </a:p>
          <a:p>
            <a:pPr>
              <a:buFontTx/>
              <a:buNone/>
            </a:pPr>
            <a:r>
              <a:rPr lang="en-US" altLang="zh-CN" sz="2100" dirty="0" err="1">
                <a:latin typeface="+mn-lt"/>
                <a:ea typeface="宋体" pitchFamily="2" charset="-122"/>
              </a:rPr>
              <a:t>int</a:t>
            </a:r>
            <a:r>
              <a:rPr lang="en-US" altLang="zh-CN" sz="2100" dirty="0">
                <a:latin typeface="+mn-lt"/>
                <a:ea typeface="宋体" pitchFamily="2" charset="-122"/>
              </a:rPr>
              <a:t> f1(</a:t>
            </a:r>
            <a:r>
              <a:rPr lang="en-US" altLang="zh-CN" sz="2100" dirty="0" err="1">
                <a:latin typeface="+mn-lt"/>
                <a:ea typeface="宋体" pitchFamily="2" charset="-122"/>
              </a:rPr>
              <a:t>int</a:t>
            </a:r>
            <a:r>
              <a:rPr lang="en-US" altLang="zh-CN" sz="2100" dirty="0">
                <a:latin typeface="+mn-lt"/>
                <a:ea typeface="宋体" pitchFamily="2" charset="-122"/>
              </a:rPr>
              <a:t> </a:t>
            </a:r>
            <a:r>
              <a:rPr lang="en-US" altLang="zh-CN" sz="2100" dirty="0" err="1">
                <a:latin typeface="+mn-lt"/>
                <a:ea typeface="宋体" pitchFamily="2" charset="-122"/>
              </a:rPr>
              <a:t>a,int</a:t>
            </a:r>
            <a:r>
              <a:rPr lang="en-US" altLang="zh-CN" sz="2100" dirty="0">
                <a:latin typeface="+mn-lt"/>
                <a:ea typeface="宋体" pitchFamily="2" charset="-122"/>
              </a:rPr>
              <a:t> b)</a:t>
            </a:r>
          </a:p>
          <a:p>
            <a:pPr>
              <a:buFontTx/>
              <a:buNone/>
            </a:pPr>
            <a:r>
              <a:rPr lang="en-US" altLang="zh-CN" sz="2100" dirty="0">
                <a:latin typeface="+mn-lt"/>
                <a:ea typeface="宋体" pitchFamily="2" charset="-122"/>
              </a:rPr>
              <a:t>{	return </a:t>
            </a:r>
            <a:r>
              <a:rPr lang="en-US" altLang="zh-CN" sz="2100" dirty="0" err="1">
                <a:latin typeface="+mn-lt"/>
                <a:ea typeface="宋体" pitchFamily="2" charset="-122"/>
              </a:rPr>
              <a:t>a+b</a:t>
            </a:r>
            <a:r>
              <a:rPr lang="en-US" altLang="zh-CN" sz="2100" dirty="0">
                <a:latin typeface="+mn-lt"/>
                <a:ea typeface="宋体" pitchFamily="2" charset="-122"/>
              </a:rPr>
              <a:t>;}</a:t>
            </a:r>
          </a:p>
          <a:p>
            <a:pPr>
              <a:buFontTx/>
              <a:buNone/>
            </a:pPr>
            <a:r>
              <a:rPr lang="en-US" altLang="zh-CN" sz="2100" dirty="0" err="1">
                <a:latin typeface="+mn-lt"/>
                <a:ea typeface="宋体" pitchFamily="2" charset="-122"/>
              </a:rPr>
              <a:t>int</a:t>
            </a:r>
            <a:r>
              <a:rPr lang="en-US" altLang="zh-CN" sz="2100" dirty="0">
                <a:latin typeface="+mn-lt"/>
                <a:ea typeface="宋体" pitchFamily="2" charset="-122"/>
              </a:rPr>
              <a:t> f2(</a:t>
            </a:r>
            <a:r>
              <a:rPr lang="en-US" altLang="zh-CN" sz="2100" dirty="0" err="1">
                <a:latin typeface="+mn-lt"/>
                <a:ea typeface="宋体" pitchFamily="2" charset="-122"/>
              </a:rPr>
              <a:t>int</a:t>
            </a:r>
            <a:r>
              <a:rPr lang="en-US" altLang="zh-CN" sz="2100" dirty="0">
                <a:latin typeface="+mn-lt"/>
                <a:ea typeface="宋体" pitchFamily="2" charset="-122"/>
              </a:rPr>
              <a:t> </a:t>
            </a:r>
            <a:r>
              <a:rPr lang="en-US" altLang="zh-CN" sz="2100" dirty="0" err="1">
                <a:latin typeface="+mn-lt"/>
                <a:ea typeface="宋体" pitchFamily="2" charset="-122"/>
              </a:rPr>
              <a:t>a,int</a:t>
            </a:r>
            <a:r>
              <a:rPr lang="en-US" altLang="zh-CN" sz="2100" dirty="0">
                <a:latin typeface="+mn-lt"/>
                <a:ea typeface="宋体" pitchFamily="2" charset="-122"/>
              </a:rPr>
              <a:t> b)</a:t>
            </a:r>
          </a:p>
          <a:p>
            <a:pPr>
              <a:buFontTx/>
              <a:buNone/>
            </a:pPr>
            <a:r>
              <a:rPr lang="en-US" altLang="zh-CN" sz="2100" dirty="0">
                <a:latin typeface="+mn-lt"/>
                <a:ea typeface="宋体" pitchFamily="2" charset="-122"/>
              </a:rPr>
              <a:t>{	return a-b;}</a:t>
            </a:r>
          </a:p>
          <a:p>
            <a:pPr>
              <a:buFontTx/>
              <a:buNone/>
            </a:pPr>
            <a:r>
              <a:rPr lang="en-US" altLang="zh-CN" sz="2100" dirty="0" err="1">
                <a:latin typeface="+mn-lt"/>
                <a:ea typeface="宋体" pitchFamily="2" charset="-122"/>
              </a:rPr>
              <a:t>int</a:t>
            </a:r>
            <a:r>
              <a:rPr lang="en-US" altLang="zh-CN" sz="2100" dirty="0">
                <a:latin typeface="+mn-lt"/>
                <a:ea typeface="宋体" pitchFamily="2" charset="-122"/>
              </a:rPr>
              <a:t> f3(</a:t>
            </a:r>
            <a:r>
              <a:rPr lang="en-US" altLang="zh-CN" sz="2100" dirty="0" err="1">
                <a:latin typeface="+mn-lt"/>
                <a:ea typeface="宋体" pitchFamily="2" charset="-122"/>
              </a:rPr>
              <a:t>int</a:t>
            </a:r>
            <a:r>
              <a:rPr lang="en-US" altLang="zh-CN" sz="2100" dirty="0">
                <a:latin typeface="+mn-lt"/>
                <a:ea typeface="宋体" pitchFamily="2" charset="-122"/>
              </a:rPr>
              <a:t> </a:t>
            </a:r>
            <a:r>
              <a:rPr lang="en-US" altLang="zh-CN" sz="2100" dirty="0" err="1">
                <a:latin typeface="+mn-lt"/>
                <a:ea typeface="宋体" pitchFamily="2" charset="-122"/>
              </a:rPr>
              <a:t>a,int</a:t>
            </a:r>
            <a:r>
              <a:rPr lang="en-US" altLang="zh-CN" sz="2100" dirty="0">
                <a:latin typeface="+mn-lt"/>
                <a:ea typeface="宋体" pitchFamily="2" charset="-122"/>
              </a:rPr>
              <a:t> b)</a:t>
            </a:r>
          </a:p>
          <a:p>
            <a:pPr>
              <a:buFontTx/>
              <a:buNone/>
            </a:pPr>
            <a:r>
              <a:rPr lang="en-US" altLang="zh-CN" sz="2100" dirty="0">
                <a:latin typeface="+mn-lt"/>
                <a:ea typeface="宋体" pitchFamily="2" charset="-122"/>
              </a:rPr>
              <a:t>{	return a*b;}</a:t>
            </a:r>
          </a:p>
          <a:p>
            <a:pPr>
              <a:buFontTx/>
              <a:buNone/>
            </a:pPr>
            <a:r>
              <a:rPr lang="en-US" altLang="zh-CN" sz="2100" dirty="0" err="1">
                <a:latin typeface="+mn-lt"/>
                <a:ea typeface="宋体" pitchFamily="2" charset="-122"/>
              </a:rPr>
              <a:t>int</a:t>
            </a:r>
            <a:r>
              <a:rPr lang="en-US" altLang="zh-CN" sz="2100" dirty="0">
                <a:latin typeface="+mn-lt"/>
                <a:ea typeface="宋体" pitchFamily="2" charset="-122"/>
              </a:rPr>
              <a:t> f4(</a:t>
            </a:r>
            <a:r>
              <a:rPr lang="en-US" altLang="zh-CN" sz="2100" dirty="0" err="1">
                <a:latin typeface="+mn-lt"/>
                <a:ea typeface="宋体" pitchFamily="2" charset="-122"/>
              </a:rPr>
              <a:t>int</a:t>
            </a:r>
            <a:r>
              <a:rPr lang="en-US" altLang="zh-CN" sz="2100" dirty="0">
                <a:latin typeface="+mn-lt"/>
                <a:ea typeface="宋体" pitchFamily="2" charset="-122"/>
              </a:rPr>
              <a:t> </a:t>
            </a:r>
            <a:r>
              <a:rPr lang="en-US" altLang="zh-CN" sz="2100" dirty="0" err="1">
                <a:latin typeface="+mn-lt"/>
                <a:ea typeface="宋体" pitchFamily="2" charset="-122"/>
              </a:rPr>
              <a:t>a,int</a:t>
            </a:r>
            <a:r>
              <a:rPr lang="en-US" altLang="zh-CN" sz="2100" dirty="0">
                <a:latin typeface="+mn-lt"/>
                <a:ea typeface="宋体" pitchFamily="2" charset="-122"/>
              </a:rPr>
              <a:t> b)</a:t>
            </a:r>
          </a:p>
          <a:p>
            <a:pPr>
              <a:buFontTx/>
              <a:buNone/>
            </a:pPr>
            <a:r>
              <a:rPr lang="en-US" altLang="zh-CN" sz="2100" dirty="0">
                <a:latin typeface="+mn-lt"/>
                <a:ea typeface="宋体" pitchFamily="2" charset="-122"/>
              </a:rPr>
              <a:t>{	if(b!=0)	return a/b;</a:t>
            </a:r>
          </a:p>
          <a:p>
            <a:pPr>
              <a:buFontTx/>
              <a:buNone/>
            </a:pPr>
            <a:r>
              <a:rPr lang="en-US" altLang="zh-CN" sz="2100" dirty="0">
                <a:latin typeface="+mn-lt"/>
                <a:ea typeface="宋体" pitchFamily="2" charset="-122"/>
              </a:rPr>
              <a:t>	else {</a:t>
            </a:r>
            <a:r>
              <a:rPr lang="en-US" altLang="zh-CN" sz="2100" dirty="0" err="1">
                <a:latin typeface="+mn-lt"/>
                <a:ea typeface="宋体" pitchFamily="2" charset="-122"/>
              </a:rPr>
              <a:t>printf</a:t>
            </a:r>
            <a:r>
              <a:rPr lang="en-US" altLang="zh-CN" sz="2100" dirty="0">
                <a:latin typeface="+mn-lt"/>
                <a:ea typeface="宋体" pitchFamily="2" charset="-122"/>
              </a:rPr>
              <a:t>("error\n");return 0;	}</a:t>
            </a:r>
          </a:p>
          <a:p>
            <a:pPr>
              <a:buFontTx/>
              <a:buNone/>
            </a:pPr>
            <a:r>
              <a:rPr lang="en-US" altLang="zh-CN" sz="2100" dirty="0">
                <a:latin typeface="+mn-lt"/>
                <a:ea typeface="宋体" pitchFamily="2" charset="-122"/>
              </a:rPr>
              <a:t>}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【</a:t>
            </a:r>
            <a:r>
              <a:rPr lang="zh-CN" altLang="en-US"/>
              <a:t>例</a:t>
            </a:r>
            <a:r>
              <a:rPr lang="en-US" altLang="zh-CN"/>
              <a:t>8-6】</a:t>
            </a:r>
            <a:r>
              <a:rPr lang="zh-CN" altLang="en-US"/>
              <a:t>演示函数指针</a:t>
            </a:r>
            <a:r>
              <a:rPr lang="en-US" altLang="zh-CN"/>
              <a:t>2</a:t>
            </a:r>
            <a:r>
              <a:rPr lang="zh-CN" altLang="en-US"/>
              <a:t>。</a:t>
            </a:r>
          </a:p>
        </p:txBody>
      </p:sp>
      <p:sp>
        <p:nvSpPr>
          <p:cNvPr id="32772" name="Rectangle 4"/>
          <p:cNvSpPr>
            <a:spLocks noGrp="1" noChangeArrowheads="1"/>
          </p:cNvSpPr>
          <p:nvPr>
            <p:ph sz="quarter" idx="1"/>
          </p:nvPr>
        </p:nvSpPr>
        <p:spPr>
          <a:xfrm>
            <a:off x="381000" y="1600200"/>
            <a:ext cx="8534400" cy="4179888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altLang="zh-CN" sz="2100" dirty="0" err="1">
                <a:latin typeface="+mn-lt"/>
                <a:ea typeface="宋体" pitchFamily="2" charset="-122"/>
              </a:rPr>
              <a:t>int</a:t>
            </a:r>
            <a:r>
              <a:rPr lang="en-US" altLang="zh-CN" sz="2100" dirty="0">
                <a:latin typeface="+mn-lt"/>
                <a:ea typeface="宋体" pitchFamily="2" charset="-122"/>
              </a:rPr>
              <a:t> f5(</a:t>
            </a:r>
            <a:r>
              <a:rPr lang="en-US" altLang="zh-CN" sz="2100" dirty="0" err="1">
                <a:latin typeface="+mn-lt"/>
                <a:ea typeface="宋体" pitchFamily="2" charset="-122"/>
              </a:rPr>
              <a:t>int</a:t>
            </a:r>
            <a:r>
              <a:rPr lang="en-US" altLang="zh-CN" sz="2100" dirty="0">
                <a:latin typeface="+mn-lt"/>
                <a:ea typeface="宋体" pitchFamily="2" charset="-122"/>
              </a:rPr>
              <a:t> </a:t>
            </a:r>
            <a:r>
              <a:rPr lang="en-US" altLang="zh-CN" sz="2100" dirty="0" err="1">
                <a:latin typeface="+mn-lt"/>
                <a:ea typeface="宋体" pitchFamily="2" charset="-122"/>
              </a:rPr>
              <a:t>a,int</a:t>
            </a:r>
            <a:r>
              <a:rPr lang="en-US" altLang="zh-CN" sz="2100" dirty="0">
                <a:latin typeface="+mn-lt"/>
                <a:ea typeface="宋体" pitchFamily="2" charset="-122"/>
              </a:rPr>
              <a:t> b)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2100" dirty="0">
                <a:latin typeface="+mn-lt"/>
                <a:ea typeface="宋体" pitchFamily="2" charset="-122"/>
              </a:rPr>
              <a:t>{	if(b!=0)	return </a:t>
            </a:r>
            <a:r>
              <a:rPr lang="en-US" altLang="zh-CN" sz="2100" dirty="0" err="1">
                <a:latin typeface="+mn-lt"/>
                <a:ea typeface="宋体" pitchFamily="2" charset="-122"/>
              </a:rPr>
              <a:t>a%b</a:t>
            </a:r>
            <a:r>
              <a:rPr lang="en-US" altLang="zh-CN" sz="2100" dirty="0">
                <a:latin typeface="+mn-lt"/>
                <a:ea typeface="宋体" pitchFamily="2" charset="-122"/>
              </a:rPr>
              <a:t>;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2100" dirty="0">
                <a:latin typeface="+mn-lt"/>
                <a:ea typeface="宋体" pitchFamily="2" charset="-122"/>
              </a:rPr>
              <a:t>	else		{</a:t>
            </a:r>
            <a:r>
              <a:rPr lang="en-US" altLang="zh-CN" sz="2100" dirty="0" err="1">
                <a:latin typeface="+mn-lt"/>
                <a:ea typeface="宋体" pitchFamily="2" charset="-122"/>
              </a:rPr>
              <a:t>printf</a:t>
            </a:r>
            <a:r>
              <a:rPr lang="en-US" altLang="zh-CN" sz="2100" dirty="0">
                <a:latin typeface="+mn-lt"/>
                <a:ea typeface="宋体" pitchFamily="2" charset="-122"/>
              </a:rPr>
              <a:t>("error\n");return 0;}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2100" dirty="0">
                <a:latin typeface="+mn-lt"/>
                <a:ea typeface="宋体" pitchFamily="2" charset="-122"/>
              </a:rPr>
              <a:t>}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2100" dirty="0" err="1">
                <a:latin typeface="+mn-lt"/>
                <a:ea typeface="宋体" pitchFamily="2" charset="-122"/>
              </a:rPr>
              <a:t>int</a:t>
            </a:r>
            <a:r>
              <a:rPr lang="en-US" altLang="zh-CN" sz="2100" dirty="0">
                <a:latin typeface="+mn-lt"/>
                <a:ea typeface="宋体" pitchFamily="2" charset="-122"/>
              </a:rPr>
              <a:t> f6(</a:t>
            </a:r>
            <a:r>
              <a:rPr lang="en-US" altLang="zh-CN" sz="2100" dirty="0" err="1">
                <a:latin typeface="+mn-lt"/>
                <a:ea typeface="宋体" pitchFamily="2" charset="-122"/>
              </a:rPr>
              <a:t>int</a:t>
            </a:r>
            <a:r>
              <a:rPr lang="en-US" altLang="zh-CN" sz="2100" dirty="0">
                <a:latin typeface="+mn-lt"/>
                <a:ea typeface="宋体" pitchFamily="2" charset="-122"/>
              </a:rPr>
              <a:t> n)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2100" dirty="0">
                <a:latin typeface="+mn-lt"/>
                <a:ea typeface="宋体" pitchFamily="2" charset="-122"/>
              </a:rPr>
              <a:t>{	</a:t>
            </a:r>
            <a:r>
              <a:rPr lang="en-US" altLang="zh-CN" sz="2100" dirty="0" err="1">
                <a:latin typeface="+mn-lt"/>
                <a:ea typeface="宋体" pitchFamily="2" charset="-122"/>
              </a:rPr>
              <a:t>int</a:t>
            </a:r>
            <a:r>
              <a:rPr lang="en-US" altLang="zh-CN" sz="2100" dirty="0">
                <a:latin typeface="+mn-lt"/>
                <a:ea typeface="宋体" pitchFamily="2" charset="-122"/>
              </a:rPr>
              <a:t> </a:t>
            </a:r>
            <a:r>
              <a:rPr lang="en-US" altLang="zh-CN" sz="2100" dirty="0" err="1">
                <a:latin typeface="+mn-lt"/>
                <a:ea typeface="宋体" pitchFamily="2" charset="-122"/>
              </a:rPr>
              <a:t>i,s</a:t>
            </a:r>
            <a:r>
              <a:rPr lang="en-US" altLang="zh-CN" sz="2100" dirty="0">
                <a:latin typeface="+mn-lt"/>
                <a:ea typeface="宋体" pitchFamily="2" charset="-122"/>
              </a:rPr>
              <a:t>=0;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2100" dirty="0">
                <a:latin typeface="+mn-lt"/>
                <a:ea typeface="宋体" pitchFamily="2" charset="-122"/>
              </a:rPr>
              <a:t>	for(</a:t>
            </a:r>
            <a:r>
              <a:rPr lang="en-US" altLang="zh-CN" sz="2100" dirty="0" err="1">
                <a:latin typeface="+mn-lt"/>
                <a:ea typeface="宋体" pitchFamily="2" charset="-122"/>
              </a:rPr>
              <a:t>i</a:t>
            </a:r>
            <a:r>
              <a:rPr lang="en-US" altLang="zh-CN" sz="2100" dirty="0">
                <a:latin typeface="+mn-lt"/>
                <a:ea typeface="宋体" pitchFamily="2" charset="-122"/>
              </a:rPr>
              <a:t>=1 ; </a:t>
            </a:r>
            <a:r>
              <a:rPr lang="en-US" altLang="zh-CN" sz="2100" dirty="0" err="1">
                <a:latin typeface="+mn-lt"/>
                <a:ea typeface="宋体" pitchFamily="2" charset="-122"/>
              </a:rPr>
              <a:t>i</a:t>
            </a:r>
            <a:r>
              <a:rPr lang="en-US" altLang="zh-CN" sz="2100" dirty="0">
                <a:latin typeface="+mn-lt"/>
                <a:ea typeface="宋体" pitchFamily="2" charset="-122"/>
              </a:rPr>
              <a:t>&lt;=n ; </a:t>
            </a:r>
            <a:r>
              <a:rPr lang="en-US" altLang="zh-CN" sz="2100" dirty="0" err="1">
                <a:latin typeface="+mn-lt"/>
                <a:ea typeface="宋体" pitchFamily="2" charset="-122"/>
              </a:rPr>
              <a:t>i</a:t>
            </a:r>
            <a:r>
              <a:rPr lang="en-US" altLang="zh-CN" sz="2100" dirty="0">
                <a:latin typeface="+mn-lt"/>
                <a:ea typeface="宋体" pitchFamily="2" charset="-122"/>
              </a:rPr>
              <a:t>++)s = s + </a:t>
            </a:r>
            <a:r>
              <a:rPr lang="en-US" altLang="zh-CN" sz="2100" dirty="0" err="1">
                <a:latin typeface="+mn-lt"/>
                <a:ea typeface="宋体" pitchFamily="2" charset="-122"/>
              </a:rPr>
              <a:t>i</a:t>
            </a:r>
            <a:r>
              <a:rPr lang="en-US" altLang="zh-CN" sz="2100" dirty="0">
                <a:latin typeface="+mn-lt"/>
                <a:ea typeface="宋体" pitchFamily="2" charset="-122"/>
              </a:rPr>
              <a:t>;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2100" dirty="0">
                <a:latin typeface="+mn-lt"/>
                <a:ea typeface="宋体" pitchFamily="2" charset="-122"/>
              </a:rPr>
              <a:t>	return s;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2100" dirty="0">
                <a:latin typeface="+mn-lt"/>
                <a:ea typeface="宋体" pitchFamily="2" charset="-122"/>
              </a:rPr>
              <a:t>}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2100" dirty="0" err="1">
                <a:latin typeface="+mn-lt"/>
                <a:ea typeface="宋体" pitchFamily="2" charset="-122"/>
              </a:rPr>
              <a:t>int</a:t>
            </a:r>
            <a:r>
              <a:rPr lang="en-US" altLang="zh-CN" sz="2100" dirty="0">
                <a:latin typeface="+mn-lt"/>
                <a:ea typeface="宋体" pitchFamily="2" charset="-122"/>
              </a:rPr>
              <a:t> f7(</a:t>
            </a:r>
            <a:r>
              <a:rPr lang="en-US" altLang="zh-CN" sz="2100" dirty="0" err="1">
                <a:latin typeface="+mn-lt"/>
                <a:ea typeface="宋体" pitchFamily="2" charset="-122"/>
              </a:rPr>
              <a:t>int</a:t>
            </a:r>
            <a:r>
              <a:rPr lang="en-US" altLang="zh-CN" sz="2100" dirty="0">
                <a:latin typeface="+mn-lt"/>
                <a:ea typeface="宋体" pitchFamily="2" charset="-122"/>
              </a:rPr>
              <a:t> n)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2100" dirty="0">
                <a:latin typeface="+mn-lt"/>
                <a:ea typeface="宋体" pitchFamily="2" charset="-122"/>
              </a:rPr>
              <a:t>{	</a:t>
            </a:r>
            <a:r>
              <a:rPr lang="en-US" altLang="zh-CN" sz="2100" dirty="0" err="1">
                <a:latin typeface="+mn-lt"/>
                <a:ea typeface="宋体" pitchFamily="2" charset="-122"/>
              </a:rPr>
              <a:t>int</a:t>
            </a:r>
            <a:r>
              <a:rPr lang="en-US" altLang="zh-CN" sz="2100" dirty="0">
                <a:latin typeface="+mn-lt"/>
                <a:ea typeface="宋体" pitchFamily="2" charset="-122"/>
              </a:rPr>
              <a:t> </a:t>
            </a:r>
            <a:r>
              <a:rPr lang="en-US" altLang="zh-CN" sz="2100" dirty="0" err="1">
                <a:latin typeface="+mn-lt"/>
                <a:ea typeface="宋体" pitchFamily="2" charset="-122"/>
              </a:rPr>
              <a:t>i,s</a:t>
            </a:r>
            <a:r>
              <a:rPr lang="en-US" altLang="zh-CN" sz="2100" dirty="0">
                <a:latin typeface="+mn-lt"/>
                <a:ea typeface="宋体" pitchFamily="2" charset="-122"/>
              </a:rPr>
              <a:t>=1;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2100" dirty="0">
                <a:latin typeface="+mn-lt"/>
                <a:ea typeface="宋体" pitchFamily="2" charset="-122"/>
              </a:rPr>
              <a:t>	for(</a:t>
            </a:r>
            <a:r>
              <a:rPr lang="en-US" altLang="zh-CN" sz="2100" dirty="0" err="1">
                <a:latin typeface="+mn-lt"/>
                <a:ea typeface="宋体" pitchFamily="2" charset="-122"/>
              </a:rPr>
              <a:t>i</a:t>
            </a:r>
            <a:r>
              <a:rPr lang="en-US" altLang="zh-CN" sz="2100" dirty="0">
                <a:latin typeface="+mn-lt"/>
                <a:ea typeface="宋体" pitchFamily="2" charset="-122"/>
              </a:rPr>
              <a:t>=1 ; </a:t>
            </a:r>
            <a:r>
              <a:rPr lang="en-US" altLang="zh-CN" sz="2100" dirty="0" err="1">
                <a:latin typeface="+mn-lt"/>
                <a:ea typeface="宋体" pitchFamily="2" charset="-122"/>
              </a:rPr>
              <a:t>i</a:t>
            </a:r>
            <a:r>
              <a:rPr lang="en-US" altLang="zh-CN" sz="2100" dirty="0">
                <a:latin typeface="+mn-lt"/>
                <a:ea typeface="宋体" pitchFamily="2" charset="-122"/>
              </a:rPr>
              <a:t>&lt;=n ; </a:t>
            </a:r>
            <a:r>
              <a:rPr lang="en-US" altLang="zh-CN" sz="2100" dirty="0" err="1">
                <a:latin typeface="+mn-lt"/>
                <a:ea typeface="宋体" pitchFamily="2" charset="-122"/>
              </a:rPr>
              <a:t>i</a:t>
            </a:r>
            <a:r>
              <a:rPr lang="en-US" altLang="zh-CN" sz="2100" dirty="0">
                <a:latin typeface="+mn-lt"/>
                <a:ea typeface="宋体" pitchFamily="2" charset="-122"/>
              </a:rPr>
              <a:t>++)s = s * </a:t>
            </a:r>
            <a:r>
              <a:rPr lang="en-US" altLang="zh-CN" sz="2100" dirty="0" err="1">
                <a:latin typeface="+mn-lt"/>
                <a:ea typeface="宋体" pitchFamily="2" charset="-122"/>
              </a:rPr>
              <a:t>i</a:t>
            </a:r>
            <a:r>
              <a:rPr lang="en-US" altLang="zh-CN" sz="2100" dirty="0">
                <a:latin typeface="+mn-lt"/>
                <a:ea typeface="宋体" pitchFamily="2" charset="-122"/>
              </a:rPr>
              <a:t>;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2100" dirty="0">
                <a:latin typeface="+mn-lt"/>
                <a:ea typeface="宋体" pitchFamily="2" charset="-122"/>
              </a:rPr>
              <a:t>	return s;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2100" dirty="0">
                <a:latin typeface="+mn-lt"/>
                <a:ea typeface="宋体" pitchFamily="2" charset="-122"/>
              </a:rPr>
              <a:t>}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【</a:t>
            </a:r>
            <a:r>
              <a:rPr lang="zh-CN" altLang="en-US" dirty="0"/>
              <a:t>例</a:t>
            </a:r>
            <a:r>
              <a:rPr lang="en-US" altLang="zh-CN" dirty="0"/>
              <a:t>8-6】</a:t>
            </a:r>
            <a:r>
              <a:rPr lang="zh-CN" altLang="en-US" dirty="0"/>
              <a:t>演示函数指针</a:t>
            </a:r>
            <a:r>
              <a:rPr lang="en-US" altLang="zh-CN" dirty="0" smtClean="0"/>
              <a:t>2</a:t>
            </a:r>
            <a:endParaRPr lang="zh-CN" altLang="en-US" dirty="0"/>
          </a:p>
        </p:txBody>
      </p:sp>
      <p:sp>
        <p:nvSpPr>
          <p:cNvPr id="33795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381000" y="1600200"/>
            <a:ext cx="8534400" cy="4179888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altLang="zh-CN" sz="2100" dirty="0" err="1">
                <a:latin typeface="+mn-lt"/>
                <a:ea typeface="宋体" pitchFamily="2" charset="-122"/>
              </a:rPr>
              <a:t>int</a:t>
            </a:r>
            <a:r>
              <a:rPr lang="en-US" altLang="zh-CN" sz="2100" dirty="0">
                <a:latin typeface="+mn-lt"/>
                <a:ea typeface="宋体" pitchFamily="2" charset="-122"/>
              </a:rPr>
              <a:t> f8(</a:t>
            </a:r>
            <a:r>
              <a:rPr lang="en-US" altLang="zh-CN" sz="2100" dirty="0" err="1">
                <a:latin typeface="+mn-lt"/>
                <a:ea typeface="宋体" pitchFamily="2" charset="-122"/>
              </a:rPr>
              <a:t>int</a:t>
            </a:r>
            <a:r>
              <a:rPr lang="en-US" altLang="zh-CN" sz="2100" dirty="0">
                <a:latin typeface="+mn-lt"/>
                <a:ea typeface="宋体" pitchFamily="2" charset="-122"/>
              </a:rPr>
              <a:t> </a:t>
            </a:r>
            <a:r>
              <a:rPr lang="en-US" altLang="zh-CN" sz="2100" dirty="0" err="1">
                <a:latin typeface="+mn-lt"/>
                <a:ea typeface="宋体" pitchFamily="2" charset="-122"/>
              </a:rPr>
              <a:t>a,int</a:t>
            </a:r>
            <a:r>
              <a:rPr lang="en-US" altLang="zh-CN" sz="2100" dirty="0">
                <a:latin typeface="+mn-lt"/>
                <a:ea typeface="宋体" pitchFamily="2" charset="-122"/>
              </a:rPr>
              <a:t> </a:t>
            </a:r>
            <a:r>
              <a:rPr lang="en-US" altLang="zh-CN" sz="2100" dirty="0" err="1">
                <a:latin typeface="+mn-lt"/>
                <a:ea typeface="宋体" pitchFamily="2" charset="-122"/>
              </a:rPr>
              <a:t>b,int</a:t>
            </a:r>
            <a:r>
              <a:rPr lang="en-US" altLang="zh-CN" sz="2100" dirty="0">
                <a:latin typeface="+mn-lt"/>
                <a:ea typeface="宋体" pitchFamily="2" charset="-122"/>
              </a:rPr>
              <a:t> c)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2100" dirty="0">
                <a:latin typeface="+mn-lt"/>
                <a:ea typeface="宋体" pitchFamily="2" charset="-122"/>
              </a:rPr>
              <a:t>{	return </a:t>
            </a:r>
            <a:r>
              <a:rPr lang="en-US" altLang="zh-CN" sz="2100" dirty="0" err="1">
                <a:latin typeface="+mn-lt"/>
                <a:ea typeface="宋体" pitchFamily="2" charset="-122"/>
              </a:rPr>
              <a:t>a+b+c</a:t>
            </a:r>
            <a:r>
              <a:rPr lang="en-US" altLang="zh-CN" sz="2100" dirty="0">
                <a:latin typeface="+mn-lt"/>
                <a:ea typeface="宋体" pitchFamily="2" charset="-122"/>
              </a:rPr>
              <a:t>;}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2100" dirty="0">
                <a:latin typeface="+mn-lt"/>
                <a:ea typeface="宋体" pitchFamily="2" charset="-122"/>
              </a:rPr>
              <a:t>void main()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2100" dirty="0">
                <a:latin typeface="+mn-lt"/>
                <a:ea typeface="宋体" pitchFamily="2" charset="-122"/>
              </a:rPr>
              <a:t>{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2100" dirty="0">
                <a:latin typeface="+mn-lt"/>
                <a:ea typeface="宋体" pitchFamily="2" charset="-122"/>
              </a:rPr>
              <a:t>	</a:t>
            </a:r>
            <a:r>
              <a:rPr lang="en-US" altLang="zh-CN" sz="2100" dirty="0" err="1">
                <a:latin typeface="+mn-lt"/>
                <a:ea typeface="宋体" pitchFamily="2" charset="-122"/>
              </a:rPr>
              <a:t>int</a:t>
            </a:r>
            <a:r>
              <a:rPr lang="en-US" altLang="zh-CN" sz="2100" dirty="0">
                <a:latin typeface="+mn-lt"/>
                <a:ea typeface="宋体" pitchFamily="2" charset="-122"/>
              </a:rPr>
              <a:t> (*f)();	</a:t>
            </a:r>
            <a:r>
              <a:rPr lang="en-US" altLang="zh-CN" sz="2100" dirty="0" err="1">
                <a:latin typeface="+mn-lt"/>
                <a:ea typeface="宋体" pitchFamily="2" charset="-122"/>
              </a:rPr>
              <a:t>int</a:t>
            </a:r>
            <a:r>
              <a:rPr lang="en-US" altLang="zh-CN" sz="2100" dirty="0">
                <a:latin typeface="+mn-lt"/>
                <a:ea typeface="宋体" pitchFamily="2" charset="-122"/>
              </a:rPr>
              <a:t> </a:t>
            </a:r>
            <a:r>
              <a:rPr lang="en-US" altLang="zh-CN" sz="2100" dirty="0" err="1">
                <a:latin typeface="+mn-lt"/>
                <a:ea typeface="宋体" pitchFamily="2" charset="-122"/>
              </a:rPr>
              <a:t>a,b,c</a:t>
            </a:r>
            <a:r>
              <a:rPr lang="en-US" altLang="zh-CN" sz="2100" dirty="0">
                <a:latin typeface="+mn-lt"/>
                <a:ea typeface="宋体" pitchFamily="2" charset="-122"/>
              </a:rPr>
              <a:t>;	a=53;	b=44;	c=35;	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2100" dirty="0">
                <a:latin typeface="+mn-lt"/>
                <a:ea typeface="宋体" pitchFamily="2" charset="-122"/>
              </a:rPr>
              <a:t>	f=f1; </a:t>
            </a:r>
            <a:r>
              <a:rPr lang="en-US" altLang="zh-CN" sz="2100" dirty="0" err="1">
                <a:latin typeface="+mn-lt"/>
                <a:ea typeface="宋体" pitchFamily="2" charset="-122"/>
              </a:rPr>
              <a:t>printf</a:t>
            </a:r>
            <a:r>
              <a:rPr lang="en-US" altLang="zh-CN" sz="2100" dirty="0">
                <a:latin typeface="+mn-lt"/>
                <a:ea typeface="宋体" pitchFamily="2" charset="-122"/>
              </a:rPr>
              <a:t>("</a:t>
            </a:r>
            <a:r>
              <a:rPr lang="en-US" altLang="zh-CN" sz="2100" dirty="0" err="1">
                <a:latin typeface="+mn-lt"/>
                <a:ea typeface="宋体" pitchFamily="2" charset="-122"/>
              </a:rPr>
              <a:t>a+b</a:t>
            </a:r>
            <a:r>
              <a:rPr lang="en-US" altLang="zh-CN" sz="2100" dirty="0">
                <a:latin typeface="+mn-lt"/>
                <a:ea typeface="宋体" pitchFamily="2" charset="-122"/>
              </a:rPr>
              <a:t>=%d\</a:t>
            </a:r>
            <a:r>
              <a:rPr lang="en-US" altLang="zh-CN" sz="2100" dirty="0" err="1">
                <a:latin typeface="+mn-lt"/>
                <a:ea typeface="宋体" pitchFamily="2" charset="-122"/>
              </a:rPr>
              <a:t>n",f</a:t>
            </a:r>
            <a:r>
              <a:rPr lang="en-US" altLang="zh-CN" sz="2100" dirty="0">
                <a:latin typeface="+mn-lt"/>
                <a:ea typeface="宋体" pitchFamily="2" charset="-122"/>
              </a:rPr>
              <a:t>(</a:t>
            </a:r>
            <a:r>
              <a:rPr lang="en-US" altLang="zh-CN" sz="2100" dirty="0" err="1">
                <a:latin typeface="+mn-lt"/>
                <a:ea typeface="宋体" pitchFamily="2" charset="-122"/>
              </a:rPr>
              <a:t>a,b</a:t>
            </a:r>
            <a:r>
              <a:rPr lang="en-US" altLang="zh-CN" sz="2100" dirty="0">
                <a:latin typeface="+mn-lt"/>
                <a:ea typeface="宋体" pitchFamily="2" charset="-122"/>
              </a:rPr>
              <a:t>));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2100" dirty="0">
                <a:latin typeface="+mn-lt"/>
                <a:ea typeface="宋体" pitchFamily="2" charset="-122"/>
              </a:rPr>
              <a:t>	f=f2; </a:t>
            </a:r>
            <a:r>
              <a:rPr lang="en-US" altLang="zh-CN" sz="2100" dirty="0" err="1">
                <a:latin typeface="+mn-lt"/>
                <a:ea typeface="宋体" pitchFamily="2" charset="-122"/>
              </a:rPr>
              <a:t>printf</a:t>
            </a:r>
            <a:r>
              <a:rPr lang="en-US" altLang="zh-CN" sz="2100" dirty="0">
                <a:latin typeface="+mn-lt"/>
                <a:ea typeface="宋体" pitchFamily="2" charset="-122"/>
              </a:rPr>
              <a:t>("a-b=%d\</a:t>
            </a:r>
            <a:r>
              <a:rPr lang="en-US" altLang="zh-CN" sz="2100" dirty="0" err="1">
                <a:latin typeface="+mn-lt"/>
                <a:ea typeface="宋体" pitchFamily="2" charset="-122"/>
              </a:rPr>
              <a:t>n",f</a:t>
            </a:r>
            <a:r>
              <a:rPr lang="en-US" altLang="zh-CN" sz="2100" dirty="0">
                <a:latin typeface="+mn-lt"/>
                <a:ea typeface="宋体" pitchFamily="2" charset="-122"/>
              </a:rPr>
              <a:t>(</a:t>
            </a:r>
            <a:r>
              <a:rPr lang="en-US" altLang="zh-CN" sz="2100" dirty="0" err="1">
                <a:latin typeface="+mn-lt"/>
                <a:ea typeface="宋体" pitchFamily="2" charset="-122"/>
              </a:rPr>
              <a:t>a,b</a:t>
            </a:r>
            <a:r>
              <a:rPr lang="en-US" altLang="zh-CN" sz="2100" dirty="0">
                <a:latin typeface="+mn-lt"/>
                <a:ea typeface="宋体" pitchFamily="2" charset="-122"/>
              </a:rPr>
              <a:t>));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2100" dirty="0">
                <a:latin typeface="+mn-lt"/>
                <a:ea typeface="宋体" pitchFamily="2" charset="-122"/>
              </a:rPr>
              <a:t>	f=f3; </a:t>
            </a:r>
            <a:r>
              <a:rPr lang="en-US" altLang="zh-CN" sz="2100" dirty="0" err="1">
                <a:latin typeface="+mn-lt"/>
                <a:ea typeface="宋体" pitchFamily="2" charset="-122"/>
              </a:rPr>
              <a:t>printf</a:t>
            </a:r>
            <a:r>
              <a:rPr lang="en-US" altLang="zh-CN" sz="2100" dirty="0">
                <a:latin typeface="+mn-lt"/>
                <a:ea typeface="宋体" pitchFamily="2" charset="-122"/>
              </a:rPr>
              <a:t>("a*b=%d\</a:t>
            </a:r>
            <a:r>
              <a:rPr lang="en-US" altLang="zh-CN" sz="2100" dirty="0" err="1">
                <a:latin typeface="+mn-lt"/>
                <a:ea typeface="宋体" pitchFamily="2" charset="-122"/>
              </a:rPr>
              <a:t>n",f</a:t>
            </a:r>
            <a:r>
              <a:rPr lang="en-US" altLang="zh-CN" sz="2100" dirty="0">
                <a:latin typeface="+mn-lt"/>
                <a:ea typeface="宋体" pitchFamily="2" charset="-122"/>
              </a:rPr>
              <a:t>(</a:t>
            </a:r>
            <a:r>
              <a:rPr lang="en-US" altLang="zh-CN" sz="2100" dirty="0" err="1">
                <a:latin typeface="+mn-lt"/>
                <a:ea typeface="宋体" pitchFamily="2" charset="-122"/>
              </a:rPr>
              <a:t>a,b</a:t>
            </a:r>
            <a:r>
              <a:rPr lang="en-US" altLang="zh-CN" sz="2100" dirty="0">
                <a:latin typeface="+mn-lt"/>
                <a:ea typeface="宋体" pitchFamily="2" charset="-122"/>
              </a:rPr>
              <a:t>));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2100" dirty="0">
                <a:latin typeface="+mn-lt"/>
                <a:ea typeface="宋体" pitchFamily="2" charset="-122"/>
              </a:rPr>
              <a:t>	f=f4; </a:t>
            </a:r>
            <a:r>
              <a:rPr lang="en-US" altLang="zh-CN" sz="2100" dirty="0" err="1">
                <a:latin typeface="+mn-lt"/>
                <a:ea typeface="宋体" pitchFamily="2" charset="-122"/>
              </a:rPr>
              <a:t>printf</a:t>
            </a:r>
            <a:r>
              <a:rPr lang="en-US" altLang="zh-CN" sz="2100" dirty="0">
                <a:latin typeface="+mn-lt"/>
                <a:ea typeface="宋体" pitchFamily="2" charset="-122"/>
              </a:rPr>
              <a:t>("a/b=%d\</a:t>
            </a:r>
            <a:r>
              <a:rPr lang="en-US" altLang="zh-CN" sz="2100" dirty="0" err="1">
                <a:latin typeface="+mn-lt"/>
                <a:ea typeface="宋体" pitchFamily="2" charset="-122"/>
              </a:rPr>
              <a:t>n",f</a:t>
            </a:r>
            <a:r>
              <a:rPr lang="en-US" altLang="zh-CN" sz="2100" dirty="0">
                <a:latin typeface="+mn-lt"/>
                <a:ea typeface="宋体" pitchFamily="2" charset="-122"/>
              </a:rPr>
              <a:t>(</a:t>
            </a:r>
            <a:r>
              <a:rPr lang="en-US" altLang="zh-CN" sz="2100" dirty="0" err="1">
                <a:latin typeface="+mn-lt"/>
                <a:ea typeface="宋体" pitchFamily="2" charset="-122"/>
              </a:rPr>
              <a:t>a,b</a:t>
            </a:r>
            <a:r>
              <a:rPr lang="en-US" altLang="zh-CN" sz="2100" dirty="0">
                <a:latin typeface="+mn-lt"/>
                <a:ea typeface="宋体" pitchFamily="2" charset="-122"/>
              </a:rPr>
              <a:t>));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2100" dirty="0">
                <a:latin typeface="+mn-lt"/>
                <a:ea typeface="宋体" pitchFamily="2" charset="-122"/>
              </a:rPr>
              <a:t>	f=f5; </a:t>
            </a:r>
            <a:r>
              <a:rPr lang="en-US" altLang="zh-CN" sz="2100" dirty="0" err="1">
                <a:latin typeface="+mn-lt"/>
                <a:ea typeface="宋体" pitchFamily="2" charset="-122"/>
              </a:rPr>
              <a:t>printf</a:t>
            </a:r>
            <a:r>
              <a:rPr lang="en-US" altLang="zh-CN" sz="2100" dirty="0">
                <a:latin typeface="+mn-lt"/>
                <a:ea typeface="宋体" pitchFamily="2" charset="-122"/>
              </a:rPr>
              <a:t>("a%%b=%d\</a:t>
            </a:r>
            <a:r>
              <a:rPr lang="en-US" altLang="zh-CN" sz="2100" dirty="0" err="1">
                <a:latin typeface="+mn-lt"/>
                <a:ea typeface="宋体" pitchFamily="2" charset="-122"/>
              </a:rPr>
              <a:t>n",f</a:t>
            </a:r>
            <a:r>
              <a:rPr lang="en-US" altLang="zh-CN" sz="2100" dirty="0">
                <a:latin typeface="+mn-lt"/>
                <a:ea typeface="宋体" pitchFamily="2" charset="-122"/>
              </a:rPr>
              <a:t>(</a:t>
            </a:r>
            <a:r>
              <a:rPr lang="en-US" altLang="zh-CN" sz="2100" dirty="0" err="1">
                <a:latin typeface="+mn-lt"/>
                <a:ea typeface="宋体" pitchFamily="2" charset="-122"/>
              </a:rPr>
              <a:t>a,b</a:t>
            </a:r>
            <a:r>
              <a:rPr lang="en-US" altLang="zh-CN" sz="2100" dirty="0">
                <a:latin typeface="+mn-lt"/>
                <a:ea typeface="宋体" pitchFamily="2" charset="-122"/>
              </a:rPr>
              <a:t>));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2100" dirty="0">
                <a:latin typeface="+mn-lt"/>
                <a:ea typeface="宋体" pitchFamily="2" charset="-122"/>
              </a:rPr>
              <a:t>	f=f6; </a:t>
            </a:r>
            <a:r>
              <a:rPr lang="en-US" altLang="zh-CN" sz="2100" dirty="0" err="1">
                <a:latin typeface="+mn-lt"/>
                <a:ea typeface="宋体" pitchFamily="2" charset="-122"/>
              </a:rPr>
              <a:t>printf</a:t>
            </a:r>
            <a:r>
              <a:rPr lang="en-US" altLang="zh-CN" sz="2100" dirty="0">
                <a:latin typeface="+mn-lt"/>
                <a:ea typeface="宋体" pitchFamily="2" charset="-122"/>
              </a:rPr>
              <a:t>("1+2+3+...+100=%d\</a:t>
            </a:r>
            <a:r>
              <a:rPr lang="en-US" altLang="zh-CN" sz="2100" dirty="0" err="1">
                <a:latin typeface="+mn-lt"/>
                <a:ea typeface="宋体" pitchFamily="2" charset="-122"/>
              </a:rPr>
              <a:t>n",f</a:t>
            </a:r>
            <a:r>
              <a:rPr lang="en-US" altLang="zh-CN" sz="2100" dirty="0">
                <a:latin typeface="+mn-lt"/>
                <a:ea typeface="宋体" pitchFamily="2" charset="-122"/>
              </a:rPr>
              <a:t>(100));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2100" dirty="0">
                <a:latin typeface="+mn-lt"/>
                <a:ea typeface="宋体" pitchFamily="2" charset="-122"/>
              </a:rPr>
              <a:t>	f=f7; </a:t>
            </a:r>
            <a:r>
              <a:rPr lang="en-US" altLang="zh-CN" sz="2100" dirty="0" err="1">
                <a:latin typeface="+mn-lt"/>
                <a:ea typeface="宋体" pitchFamily="2" charset="-122"/>
              </a:rPr>
              <a:t>printf</a:t>
            </a:r>
            <a:r>
              <a:rPr lang="en-US" altLang="zh-CN" sz="2100" dirty="0">
                <a:latin typeface="+mn-lt"/>
                <a:ea typeface="宋体" pitchFamily="2" charset="-122"/>
              </a:rPr>
              <a:t>("1*2*3*...*8=%d\</a:t>
            </a:r>
            <a:r>
              <a:rPr lang="en-US" altLang="zh-CN" sz="2100" dirty="0" err="1">
                <a:latin typeface="+mn-lt"/>
                <a:ea typeface="宋体" pitchFamily="2" charset="-122"/>
              </a:rPr>
              <a:t>n",f</a:t>
            </a:r>
            <a:r>
              <a:rPr lang="en-US" altLang="zh-CN" sz="2100" dirty="0">
                <a:latin typeface="+mn-lt"/>
                <a:ea typeface="宋体" pitchFamily="2" charset="-122"/>
              </a:rPr>
              <a:t>(8));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2100" dirty="0">
                <a:latin typeface="+mn-lt"/>
                <a:ea typeface="宋体" pitchFamily="2" charset="-122"/>
              </a:rPr>
              <a:t>	f=f8; </a:t>
            </a:r>
            <a:r>
              <a:rPr lang="en-US" altLang="zh-CN" sz="2100" dirty="0" err="1">
                <a:latin typeface="+mn-lt"/>
                <a:ea typeface="宋体" pitchFamily="2" charset="-122"/>
              </a:rPr>
              <a:t>printf</a:t>
            </a:r>
            <a:r>
              <a:rPr lang="en-US" altLang="zh-CN" sz="2100" dirty="0">
                <a:latin typeface="+mn-lt"/>
                <a:ea typeface="宋体" pitchFamily="2" charset="-122"/>
              </a:rPr>
              <a:t>("</a:t>
            </a:r>
            <a:r>
              <a:rPr lang="en-US" altLang="zh-CN" sz="2100" dirty="0" err="1">
                <a:latin typeface="+mn-lt"/>
                <a:ea typeface="宋体" pitchFamily="2" charset="-122"/>
              </a:rPr>
              <a:t>a+b+c</a:t>
            </a:r>
            <a:r>
              <a:rPr lang="en-US" altLang="zh-CN" sz="2100" dirty="0">
                <a:latin typeface="+mn-lt"/>
                <a:ea typeface="宋体" pitchFamily="2" charset="-122"/>
              </a:rPr>
              <a:t>=%d\</a:t>
            </a:r>
            <a:r>
              <a:rPr lang="en-US" altLang="zh-CN" sz="2100" dirty="0" err="1">
                <a:latin typeface="+mn-lt"/>
                <a:ea typeface="宋体" pitchFamily="2" charset="-122"/>
              </a:rPr>
              <a:t>n",f</a:t>
            </a:r>
            <a:r>
              <a:rPr lang="en-US" altLang="zh-CN" sz="2100" dirty="0">
                <a:latin typeface="+mn-lt"/>
                <a:ea typeface="宋体" pitchFamily="2" charset="-122"/>
              </a:rPr>
              <a:t>(</a:t>
            </a:r>
            <a:r>
              <a:rPr lang="en-US" altLang="zh-CN" sz="2100" dirty="0" err="1">
                <a:latin typeface="+mn-lt"/>
                <a:ea typeface="宋体" pitchFamily="2" charset="-122"/>
              </a:rPr>
              <a:t>a,b,c</a:t>
            </a:r>
            <a:r>
              <a:rPr lang="en-US" altLang="zh-CN" sz="2100" dirty="0">
                <a:latin typeface="+mn-lt"/>
                <a:ea typeface="宋体" pitchFamily="2" charset="-122"/>
              </a:rPr>
              <a:t>));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2100" dirty="0">
                <a:latin typeface="+mn-lt"/>
                <a:ea typeface="宋体" pitchFamily="2" charset="-122"/>
              </a:rPr>
              <a:t>} </a:t>
            </a:r>
          </a:p>
        </p:txBody>
      </p:sp>
      <p:pic>
        <p:nvPicPr>
          <p:cNvPr id="33802" name="Picture 1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72200" y="4572000"/>
            <a:ext cx="2743200" cy="1693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8.6.3  </a:t>
            </a:r>
            <a:r>
              <a:rPr lang="zh-CN" altLang="en-US" dirty="0"/>
              <a:t>返回指针的函数 </a:t>
            </a:r>
          </a:p>
        </p:txBody>
      </p:sp>
      <p:sp>
        <p:nvSpPr>
          <p:cNvPr id="34828" name="Rectangle 12"/>
          <p:cNvSpPr>
            <a:spLocks noGrp="1" noChangeArrowheads="1"/>
          </p:cNvSpPr>
          <p:nvPr>
            <p:ph sz="quarter" idx="1"/>
          </p:nvPr>
        </p:nvSpPr>
        <p:spPr>
          <a:xfrm>
            <a:off x="381000" y="1600200"/>
            <a:ext cx="8534400" cy="40449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zh-CN" altLang="en-US" sz="2400">
                <a:ea typeface="宋体" pitchFamily="2" charset="-122"/>
              </a:rPr>
              <a:t>函数的返回值可以是一个指针。需要返回指针的函数，其类型必须也是指针类型。例如：</a:t>
            </a:r>
          </a:p>
          <a:p>
            <a:pPr lvl="2">
              <a:lnSpc>
                <a:spcPct val="80000"/>
              </a:lnSpc>
              <a:buFontTx/>
              <a:buNone/>
            </a:pPr>
            <a:r>
              <a:rPr lang="en-US" altLang="zh-CN" sz="2400">
                <a:ea typeface="宋体" pitchFamily="2" charset="-122"/>
              </a:rPr>
              <a:t>char * </a:t>
            </a:r>
            <a:r>
              <a:rPr lang="en-US" altLang="zh-CN" sz="2400">
                <a:solidFill>
                  <a:srgbClr val="FF0000"/>
                </a:solidFill>
                <a:ea typeface="宋体" pitchFamily="2" charset="-122"/>
              </a:rPr>
              <a:t>copy</a:t>
            </a:r>
            <a:r>
              <a:rPr lang="en-US" altLang="zh-CN" sz="2400">
                <a:ea typeface="宋体" pitchFamily="2" charset="-122"/>
              </a:rPr>
              <a:t>(char * s,char * t)</a:t>
            </a:r>
          </a:p>
          <a:p>
            <a:pPr lvl="2">
              <a:lnSpc>
                <a:spcPct val="80000"/>
              </a:lnSpc>
              <a:buFontTx/>
              <a:buNone/>
            </a:pPr>
            <a:r>
              <a:rPr lang="en-US" altLang="zh-CN" sz="2400">
                <a:ea typeface="宋体" pitchFamily="2" charset="-122"/>
              </a:rPr>
              <a:t>{  …</a:t>
            </a:r>
          </a:p>
          <a:p>
            <a:pPr lvl="2">
              <a:lnSpc>
                <a:spcPct val="80000"/>
              </a:lnSpc>
              <a:buFontTx/>
              <a:buNone/>
            </a:pPr>
            <a:r>
              <a:rPr lang="en-US" altLang="zh-CN" sz="2400">
                <a:ea typeface="宋体" pitchFamily="2" charset="-122"/>
              </a:rPr>
              <a:t>  return s;</a:t>
            </a:r>
          </a:p>
          <a:p>
            <a:pPr lvl="2">
              <a:lnSpc>
                <a:spcPct val="80000"/>
              </a:lnSpc>
              <a:buFontTx/>
              <a:buNone/>
            </a:pPr>
            <a:r>
              <a:rPr lang="en-US" altLang="zh-CN" sz="2400">
                <a:ea typeface="宋体" pitchFamily="2" charset="-122"/>
              </a:rPr>
              <a:t>}</a:t>
            </a:r>
          </a:p>
          <a:p>
            <a:pPr lvl="1">
              <a:lnSpc>
                <a:spcPct val="80000"/>
              </a:lnSpc>
            </a:pPr>
            <a:r>
              <a:rPr lang="zh-CN" altLang="en-US" sz="2400">
                <a:ea typeface="宋体" pitchFamily="2" charset="-122"/>
              </a:rPr>
              <a:t>函数名</a:t>
            </a:r>
            <a:r>
              <a:rPr lang="en-US" altLang="zh-CN" sz="2400">
                <a:ea typeface="宋体" pitchFamily="2" charset="-122"/>
              </a:rPr>
              <a:t>copy</a:t>
            </a:r>
            <a:r>
              <a:rPr lang="zh-CN" altLang="en-US" sz="2400">
                <a:ea typeface="宋体" pitchFamily="2" charset="-122"/>
              </a:rPr>
              <a:t>和其返回值</a:t>
            </a:r>
            <a:r>
              <a:rPr lang="en-US" altLang="zh-CN" sz="2400">
                <a:ea typeface="宋体" pitchFamily="2" charset="-122"/>
              </a:rPr>
              <a:t>s</a:t>
            </a:r>
            <a:r>
              <a:rPr lang="zh-CN" altLang="en-US" sz="2400">
                <a:ea typeface="宋体" pitchFamily="2" charset="-122"/>
              </a:rPr>
              <a:t>的类型都是 </a:t>
            </a:r>
            <a:r>
              <a:rPr lang="en-US" altLang="zh-CN" sz="2400">
                <a:ea typeface="宋体" pitchFamily="2" charset="-122"/>
              </a:rPr>
              <a:t>char *</a:t>
            </a:r>
            <a:r>
              <a:rPr lang="zh-CN" altLang="en-US" sz="2400">
                <a:ea typeface="宋体" pitchFamily="2" charset="-122"/>
              </a:rPr>
              <a:t>。</a:t>
            </a:r>
          </a:p>
          <a:p>
            <a:pPr lvl="1">
              <a:lnSpc>
                <a:spcPct val="80000"/>
              </a:lnSpc>
            </a:pPr>
            <a:r>
              <a:rPr lang="zh-CN" altLang="en-US" sz="2400">
                <a:ea typeface="宋体" pitchFamily="2" charset="-122"/>
              </a:rPr>
              <a:t>注意</a:t>
            </a:r>
            <a:r>
              <a:rPr lang="en-US" altLang="zh-CN" sz="2400">
                <a:ea typeface="宋体" pitchFamily="2" charset="-122"/>
              </a:rPr>
              <a:t>copy</a:t>
            </a:r>
            <a:r>
              <a:rPr lang="zh-CN" altLang="en-US" sz="2400">
                <a:ea typeface="宋体" pitchFamily="2" charset="-122"/>
              </a:rPr>
              <a:t>是函数名，是一个指针常量，如果定义成：</a:t>
            </a:r>
          </a:p>
          <a:p>
            <a:pPr lvl="2">
              <a:lnSpc>
                <a:spcPct val="80000"/>
              </a:lnSpc>
            </a:pPr>
            <a:r>
              <a:rPr lang="en-US" altLang="zh-CN" sz="2400">
                <a:ea typeface="宋体" pitchFamily="2" charset="-122"/>
              </a:rPr>
              <a:t>char (*</a:t>
            </a:r>
            <a:r>
              <a:rPr lang="en-US" altLang="zh-CN" sz="2400">
                <a:solidFill>
                  <a:srgbClr val="FF0000"/>
                </a:solidFill>
                <a:ea typeface="宋体" pitchFamily="2" charset="-122"/>
              </a:rPr>
              <a:t>copy</a:t>
            </a:r>
            <a:r>
              <a:rPr lang="en-US" altLang="zh-CN" sz="2400">
                <a:ea typeface="宋体" pitchFamily="2" charset="-122"/>
              </a:rPr>
              <a:t>)(…)</a:t>
            </a:r>
            <a:r>
              <a:rPr lang="zh-CN" altLang="en-US" sz="2400">
                <a:ea typeface="宋体" pitchFamily="2" charset="-122"/>
              </a:rPr>
              <a:t>；加上括号的</a:t>
            </a:r>
            <a:r>
              <a:rPr lang="en-US" altLang="zh-CN" sz="2400">
                <a:ea typeface="宋体" pitchFamily="2" charset="-122"/>
              </a:rPr>
              <a:t>copy </a:t>
            </a:r>
            <a:r>
              <a:rPr lang="zh-CN" altLang="en-US" sz="2400">
                <a:ea typeface="宋体" pitchFamily="2" charset="-122"/>
              </a:rPr>
              <a:t>是指针变量。</a:t>
            </a:r>
          </a:p>
          <a:p>
            <a:pPr>
              <a:lnSpc>
                <a:spcPct val="80000"/>
              </a:lnSpc>
            </a:pPr>
            <a:r>
              <a:rPr lang="zh-CN" altLang="en-US" sz="2400">
                <a:ea typeface="宋体" pitchFamily="2" charset="-122"/>
              </a:rPr>
              <a:t>定义成指针变量的形式没有函数体部分，变量是简单的实体，不能再包括其他代码。 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【</a:t>
            </a:r>
            <a:r>
              <a:rPr lang="zh-CN" altLang="en-US" dirty="0"/>
              <a:t>例</a:t>
            </a:r>
            <a:r>
              <a:rPr lang="en-US" altLang="zh-CN" dirty="0"/>
              <a:t>8-7】</a:t>
            </a:r>
            <a:r>
              <a:rPr lang="zh-CN" altLang="en-US" dirty="0"/>
              <a:t>设计一个类似于</a:t>
            </a:r>
            <a:r>
              <a:rPr lang="en-US" altLang="zh-CN" dirty="0" err="1"/>
              <a:t>strcpy</a:t>
            </a:r>
            <a:r>
              <a:rPr lang="zh-CN" altLang="en-US" dirty="0"/>
              <a:t>的函数 </a:t>
            </a:r>
          </a:p>
        </p:txBody>
      </p:sp>
      <p:sp>
        <p:nvSpPr>
          <p:cNvPr id="35843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719263"/>
            <a:ext cx="8305800" cy="4605337"/>
          </a:xfrm>
        </p:spPr>
        <p:txBody>
          <a:bodyPr/>
          <a:lstStyle/>
          <a:p>
            <a:pPr>
              <a:buFontTx/>
              <a:buNone/>
            </a:pPr>
            <a:r>
              <a:rPr lang="en-US" altLang="zh-CN" sz="2100" dirty="0">
                <a:latin typeface="+mn-lt"/>
                <a:ea typeface="宋体" pitchFamily="2" charset="-122"/>
              </a:rPr>
              <a:t>#include &lt;</a:t>
            </a:r>
            <a:r>
              <a:rPr lang="en-US" altLang="zh-CN" sz="2100" dirty="0" err="1">
                <a:latin typeface="+mn-lt"/>
                <a:ea typeface="宋体" pitchFamily="2" charset="-122"/>
              </a:rPr>
              <a:t>stdio.h</a:t>
            </a:r>
            <a:r>
              <a:rPr lang="en-US" altLang="zh-CN" sz="2100" dirty="0">
                <a:latin typeface="+mn-lt"/>
                <a:ea typeface="宋体" pitchFamily="2" charset="-122"/>
              </a:rPr>
              <a:t>&gt;</a:t>
            </a:r>
          </a:p>
          <a:p>
            <a:pPr>
              <a:buFontTx/>
              <a:buNone/>
            </a:pPr>
            <a:r>
              <a:rPr lang="en-US" altLang="zh-CN" sz="2100" dirty="0">
                <a:latin typeface="+mn-lt"/>
                <a:ea typeface="宋体" pitchFamily="2" charset="-122"/>
              </a:rPr>
              <a:t>char* copy(char* </a:t>
            </a:r>
            <a:r>
              <a:rPr lang="en-US" altLang="zh-CN" sz="2100" dirty="0" err="1">
                <a:latin typeface="+mn-lt"/>
                <a:ea typeface="宋体" pitchFamily="2" charset="-122"/>
              </a:rPr>
              <a:t>s,char</a:t>
            </a:r>
            <a:r>
              <a:rPr lang="en-US" altLang="zh-CN" sz="2100" dirty="0">
                <a:latin typeface="+mn-lt"/>
                <a:ea typeface="宋体" pitchFamily="2" charset="-122"/>
              </a:rPr>
              <a:t>* t)</a:t>
            </a:r>
          </a:p>
          <a:p>
            <a:pPr>
              <a:buFontTx/>
              <a:buNone/>
            </a:pPr>
            <a:r>
              <a:rPr lang="en-US" altLang="zh-CN" sz="2100" dirty="0">
                <a:latin typeface="+mn-lt"/>
                <a:ea typeface="宋体" pitchFamily="2" charset="-122"/>
              </a:rPr>
              <a:t>{	char *p=s,*q=t;</a:t>
            </a:r>
          </a:p>
          <a:p>
            <a:pPr>
              <a:buFontTx/>
              <a:buNone/>
            </a:pPr>
            <a:r>
              <a:rPr lang="en-US" altLang="zh-CN" sz="2100" dirty="0">
                <a:latin typeface="+mn-lt"/>
                <a:ea typeface="宋体" pitchFamily="2" charset="-122"/>
              </a:rPr>
              <a:t>	while(*p != '\0') p++;   </a:t>
            </a:r>
          </a:p>
          <a:p>
            <a:pPr>
              <a:buFontTx/>
              <a:buNone/>
            </a:pPr>
            <a:r>
              <a:rPr lang="en-US" altLang="zh-CN" sz="2100" dirty="0">
                <a:latin typeface="+mn-lt"/>
                <a:ea typeface="宋体" pitchFamily="2" charset="-122"/>
              </a:rPr>
              <a:t>	while(*q != '\0') p++ = q++; </a:t>
            </a:r>
          </a:p>
          <a:p>
            <a:pPr>
              <a:buFontTx/>
              <a:buNone/>
            </a:pPr>
            <a:r>
              <a:rPr lang="en-US" altLang="zh-CN" sz="2100" dirty="0">
                <a:latin typeface="+mn-lt"/>
                <a:ea typeface="宋体" pitchFamily="2" charset="-122"/>
              </a:rPr>
              <a:t>	*p ='\0';</a:t>
            </a:r>
          </a:p>
          <a:p>
            <a:pPr>
              <a:buFontTx/>
              <a:buNone/>
            </a:pPr>
            <a:r>
              <a:rPr lang="en-US" altLang="zh-CN" sz="2100" dirty="0">
                <a:latin typeface="+mn-lt"/>
                <a:ea typeface="宋体" pitchFamily="2" charset="-122"/>
              </a:rPr>
              <a:t>	return s;</a:t>
            </a:r>
          </a:p>
          <a:p>
            <a:pPr>
              <a:buFontTx/>
              <a:buNone/>
            </a:pPr>
            <a:r>
              <a:rPr lang="en-US" altLang="zh-CN" sz="2100" dirty="0">
                <a:latin typeface="+mn-lt"/>
                <a:ea typeface="宋体" pitchFamily="2" charset="-122"/>
              </a:rPr>
              <a:t>}</a:t>
            </a:r>
          </a:p>
          <a:p>
            <a:pPr>
              <a:buFontTx/>
              <a:buNone/>
            </a:pPr>
            <a:r>
              <a:rPr lang="en-US" altLang="zh-CN" sz="2100" dirty="0">
                <a:latin typeface="+mn-lt"/>
                <a:ea typeface="宋体" pitchFamily="2" charset="-122"/>
              </a:rPr>
              <a:t>main()</a:t>
            </a:r>
          </a:p>
          <a:p>
            <a:pPr>
              <a:buFontTx/>
              <a:buNone/>
            </a:pPr>
            <a:r>
              <a:rPr lang="en-US" altLang="zh-CN" sz="2100" dirty="0">
                <a:latin typeface="+mn-lt"/>
                <a:ea typeface="宋体" pitchFamily="2" charset="-122"/>
              </a:rPr>
              <a:t>{	char s[100]="Hello ";	char t[]="World!";	</a:t>
            </a:r>
          </a:p>
          <a:p>
            <a:pPr>
              <a:buFontTx/>
              <a:buNone/>
            </a:pPr>
            <a:r>
              <a:rPr lang="en-US" altLang="zh-CN" sz="2100" dirty="0">
                <a:latin typeface="+mn-lt"/>
                <a:ea typeface="宋体" pitchFamily="2" charset="-122"/>
              </a:rPr>
              <a:t>	</a:t>
            </a:r>
            <a:r>
              <a:rPr lang="en-US" altLang="zh-CN" sz="2100" dirty="0" err="1">
                <a:latin typeface="+mn-lt"/>
                <a:ea typeface="宋体" pitchFamily="2" charset="-122"/>
              </a:rPr>
              <a:t>printf</a:t>
            </a:r>
            <a:r>
              <a:rPr lang="en-US" altLang="zh-CN" sz="2100" dirty="0">
                <a:latin typeface="+mn-lt"/>
                <a:ea typeface="宋体" pitchFamily="2" charset="-122"/>
              </a:rPr>
              <a:t>("%s\</a:t>
            </a:r>
            <a:r>
              <a:rPr lang="en-US" altLang="zh-CN" sz="2100" dirty="0" err="1">
                <a:latin typeface="+mn-lt"/>
                <a:ea typeface="宋体" pitchFamily="2" charset="-122"/>
              </a:rPr>
              <a:t>n",copy</a:t>
            </a:r>
            <a:r>
              <a:rPr lang="en-US" altLang="zh-CN" sz="2100" dirty="0">
                <a:latin typeface="+mn-lt"/>
                <a:ea typeface="宋体" pitchFamily="2" charset="-122"/>
              </a:rPr>
              <a:t>(</a:t>
            </a:r>
            <a:r>
              <a:rPr lang="en-US" altLang="zh-CN" sz="2100" dirty="0" err="1">
                <a:latin typeface="+mn-lt"/>
                <a:ea typeface="宋体" pitchFamily="2" charset="-122"/>
              </a:rPr>
              <a:t>s,t</a:t>
            </a:r>
            <a:r>
              <a:rPr lang="en-US" altLang="zh-CN" sz="2100" dirty="0">
                <a:latin typeface="+mn-lt"/>
                <a:ea typeface="宋体" pitchFamily="2" charset="-122"/>
              </a:rPr>
              <a:t>));</a:t>
            </a:r>
          </a:p>
          <a:p>
            <a:pPr>
              <a:buFontTx/>
              <a:buNone/>
            </a:pPr>
            <a:r>
              <a:rPr lang="en-US" altLang="zh-CN" sz="2100" dirty="0">
                <a:latin typeface="+mn-lt"/>
                <a:ea typeface="宋体" pitchFamily="2" charset="-122"/>
              </a:rPr>
              <a:t>} </a:t>
            </a:r>
          </a:p>
        </p:txBody>
      </p:sp>
      <p:sp>
        <p:nvSpPr>
          <p:cNvPr id="35845" name="Rectangle 5"/>
          <p:cNvSpPr>
            <a:spLocks noChangeArrowheads="1"/>
          </p:cNvSpPr>
          <p:nvPr/>
        </p:nvSpPr>
        <p:spPr bwMode="auto">
          <a:xfrm>
            <a:off x="2286000" y="2590800"/>
            <a:ext cx="45624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zh-CN" altLang="zh-CN" sz="1800">
              <a:latin typeface="Arial" charset="0"/>
            </a:endParaRPr>
          </a:p>
        </p:txBody>
      </p:sp>
      <p:pic>
        <p:nvPicPr>
          <p:cNvPr id="35852" name="Picture 1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72200" y="6019800"/>
            <a:ext cx="2209800" cy="295275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8.7  </a:t>
            </a:r>
            <a:r>
              <a:rPr lang="zh-CN" altLang="en-US"/>
              <a:t>案例：字符的查找</a:t>
            </a:r>
          </a:p>
        </p:txBody>
      </p:sp>
      <p:sp>
        <p:nvSpPr>
          <p:cNvPr id="36867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381000" y="1382713"/>
            <a:ext cx="8610600" cy="4560887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zh-CN" sz="2000">
                <a:ea typeface="宋体" pitchFamily="2" charset="-122"/>
              </a:rPr>
              <a:t>int atc(char *string,char c)</a:t>
            </a:r>
          </a:p>
          <a:p>
            <a:pPr lvl="1">
              <a:lnSpc>
                <a:spcPct val="80000"/>
              </a:lnSpc>
              <a:buFontTx/>
              <a:buNone/>
            </a:pPr>
            <a:r>
              <a:rPr lang="en-US" altLang="zh-CN" sz="2000">
                <a:ea typeface="宋体" pitchFamily="2" charset="-122"/>
              </a:rPr>
              <a:t>{	int pos=0;</a:t>
            </a:r>
          </a:p>
          <a:p>
            <a:pPr lvl="1">
              <a:lnSpc>
                <a:spcPct val="80000"/>
              </a:lnSpc>
              <a:buFontTx/>
              <a:buNone/>
            </a:pPr>
            <a:r>
              <a:rPr lang="en-US" altLang="zh-CN" sz="2000">
                <a:ea typeface="宋体" pitchFamily="2" charset="-122"/>
              </a:rPr>
              <a:t>	while(*string  != c &amp;&amp; *string != NULL)</a:t>
            </a:r>
          </a:p>
          <a:p>
            <a:pPr lvl="1">
              <a:lnSpc>
                <a:spcPct val="80000"/>
              </a:lnSpc>
              <a:buFontTx/>
              <a:buNone/>
            </a:pPr>
            <a:r>
              <a:rPr lang="en-US" altLang="zh-CN" sz="2000">
                <a:ea typeface="宋体" pitchFamily="2" charset="-122"/>
              </a:rPr>
              <a:t>	{	</a:t>
            </a:r>
            <a:r>
              <a:rPr lang="en-US" altLang="zh-CN" sz="2000">
                <a:solidFill>
                  <a:srgbClr val="FF0000"/>
                </a:solidFill>
                <a:ea typeface="宋体" pitchFamily="2" charset="-122"/>
              </a:rPr>
              <a:t>pos</a:t>
            </a:r>
            <a:r>
              <a:rPr lang="en-US" altLang="zh-CN" sz="2000">
                <a:ea typeface="宋体" pitchFamily="2" charset="-122"/>
              </a:rPr>
              <a:t>++;	</a:t>
            </a:r>
            <a:r>
              <a:rPr lang="en-US" altLang="zh-CN" sz="2000">
                <a:solidFill>
                  <a:srgbClr val="FF0000"/>
                </a:solidFill>
                <a:ea typeface="宋体" pitchFamily="2" charset="-122"/>
              </a:rPr>
              <a:t>string</a:t>
            </a:r>
            <a:r>
              <a:rPr lang="en-US" altLang="zh-CN" sz="2000">
                <a:ea typeface="宋体" pitchFamily="2" charset="-122"/>
              </a:rPr>
              <a:t>++;}</a:t>
            </a:r>
          </a:p>
          <a:p>
            <a:pPr lvl="1">
              <a:lnSpc>
                <a:spcPct val="80000"/>
              </a:lnSpc>
              <a:buFontTx/>
              <a:buNone/>
            </a:pPr>
            <a:r>
              <a:rPr lang="en-US" altLang="zh-CN" sz="2000">
                <a:ea typeface="宋体" pitchFamily="2" charset="-122"/>
              </a:rPr>
              <a:t>	if(*string == NULL) 	return 0;</a:t>
            </a:r>
          </a:p>
          <a:p>
            <a:pPr lvl="1">
              <a:lnSpc>
                <a:spcPct val="80000"/>
              </a:lnSpc>
              <a:buFontTx/>
              <a:buNone/>
            </a:pPr>
            <a:r>
              <a:rPr lang="en-US" altLang="zh-CN" sz="2000">
                <a:ea typeface="宋体" pitchFamily="2" charset="-122"/>
              </a:rPr>
              <a:t>	else 			return </a:t>
            </a:r>
            <a:r>
              <a:rPr lang="en-US" altLang="zh-CN" sz="2000">
                <a:solidFill>
                  <a:srgbClr val="FF0000"/>
                </a:solidFill>
                <a:ea typeface="宋体" pitchFamily="2" charset="-122"/>
              </a:rPr>
              <a:t>pos+1</a:t>
            </a:r>
            <a:r>
              <a:rPr lang="en-US" altLang="zh-CN" sz="2000">
                <a:ea typeface="宋体" pitchFamily="2" charset="-122"/>
              </a:rPr>
              <a:t>;</a:t>
            </a:r>
          </a:p>
          <a:p>
            <a:pPr lvl="1">
              <a:lnSpc>
                <a:spcPct val="80000"/>
              </a:lnSpc>
              <a:buFontTx/>
              <a:buNone/>
            </a:pPr>
            <a:r>
              <a:rPr lang="en-US" altLang="zh-CN" sz="2000">
                <a:ea typeface="宋体" pitchFamily="2" charset="-122"/>
              </a:rPr>
              <a:t>}</a:t>
            </a:r>
          </a:p>
          <a:p>
            <a:pPr lvl="1">
              <a:lnSpc>
                <a:spcPct val="80000"/>
              </a:lnSpc>
              <a:buFontTx/>
              <a:buNone/>
            </a:pPr>
            <a:r>
              <a:rPr lang="en-US" altLang="zh-CN" sz="2000">
                <a:ea typeface="宋体" pitchFamily="2" charset="-122"/>
              </a:rPr>
              <a:t>void main()</a:t>
            </a:r>
          </a:p>
          <a:p>
            <a:pPr lvl="1">
              <a:lnSpc>
                <a:spcPct val="80000"/>
              </a:lnSpc>
              <a:buFontTx/>
              <a:buNone/>
            </a:pPr>
            <a:r>
              <a:rPr lang="en-US" altLang="zh-CN" sz="2000">
                <a:ea typeface="宋体" pitchFamily="2" charset="-122"/>
              </a:rPr>
              <a:t>{ char str[]="Hello World!"; int pos;	 pos = atc(str,'o');</a:t>
            </a:r>
          </a:p>
          <a:p>
            <a:pPr lvl="1">
              <a:lnSpc>
                <a:spcPct val="80000"/>
              </a:lnSpc>
              <a:buFontTx/>
              <a:buNone/>
            </a:pPr>
            <a:r>
              <a:rPr lang="en-US" altLang="zh-CN" sz="2000">
                <a:ea typeface="宋体" pitchFamily="2" charset="-122"/>
              </a:rPr>
              <a:t> if(pos != 0)	 printf("o's position is:%d\n",pos);</a:t>
            </a:r>
          </a:p>
          <a:p>
            <a:pPr lvl="1">
              <a:lnSpc>
                <a:spcPct val="80000"/>
              </a:lnSpc>
              <a:buFontTx/>
              <a:buNone/>
            </a:pPr>
            <a:r>
              <a:rPr lang="en-US" altLang="zh-CN" sz="2000">
                <a:ea typeface="宋体" pitchFamily="2" charset="-122"/>
              </a:rPr>
              <a:t> else	 printf("not found the char o\n");</a:t>
            </a:r>
          </a:p>
          <a:p>
            <a:pPr lvl="1">
              <a:lnSpc>
                <a:spcPct val="80000"/>
              </a:lnSpc>
              <a:buFontTx/>
              <a:buNone/>
            </a:pPr>
            <a:r>
              <a:rPr lang="en-US" altLang="zh-CN" sz="2000">
                <a:ea typeface="宋体" pitchFamily="2" charset="-122"/>
              </a:rPr>
              <a:t> pos = </a:t>
            </a:r>
            <a:r>
              <a:rPr lang="en-US" altLang="zh-CN" sz="2000">
                <a:solidFill>
                  <a:srgbClr val="FF0000"/>
                </a:solidFill>
                <a:ea typeface="宋体" pitchFamily="2" charset="-122"/>
              </a:rPr>
              <a:t>atc(str,'k');</a:t>
            </a:r>
          </a:p>
          <a:p>
            <a:pPr lvl="1">
              <a:lnSpc>
                <a:spcPct val="80000"/>
              </a:lnSpc>
              <a:buFontTx/>
              <a:buNone/>
            </a:pPr>
            <a:r>
              <a:rPr lang="en-US" altLang="zh-CN" sz="2000">
                <a:ea typeface="宋体" pitchFamily="2" charset="-122"/>
              </a:rPr>
              <a:t> pos!=0 ? </a:t>
            </a:r>
            <a:r>
              <a:rPr lang="en-US" altLang="zh-CN" sz="2000">
                <a:solidFill>
                  <a:srgbClr val="0066FF"/>
                </a:solidFill>
                <a:ea typeface="宋体" pitchFamily="2" charset="-122"/>
              </a:rPr>
              <a:t>printf("k's position is:%d\n",pos)</a:t>
            </a:r>
            <a:r>
              <a:rPr lang="en-US" altLang="zh-CN" sz="2000">
                <a:ea typeface="宋体" pitchFamily="2" charset="-122"/>
              </a:rPr>
              <a:t> : </a:t>
            </a:r>
            <a:r>
              <a:rPr lang="en-US" altLang="zh-CN" sz="2000">
                <a:solidFill>
                  <a:srgbClr val="FF66CC"/>
                </a:solidFill>
                <a:ea typeface="宋体" pitchFamily="2" charset="-122"/>
              </a:rPr>
              <a:t>printf("not found the char k\n")</a:t>
            </a:r>
            <a:r>
              <a:rPr lang="en-US" altLang="zh-CN" sz="2000">
                <a:ea typeface="宋体" pitchFamily="2" charset="-122"/>
              </a:rPr>
              <a:t>;	</a:t>
            </a:r>
          </a:p>
          <a:p>
            <a:pPr lvl="1">
              <a:lnSpc>
                <a:spcPct val="80000"/>
              </a:lnSpc>
              <a:buFontTx/>
              <a:buNone/>
            </a:pPr>
            <a:r>
              <a:rPr lang="en-US" altLang="zh-CN" sz="2000">
                <a:ea typeface="宋体" pitchFamily="2" charset="-122"/>
              </a:rPr>
              <a:t>}  </a:t>
            </a:r>
          </a:p>
        </p:txBody>
      </p:sp>
      <p:sp>
        <p:nvSpPr>
          <p:cNvPr id="36870" name="Rectangle 6"/>
          <p:cNvSpPr>
            <a:spLocks noChangeArrowheads="1"/>
          </p:cNvSpPr>
          <p:nvPr/>
        </p:nvSpPr>
        <p:spPr bwMode="auto">
          <a:xfrm>
            <a:off x="0" y="33147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pic>
        <p:nvPicPr>
          <p:cNvPr id="36873" name="Picture 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67400" y="5715000"/>
            <a:ext cx="2819400" cy="815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228600"/>
            <a:ext cx="8001000" cy="914400"/>
          </a:xfrm>
        </p:spPr>
        <p:txBody>
          <a:bodyPr/>
          <a:lstStyle/>
          <a:p>
            <a:r>
              <a:rPr lang="en-US" altLang="zh-CN" dirty="0" smtClean="0"/>
              <a:t>8-8 </a:t>
            </a:r>
            <a:r>
              <a:rPr lang="zh-CN" altLang="en-US" dirty="0"/>
              <a:t>统</a:t>
            </a:r>
            <a:r>
              <a:rPr lang="zh-CN" altLang="en-US" dirty="0" smtClean="0"/>
              <a:t>计字符的</a:t>
            </a:r>
            <a:r>
              <a:rPr lang="zh-CN" altLang="en-US" dirty="0"/>
              <a:t>个数</a:t>
            </a:r>
            <a:endParaRPr lang="zh-CN" altLang="en-US" sz="2100" dirty="0"/>
          </a:p>
        </p:txBody>
      </p:sp>
      <p:sp>
        <p:nvSpPr>
          <p:cNvPr id="7577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09600" y="1600200"/>
            <a:ext cx="7620000" cy="48768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altLang="zh-CN" sz="2000" dirty="0">
                <a:ea typeface="宋体" pitchFamily="2" charset="-122"/>
              </a:rPr>
              <a:t>【</a:t>
            </a:r>
            <a:r>
              <a:rPr lang="zh-CN" altLang="en-US" sz="2000" dirty="0">
                <a:ea typeface="宋体" pitchFamily="2" charset="-122"/>
              </a:rPr>
              <a:t>例</a:t>
            </a:r>
            <a:r>
              <a:rPr lang="en-US" altLang="zh-CN" sz="2000" dirty="0">
                <a:ea typeface="宋体" pitchFamily="2" charset="-122"/>
              </a:rPr>
              <a:t>8-9】</a:t>
            </a:r>
            <a:r>
              <a:rPr lang="zh-CN" altLang="en-US" sz="2000" dirty="0">
                <a:ea typeface="宋体" pitchFamily="2" charset="-122"/>
              </a:rPr>
              <a:t>用指针方法统计字符串</a:t>
            </a:r>
            <a:r>
              <a:rPr lang="en-US" altLang="zh-CN" sz="2000" dirty="0">
                <a:ea typeface="宋体" pitchFamily="2" charset="-122"/>
              </a:rPr>
              <a:t>"I love music more than games "</a:t>
            </a:r>
            <a:r>
              <a:rPr lang="zh-CN" altLang="en-US" sz="2000" dirty="0">
                <a:ea typeface="宋体" pitchFamily="2" charset="-122"/>
              </a:rPr>
              <a:t>中单词的个数。规定单词由字母组成，单词之间由空格分隔，字符串开始和结尾没有空格。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en-US" sz="2000" dirty="0">
                <a:ea typeface="宋体" pitchFamily="2" charset="-122"/>
              </a:rPr>
              <a:t>	  </a:t>
            </a:r>
            <a:r>
              <a:rPr lang="en-US" altLang="zh-CN" sz="2000" dirty="0">
                <a:ea typeface="宋体" pitchFamily="2" charset="-122"/>
              </a:rPr>
              <a:t>#include &lt;</a:t>
            </a:r>
            <a:r>
              <a:rPr lang="en-US" altLang="zh-CN" sz="2000" dirty="0" err="1">
                <a:ea typeface="宋体" pitchFamily="2" charset="-122"/>
              </a:rPr>
              <a:t>stdio.h</a:t>
            </a:r>
            <a:r>
              <a:rPr lang="en-US" altLang="zh-CN" sz="2000" dirty="0">
                <a:ea typeface="宋体" pitchFamily="2" charset="-122"/>
              </a:rPr>
              <a:t>&gt;</a:t>
            </a:r>
          </a:p>
          <a:p>
            <a:pPr lvl="1">
              <a:lnSpc>
                <a:spcPct val="90000"/>
              </a:lnSpc>
              <a:buFontTx/>
              <a:buNone/>
            </a:pPr>
            <a:r>
              <a:rPr lang="en-US" altLang="zh-CN" sz="2000" dirty="0">
                <a:ea typeface="宋体" pitchFamily="2" charset="-122"/>
              </a:rPr>
              <a:t>void main()</a:t>
            </a:r>
          </a:p>
          <a:p>
            <a:pPr lvl="1">
              <a:lnSpc>
                <a:spcPct val="90000"/>
              </a:lnSpc>
              <a:buFontTx/>
              <a:buNone/>
            </a:pPr>
            <a:r>
              <a:rPr lang="en-US" altLang="zh-CN" sz="2000" dirty="0">
                <a:ea typeface="宋体" pitchFamily="2" charset="-122"/>
              </a:rPr>
              <a:t>{ char string[]="I love music more than games"; </a:t>
            </a:r>
          </a:p>
          <a:p>
            <a:pPr lvl="1">
              <a:lnSpc>
                <a:spcPct val="90000"/>
              </a:lnSpc>
              <a:buFontTx/>
              <a:buNone/>
            </a:pPr>
            <a:r>
              <a:rPr lang="en-US" altLang="zh-CN" sz="2000" dirty="0">
                <a:ea typeface="宋体" pitchFamily="2" charset="-122"/>
              </a:rPr>
              <a:t>  char *p=string;  </a:t>
            </a:r>
            <a:r>
              <a:rPr lang="en-US" altLang="zh-CN" sz="2000" dirty="0" err="1">
                <a:ea typeface="宋体" pitchFamily="2" charset="-122"/>
              </a:rPr>
              <a:t>int</a:t>
            </a:r>
            <a:r>
              <a:rPr lang="en-US" altLang="zh-CN" sz="2000" dirty="0">
                <a:ea typeface="宋体" pitchFamily="2" charset="-122"/>
              </a:rPr>
              <a:t> n=0; </a:t>
            </a:r>
          </a:p>
          <a:p>
            <a:pPr lvl="1">
              <a:lnSpc>
                <a:spcPct val="90000"/>
              </a:lnSpc>
              <a:buFontTx/>
              <a:buNone/>
            </a:pPr>
            <a:r>
              <a:rPr lang="en-US" altLang="zh-CN" sz="2000" dirty="0">
                <a:ea typeface="宋体" pitchFamily="2" charset="-122"/>
              </a:rPr>
              <a:t>  while(*p != NULL)</a:t>
            </a:r>
          </a:p>
          <a:p>
            <a:pPr lvl="1">
              <a:lnSpc>
                <a:spcPct val="90000"/>
              </a:lnSpc>
              <a:buFontTx/>
              <a:buNone/>
            </a:pPr>
            <a:r>
              <a:rPr lang="en-US" altLang="zh-CN" sz="2000" dirty="0">
                <a:ea typeface="宋体" pitchFamily="2" charset="-122"/>
              </a:rPr>
              <a:t>  {	 if(*p == ' ') {n++;	++</a:t>
            </a:r>
            <a:r>
              <a:rPr lang="en-US" altLang="zh-CN" sz="2000" dirty="0" err="1">
                <a:ea typeface="宋体" pitchFamily="2" charset="-122"/>
              </a:rPr>
              <a:t>p;while</a:t>
            </a:r>
            <a:r>
              <a:rPr lang="en-US" altLang="zh-CN" sz="2000" dirty="0">
                <a:ea typeface="宋体" pitchFamily="2" charset="-122"/>
              </a:rPr>
              <a:t>(*p++ ==' '); }</a:t>
            </a:r>
          </a:p>
          <a:p>
            <a:pPr lvl="1">
              <a:lnSpc>
                <a:spcPct val="90000"/>
              </a:lnSpc>
              <a:buFontTx/>
              <a:buNone/>
            </a:pPr>
            <a:r>
              <a:rPr lang="en-US" altLang="zh-CN" sz="2000" dirty="0">
                <a:ea typeface="宋体" pitchFamily="2" charset="-122"/>
              </a:rPr>
              <a:t>	 else	   p++;</a:t>
            </a:r>
          </a:p>
          <a:p>
            <a:pPr lvl="1">
              <a:lnSpc>
                <a:spcPct val="90000"/>
              </a:lnSpc>
              <a:buFontTx/>
              <a:buNone/>
            </a:pPr>
            <a:r>
              <a:rPr lang="en-US" altLang="zh-CN" sz="2000" dirty="0">
                <a:ea typeface="宋体" pitchFamily="2" charset="-122"/>
              </a:rPr>
              <a:t>  }</a:t>
            </a:r>
          </a:p>
          <a:p>
            <a:pPr lvl="1">
              <a:lnSpc>
                <a:spcPct val="90000"/>
              </a:lnSpc>
              <a:buFontTx/>
              <a:buNone/>
            </a:pPr>
            <a:r>
              <a:rPr lang="en-US" altLang="zh-CN" sz="2000" dirty="0">
                <a:ea typeface="宋体" pitchFamily="2" charset="-122"/>
              </a:rPr>
              <a:t>  n=n+1;   </a:t>
            </a:r>
          </a:p>
          <a:p>
            <a:pPr lvl="1">
              <a:lnSpc>
                <a:spcPct val="90000"/>
              </a:lnSpc>
              <a:buFontTx/>
              <a:buNone/>
            </a:pPr>
            <a:r>
              <a:rPr lang="en-US" altLang="zh-CN" sz="2000" dirty="0">
                <a:ea typeface="宋体" pitchFamily="2" charset="-122"/>
              </a:rPr>
              <a:t>  </a:t>
            </a:r>
            <a:r>
              <a:rPr lang="en-US" altLang="zh-CN" sz="2000" dirty="0" err="1">
                <a:ea typeface="宋体" pitchFamily="2" charset="-122"/>
              </a:rPr>
              <a:t>printf</a:t>
            </a:r>
            <a:r>
              <a:rPr lang="en-US" altLang="zh-CN" sz="2000" dirty="0">
                <a:ea typeface="宋体" pitchFamily="2" charset="-122"/>
              </a:rPr>
              <a:t>("n=%d\</a:t>
            </a:r>
            <a:r>
              <a:rPr lang="en-US" altLang="zh-CN" sz="2000" dirty="0" err="1">
                <a:ea typeface="宋体" pitchFamily="2" charset="-122"/>
              </a:rPr>
              <a:t>n",n</a:t>
            </a:r>
            <a:r>
              <a:rPr lang="en-US" altLang="zh-CN" sz="2000" dirty="0">
                <a:ea typeface="宋体" pitchFamily="2" charset="-122"/>
              </a:rPr>
              <a:t>);</a:t>
            </a:r>
          </a:p>
          <a:p>
            <a:pPr lvl="1">
              <a:lnSpc>
                <a:spcPct val="90000"/>
              </a:lnSpc>
              <a:buFontTx/>
              <a:buNone/>
            </a:pPr>
            <a:r>
              <a:rPr lang="en-US" altLang="zh-CN" sz="2000" dirty="0">
                <a:ea typeface="宋体" pitchFamily="2" charset="-122"/>
              </a:rPr>
              <a:t>} </a:t>
            </a:r>
          </a:p>
        </p:txBody>
      </p:sp>
      <p:sp>
        <p:nvSpPr>
          <p:cNvPr id="75784" name="Rectangle 8"/>
          <p:cNvSpPr>
            <a:spLocks noChangeArrowheads="1"/>
          </p:cNvSpPr>
          <p:nvPr/>
        </p:nvSpPr>
        <p:spPr bwMode="auto">
          <a:xfrm>
            <a:off x="0" y="33147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pic>
        <p:nvPicPr>
          <p:cNvPr id="75789" name="Picture 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43600" y="5334000"/>
            <a:ext cx="1828800" cy="304800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3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altLang="zh-CN" sz="1800" dirty="0">
                <a:latin typeface="+mn-lt"/>
                <a:ea typeface="宋体" pitchFamily="2" charset="-122"/>
              </a:rPr>
              <a:t>#include &lt;</a:t>
            </a:r>
            <a:r>
              <a:rPr lang="en-US" altLang="zh-CN" sz="1800" dirty="0" err="1">
                <a:latin typeface="+mn-lt"/>
                <a:ea typeface="宋体" pitchFamily="2" charset="-122"/>
              </a:rPr>
              <a:t>stdio.h</a:t>
            </a:r>
            <a:r>
              <a:rPr lang="en-US" altLang="zh-CN" sz="1800" dirty="0">
                <a:latin typeface="+mn-lt"/>
                <a:ea typeface="宋体" pitchFamily="2" charset="-122"/>
              </a:rPr>
              <a:t>&gt;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1800" dirty="0" err="1">
                <a:latin typeface="+mn-lt"/>
                <a:ea typeface="宋体" pitchFamily="2" charset="-122"/>
              </a:rPr>
              <a:t>int</a:t>
            </a:r>
            <a:r>
              <a:rPr lang="en-US" altLang="zh-CN" sz="1800" dirty="0">
                <a:latin typeface="+mn-lt"/>
                <a:ea typeface="宋体" pitchFamily="2" charset="-122"/>
              </a:rPr>
              <a:t> at(char *,char *);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1800" dirty="0" err="1">
                <a:latin typeface="+mn-lt"/>
                <a:ea typeface="宋体" pitchFamily="2" charset="-122"/>
              </a:rPr>
              <a:t>int</a:t>
            </a:r>
            <a:r>
              <a:rPr lang="en-US" altLang="zh-CN" sz="1800" dirty="0">
                <a:latin typeface="+mn-lt"/>
                <a:ea typeface="宋体" pitchFamily="2" charset="-122"/>
              </a:rPr>
              <a:t> </a:t>
            </a:r>
            <a:r>
              <a:rPr lang="en-US" altLang="zh-CN" sz="1800" dirty="0" err="1">
                <a:latin typeface="+mn-lt"/>
                <a:ea typeface="宋体" pitchFamily="2" charset="-122"/>
              </a:rPr>
              <a:t>atn</a:t>
            </a:r>
            <a:r>
              <a:rPr lang="en-US" altLang="zh-CN" sz="1800" dirty="0">
                <a:latin typeface="+mn-lt"/>
                <a:ea typeface="宋体" pitchFamily="2" charset="-122"/>
              </a:rPr>
              <a:t>(char *,char *,</a:t>
            </a:r>
            <a:r>
              <a:rPr lang="en-US" altLang="zh-CN" sz="1800" dirty="0" err="1">
                <a:latin typeface="+mn-lt"/>
                <a:ea typeface="宋体" pitchFamily="2" charset="-122"/>
              </a:rPr>
              <a:t>int</a:t>
            </a:r>
            <a:r>
              <a:rPr lang="en-US" altLang="zh-CN" sz="1800" dirty="0">
                <a:latin typeface="+mn-lt"/>
                <a:ea typeface="宋体" pitchFamily="2" charset="-122"/>
              </a:rPr>
              <a:t>);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1800" dirty="0">
                <a:latin typeface="+mn-lt"/>
                <a:ea typeface="宋体" pitchFamily="2" charset="-122"/>
              </a:rPr>
              <a:t>void main()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1800" dirty="0">
                <a:latin typeface="+mn-lt"/>
                <a:ea typeface="宋体" pitchFamily="2" charset="-122"/>
              </a:rPr>
              <a:t>{	</a:t>
            </a:r>
            <a:r>
              <a:rPr lang="en-US" altLang="zh-CN" sz="1800" dirty="0" err="1">
                <a:latin typeface="+mn-lt"/>
                <a:ea typeface="宋体" pitchFamily="2" charset="-122"/>
              </a:rPr>
              <a:t>int</a:t>
            </a:r>
            <a:r>
              <a:rPr lang="en-US" altLang="zh-CN" sz="1800" dirty="0">
                <a:latin typeface="+mn-lt"/>
                <a:ea typeface="宋体" pitchFamily="2" charset="-122"/>
              </a:rPr>
              <a:t> pos;	char source[101],subs[21];	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1800" dirty="0">
                <a:latin typeface="+mn-lt"/>
                <a:ea typeface="宋体" pitchFamily="2" charset="-122"/>
              </a:rPr>
              <a:t>	</a:t>
            </a:r>
            <a:r>
              <a:rPr lang="en-US" altLang="zh-CN" sz="1800" dirty="0" err="1">
                <a:latin typeface="+mn-lt"/>
                <a:ea typeface="宋体" pitchFamily="2" charset="-122"/>
              </a:rPr>
              <a:t>printf</a:t>
            </a:r>
            <a:r>
              <a:rPr lang="en-US" altLang="zh-CN" sz="1800" dirty="0">
                <a:latin typeface="+mn-lt"/>
                <a:ea typeface="宋体" pitchFamily="2" charset="-122"/>
              </a:rPr>
              <a:t>("Input a string:");	gets(source);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1800" dirty="0">
                <a:latin typeface="+mn-lt"/>
                <a:ea typeface="宋体" pitchFamily="2" charset="-122"/>
              </a:rPr>
              <a:t>	</a:t>
            </a:r>
            <a:r>
              <a:rPr lang="en-US" altLang="zh-CN" sz="1800" dirty="0" err="1">
                <a:latin typeface="+mn-lt"/>
                <a:ea typeface="宋体" pitchFamily="2" charset="-122"/>
              </a:rPr>
              <a:t>printf</a:t>
            </a:r>
            <a:r>
              <a:rPr lang="en-US" altLang="zh-CN" sz="1800" dirty="0">
                <a:latin typeface="+mn-lt"/>
                <a:ea typeface="宋体" pitchFamily="2" charset="-122"/>
              </a:rPr>
              <a:t>("Input a substring:");	gets(subs);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1800" dirty="0">
                <a:latin typeface="+mn-lt"/>
                <a:ea typeface="宋体" pitchFamily="2" charset="-122"/>
              </a:rPr>
              <a:t>	pos = at(</a:t>
            </a:r>
            <a:r>
              <a:rPr lang="en-US" altLang="zh-CN" sz="1800" dirty="0" err="1">
                <a:latin typeface="+mn-lt"/>
                <a:ea typeface="宋体" pitchFamily="2" charset="-122"/>
              </a:rPr>
              <a:t>subs,source</a:t>
            </a:r>
            <a:r>
              <a:rPr lang="en-US" altLang="zh-CN" sz="1800" dirty="0">
                <a:latin typeface="+mn-lt"/>
                <a:ea typeface="宋体" pitchFamily="2" charset="-122"/>
              </a:rPr>
              <a:t>);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1800" dirty="0">
                <a:latin typeface="+mn-lt"/>
                <a:ea typeface="宋体" pitchFamily="2" charset="-122"/>
              </a:rPr>
              <a:t>	if(pos)	</a:t>
            </a:r>
            <a:r>
              <a:rPr lang="en-US" altLang="zh-CN" sz="1800" dirty="0" err="1">
                <a:latin typeface="+mn-lt"/>
                <a:ea typeface="宋体" pitchFamily="2" charset="-122"/>
              </a:rPr>
              <a:t>printf</a:t>
            </a:r>
            <a:r>
              <a:rPr lang="en-US" altLang="zh-CN" sz="1800" dirty="0">
                <a:latin typeface="+mn-lt"/>
                <a:ea typeface="宋体" pitchFamily="2" charset="-122"/>
              </a:rPr>
              <a:t>("</a:t>
            </a:r>
            <a:r>
              <a:rPr lang="en-US" altLang="zh-CN" sz="1800" dirty="0" err="1">
                <a:latin typeface="+mn-lt"/>
                <a:ea typeface="宋体" pitchFamily="2" charset="-122"/>
              </a:rPr>
              <a:t>Found,The</a:t>
            </a:r>
            <a:r>
              <a:rPr lang="en-US" altLang="zh-CN" sz="1800" dirty="0">
                <a:latin typeface="+mn-lt"/>
                <a:ea typeface="宋体" pitchFamily="2" charset="-122"/>
              </a:rPr>
              <a:t> first </a:t>
            </a:r>
            <a:r>
              <a:rPr lang="en-US" altLang="zh-CN" sz="1800" dirty="0" err="1">
                <a:latin typeface="+mn-lt"/>
                <a:ea typeface="宋体" pitchFamily="2" charset="-122"/>
              </a:rPr>
              <a:t>posistion</a:t>
            </a:r>
            <a:r>
              <a:rPr lang="en-US" altLang="zh-CN" sz="1800" dirty="0">
                <a:latin typeface="+mn-lt"/>
                <a:ea typeface="宋体" pitchFamily="2" charset="-122"/>
              </a:rPr>
              <a:t> is :%d\n" ,pos + 1);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1800" dirty="0">
                <a:latin typeface="+mn-lt"/>
                <a:ea typeface="宋体" pitchFamily="2" charset="-122"/>
              </a:rPr>
              <a:t>	else		</a:t>
            </a:r>
            <a:r>
              <a:rPr lang="en-US" altLang="zh-CN" sz="1800" dirty="0" err="1">
                <a:latin typeface="+mn-lt"/>
                <a:ea typeface="宋体" pitchFamily="2" charset="-122"/>
              </a:rPr>
              <a:t>printf</a:t>
            </a:r>
            <a:r>
              <a:rPr lang="en-US" altLang="zh-CN" sz="1800" dirty="0">
                <a:latin typeface="+mn-lt"/>
                <a:ea typeface="宋体" pitchFamily="2" charset="-122"/>
              </a:rPr>
              <a:t>("Not found\n");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1800" dirty="0">
                <a:latin typeface="+mn-lt"/>
                <a:ea typeface="宋体" pitchFamily="2" charset="-122"/>
              </a:rPr>
              <a:t>	pos = </a:t>
            </a:r>
            <a:r>
              <a:rPr lang="en-US" altLang="zh-CN" sz="1800" dirty="0" err="1">
                <a:latin typeface="+mn-lt"/>
                <a:ea typeface="宋体" pitchFamily="2" charset="-122"/>
              </a:rPr>
              <a:t>atn</a:t>
            </a:r>
            <a:r>
              <a:rPr lang="en-US" altLang="zh-CN" sz="1800" dirty="0">
                <a:latin typeface="+mn-lt"/>
                <a:ea typeface="宋体" pitchFamily="2" charset="-122"/>
              </a:rPr>
              <a:t>(subs,source,2);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1800" dirty="0">
                <a:latin typeface="+mn-lt"/>
                <a:ea typeface="宋体" pitchFamily="2" charset="-122"/>
              </a:rPr>
              <a:t>	if(pos)	</a:t>
            </a:r>
            <a:r>
              <a:rPr lang="en-US" altLang="zh-CN" sz="1800" dirty="0" err="1">
                <a:latin typeface="+mn-lt"/>
                <a:ea typeface="宋体" pitchFamily="2" charset="-122"/>
              </a:rPr>
              <a:t>printf</a:t>
            </a:r>
            <a:r>
              <a:rPr lang="en-US" altLang="zh-CN" sz="1800" dirty="0">
                <a:latin typeface="+mn-lt"/>
                <a:ea typeface="宋体" pitchFamily="2" charset="-122"/>
              </a:rPr>
              <a:t>("</a:t>
            </a:r>
            <a:r>
              <a:rPr lang="en-US" altLang="zh-CN" sz="1800" dirty="0" err="1">
                <a:latin typeface="+mn-lt"/>
                <a:ea typeface="宋体" pitchFamily="2" charset="-122"/>
              </a:rPr>
              <a:t>Found,The</a:t>
            </a:r>
            <a:r>
              <a:rPr lang="en-US" altLang="zh-CN" sz="1800" dirty="0">
                <a:latin typeface="+mn-lt"/>
                <a:ea typeface="宋体" pitchFamily="2" charset="-122"/>
              </a:rPr>
              <a:t> second position is :%d\n" ,pos + 1);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1800" dirty="0">
                <a:latin typeface="+mn-lt"/>
                <a:ea typeface="宋体" pitchFamily="2" charset="-122"/>
              </a:rPr>
              <a:t>	else		</a:t>
            </a:r>
            <a:r>
              <a:rPr lang="en-US" altLang="zh-CN" sz="1800" dirty="0" err="1">
                <a:latin typeface="+mn-lt"/>
                <a:ea typeface="宋体" pitchFamily="2" charset="-122"/>
              </a:rPr>
              <a:t>printf</a:t>
            </a:r>
            <a:r>
              <a:rPr lang="en-US" altLang="zh-CN" sz="1800" dirty="0">
                <a:latin typeface="+mn-lt"/>
                <a:ea typeface="宋体" pitchFamily="2" charset="-122"/>
              </a:rPr>
              <a:t>("Not found\n");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1800" dirty="0">
                <a:latin typeface="+mn-lt"/>
                <a:ea typeface="宋体" pitchFamily="2" charset="-122"/>
              </a:rPr>
              <a:t>} </a:t>
            </a:r>
          </a:p>
        </p:txBody>
      </p:sp>
      <p:sp>
        <p:nvSpPr>
          <p:cNvPr id="5" name="标题 3"/>
          <p:cNvSpPr>
            <a:spLocks noGrp="1"/>
          </p:cNvSpPr>
          <p:nvPr>
            <p:ph type="title"/>
          </p:nvPr>
        </p:nvSpPr>
        <p:spPr>
          <a:xfrm>
            <a:off x="301625" y="536575"/>
            <a:ext cx="8534400" cy="758825"/>
          </a:xfrm>
        </p:spPr>
        <p:txBody>
          <a:bodyPr/>
          <a:lstStyle/>
          <a:p>
            <a:r>
              <a:rPr lang="en-US" altLang="zh-CN" sz="3200" dirty="0" smtClean="0"/>
              <a:t>【</a:t>
            </a:r>
            <a:r>
              <a:rPr lang="zh-CN" altLang="en-US" sz="3200" dirty="0" smtClean="0"/>
              <a:t>例</a:t>
            </a:r>
            <a:r>
              <a:rPr lang="en-US" altLang="zh-CN" sz="3200" dirty="0" smtClean="0"/>
              <a:t>8-10】</a:t>
            </a:r>
            <a:r>
              <a:rPr lang="zh-CN" altLang="en-US" sz="3200" dirty="0" smtClean="0"/>
              <a:t>编写函数，查找一个字符串在另外一个字符串中的位置</a:t>
            </a:r>
            <a:endParaRPr lang="zh-CN" altLang="en-US" sz="3200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7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altLang="zh-CN" sz="2000" dirty="0" err="1">
                <a:latin typeface="+mn-lt"/>
                <a:ea typeface="宋体" pitchFamily="2" charset="-122"/>
              </a:rPr>
              <a:t>int</a:t>
            </a:r>
            <a:r>
              <a:rPr lang="en-US" altLang="zh-CN" sz="2000" dirty="0">
                <a:latin typeface="+mn-lt"/>
                <a:ea typeface="宋体" pitchFamily="2" charset="-122"/>
              </a:rPr>
              <a:t> at(char *</a:t>
            </a:r>
            <a:r>
              <a:rPr lang="en-US" altLang="zh-CN" sz="2000" dirty="0" err="1">
                <a:latin typeface="+mn-lt"/>
                <a:ea typeface="宋体" pitchFamily="2" charset="-122"/>
              </a:rPr>
              <a:t>subs,char</a:t>
            </a:r>
            <a:r>
              <a:rPr lang="en-US" altLang="zh-CN" sz="2000" dirty="0">
                <a:latin typeface="+mn-lt"/>
                <a:ea typeface="宋体" pitchFamily="2" charset="-122"/>
              </a:rPr>
              <a:t> *source)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2000" dirty="0">
                <a:latin typeface="+mn-lt"/>
                <a:ea typeface="宋体" pitchFamily="2" charset="-122"/>
              </a:rPr>
              <a:t>{	char *p1,*p2;	p1 = source;	p2 = subs;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2000" dirty="0">
                <a:latin typeface="+mn-lt"/>
                <a:ea typeface="宋体" pitchFamily="2" charset="-122"/>
              </a:rPr>
              <a:t>	while</a:t>
            </a:r>
            <a:r>
              <a:rPr lang="en-US" altLang="zh-CN" sz="2000" dirty="0">
                <a:solidFill>
                  <a:srgbClr val="FF0000"/>
                </a:solidFill>
                <a:latin typeface="+mn-lt"/>
                <a:ea typeface="宋体" pitchFamily="2" charset="-122"/>
              </a:rPr>
              <a:t>(*p1 != '\0' &amp;&amp; *p2 != '\0')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2000" dirty="0">
                <a:latin typeface="+mn-lt"/>
                <a:ea typeface="宋体" pitchFamily="2" charset="-122"/>
              </a:rPr>
              <a:t>	{	if(*p1 == *p2)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2000" dirty="0">
                <a:latin typeface="+mn-lt"/>
                <a:ea typeface="宋体" pitchFamily="2" charset="-122"/>
              </a:rPr>
              <a:t>		{	</a:t>
            </a:r>
            <a:r>
              <a:rPr lang="en-US" altLang="zh-CN" sz="2000" dirty="0">
                <a:solidFill>
                  <a:srgbClr val="FF0000"/>
                </a:solidFill>
                <a:latin typeface="+mn-lt"/>
                <a:ea typeface="宋体" pitchFamily="2" charset="-122"/>
              </a:rPr>
              <a:t>p2</a:t>
            </a:r>
            <a:r>
              <a:rPr lang="en-US" altLang="zh-CN" sz="2000" dirty="0">
                <a:latin typeface="+mn-lt"/>
                <a:ea typeface="宋体" pitchFamily="2" charset="-122"/>
              </a:rPr>
              <a:t>++;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2000" dirty="0">
                <a:latin typeface="+mn-lt"/>
                <a:ea typeface="宋体" pitchFamily="2" charset="-122"/>
              </a:rPr>
              <a:t>			if(*p2 == '\0')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2000" dirty="0">
                <a:latin typeface="+mn-lt"/>
                <a:ea typeface="宋体" pitchFamily="2" charset="-122"/>
              </a:rPr>
              <a:t>                            return (</a:t>
            </a:r>
            <a:r>
              <a:rPr lang="en-US" altLang="zh-CN" sz="2000" dirty="0" err="1">
                <a:latin typeface="+mn-lt"/>
                <a:ea typeface="宋体" pitchFamily="2" charset="-122"/>
              </a:rPr>
              <a:t>int</a:t>
            </a:r>
            <a:r>
              <a:rPr lang="en-US" altLang="zh-CN" sz="2000" dirty="0">
                <a:latin typeface="+mn-lt"/>
                <a:ea typeface="宋体" pitchFamily="2" charset="-122"/>
              </a:rPr>
              <a:t>)(</a:t>
            </a:r>
            <a:r>
              <a:rPr lang="en-US" altLang="zh-CN" sz="2000" dirty="0">
                <a:solidFill>
                  <a:srgbClr val="FF0000"/>
                </a:solidFill>
                <a:latin typeface="+mn-lt"/>
                <a:ea typeface="宋体" pitchFamily="2" charset="-122"/>
              </a:rPr>
              <a:t>p1-source-(p2-subs)+1</a:t>
            </a:r>
            <a:r>
              <a:rPr lang="en-US" altLang="zh-CN" sz="2000" dirty="0">
                <a:latin typeface="+mn-lt"/>
                <a:ea typeface="宋体" pitchFamily="2" charset="-122"/>
              </a:rPr>
              <a:t>);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2000" dirty="0">
                <a:latin typeface="+mn-lt"/>
                <a:ea typeface="宋体" pitchFamily="2" charset="-122"/>
              </a:rPr>
              <a:t>		</a:t>
            </a:r>
            <a:r>
              <a:rPr lang="en-US" altLang="zh-CN" sz="2000" dirty="0" smtClean="0">
                <a:latin typeface="+mn-lt"/>
                <a:ea typeface="宋体" pitchFamily="2" charset="-122"/>
              </a:rPr>
              <a:t>}</a:t>
            </a:r>
            <a:endParaRPr lang="en-US" altLang="zh-CN" sz="2000" dirty="0">
              <a:latin typeface="+mn-lt"/>
              <a:ea typeface="宋体" pitchFamily="2" charset="-122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2000" dirty="0">
                <a:latin typeface="+mn-lt"/>
                <a:ea typeface="宋体" pitchFamily="2" charset="-122"/>
              </a:rPr>
              <a:t>		else	</a:t>
            </a:r>
            <a:r>
              <a:rPr lang="en-US" altLang="zh-CN" sz="2000" dirty="0">
                <a:solidFill>
                  <a:srgbClr val="FF0000"/>
                </a:solidFill>
                <a:latin typeface="+mn-lt"/>
                <a:ea typeface="宋体" pitchFamily="2" charset="-122"/>
              </a:rPr>
              <a:t>p2</a:t>
            </a:r>
            <a:r>
              <a:rPr lang="en-US" altLang="zh-CN" sz="2000" dirty="0">
                <a:latin typeface="+mn-lt"/>
                <a:ea typeface="宋体" pitchFamily="2" charset="-122"/>
              </a:rPr>
              <a:t>=subs;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2000" dirty="0">
                <a:latin typeface="+mn-lt"/>
                <a:ea typeface="宋体" pitchFamily="2" charset="-122"/>
              </a:rPr>
              <a:t>		</a:t>
            </a:r>
            <a:r>
              <a:rPr lang="en-US" altLang="zh-CN" sz="2000" dirty="0">
                <a:solidFill>
                  <a:srgbClr val="0066FF"/>
                </a:solidFill>
                <a:latin typeface="+mn-lt"/>
                <a:ea typeface="宋体" pitchFamily="2" charset="-122"/>
              </a:rPr>
              <a:t>p1</a:t>
            </a:r>
            <a:r>
              <a:rPr lang="en-US" altLang="zh-CN" sz="2000" dirty="0">
                <a:latin typeface="+mn-lt"/>
                <a:ea typeface="宋体" pitchFamily="2" charset="-122"/>
              </a:rPr>
              <a:t>++;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2000" dirty="0">
                <a:latin typeface="+mn-lt"/>
                <a:ea typeface="宋体" pitchFamily="2" charset="-122"/>
              </a:rPr>
              <a:t>	}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2000" dirty="0">
                <a:latin typeface="+mn-lt"/>
                <a:ea typeface="宋体" pitchFamily="2" charset="-122"/>
              </a:rPr>
              <a:t>	return 0;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2000" dirty="0">
                <a:latin typeface="+mn-lt"/>
                <a:ea typeface="宋体" pitchFamily="2" charset="-122"/>
              </a:rPr>
              <a:t>} </a:t>
            </a:r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301625" y="536575"/>
            <a:ext cx="8534400" cy="758825"/>
          </a:xfrm>
        </p:spPr>
        <p:txBody>
          <a:bodyPr/>
          <a:lstStyle/>
          <a:p>
            <a:r>
              <a:rPr lang="en-US" altLang="zh-CN" sz="3200" dirty="0" smtClean="0"/>
              <a:t>【</a:t>
            </a:r>
            <a:r>
              <a:rPr lang="zh-CN" altLang="en-US" sz="3200" dirty="0" smtClean="0"/>
              <a:t>例</a:t>
            </a:r>
            <a:r>
              <a:rPr lang="en-US" altLang="zh-CN" sz="3200" dirty="0" smtClean="0"/>
              <a:t>8-10】</a:t>
            </a:r>
            <a:r>
              <a:rPr lang="zh-CN" altLang="en-US" sz="3200" dirty="0" smtClean="0"/>
              <a:t>编写函数，查找一个字符串在另外一个字符串中的位置</a:t>
            </a:r>
            <a:endParaRPr lang="zh-CN" altLang="en-US" sz="3200" dirty="0"/>
          </a:p>
        </p:txBody>
      </p:sp>
    </p:spTree>
  </p:cSld>
  <p:clrMapOvr>
    <a:masterClrMapping/>
  </p:clrMapOvr>
  <p:transition>
    <p:fade thruBlk="1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1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381000" y="1600200"/>
            <a:ext cx="8534400" cy="4246563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altLang="zh-CN" sz="2000" dirty="0" err="1">
                <a:latin typeface="+mn-lt"/>
                <a:ea typeface="宋体" pitchFamily="2" charset="-122"/>
              </a:rPr>
              <a:t>int</a:t>
            </a:r>
            <a:r>
              <a:rPr lang="en-US" altLang="zh-CN" sz="2000" dirty="0">
                <a:latin typeface="+mn-lt"/>
                <a:ea typeface="宋体" pitchFamily="2" charset="-122"/>
              </a:rPr>
              <a:t> </a:t>
            </a:r>
            <a:r>
              <a:rPr lang="en-US" altLang="zh-CN" sz="2000" dirty="0" err="1">
                <a:latin typeface="+mn-lt"/>
                <a:ea typeface="宋体" pitchFamily="2" charset="-122"/>
              </a:rPr>
              <a:t>atn</a:t>
            </a:r>
            <a:r>
              <a:rPr lang="en-US" altLang="zh-CN" sz="2000" dirty="0">
                <a:latin typeface="+mn-lt"/>
                <a:ea typeface="宋体" pitchFamily="2" charset="-122"/>
              </a:rPr>
              <a:t>(char *</a:t>
            </a:r>
            <a:r>
              <a:rPr lang="en-US" altLang="zh-CN" sz="2000" dirty="0" err="1">
                <a:latin typeface="+mn-lt"/>
                <a:ea typeface="宋体" pitchFamily="2" charset="-122"/>
              </a:rPr>
              <a:t>subs,char</a:t>
            </a:r>
            <a:r>
              <a:rPr lang="en-US" altLang="zh-CN" sz="2000" dirty="0">
                <a:latin typeface="+mn-lt"/>
                <a:ea typeface="宋体" pitchFamily="2" charset="-122"/>
              </a:rPr>
              <a:t> *</a:t>
            </a:r>
            <a:r>
              <a:rPr lang="en-US" altLang="zh-CN" sz="2000" dirty="0" err="1">
                <a:latin typeface="+mn-lt"/>
                <a:ea typeface="宋体" pitchFamily="2" charset="-122"/>
              </a:rPr>
              <a:t>source,int</a:t>
            </a:r>
            <a:r>
              <a:rPr lang="en-US" altLang="zh-CN" sz="2000" dirty="0">
                <a:latin typeface="+mn-lt"/>
                <a:ea typeface="宋体" pitchFamily="2" charset="-122"/>
              </a:rPr>
              <a:t> times)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2000" dirty="0">
                <a:latin typeface="+mn-lt"/>
                <a:ea typeface="宋体" pitchFamily="2" charset="-122"/>
              </a:rPr>
              <a:t>{	char *p1,*p2;	p1 = source;	p2 = subs;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2000" dirty="0">
                <a:latin typeface="+mn-lt"/>
                <a:ea typeface="宋体" pitchFamily="2" charset="-122"/>
              </a:rPr>
              <a:t>	while</a:t>
            </a:r>
            <a:r>
              <a:rPr lang="en-US" altLang="zh-CN" sz="2000" dirty="0">
                <a:solidFill>
                  <a:srgbClr val="FF0000"/>
                </a:solidFill>
                <a:latin typeface="+mn-lt"/>
                <a:ea typeface="宋体" pitchFamily="2" charset="-122"/>
              </a:rPr>
              <a:t>(*p1 != '\0' &amp;&amp; *p2 != '\0')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2000" dirty="0">
                <a:latin typeface="+mn-lt"/>
                <a:ea typeface="宋体" pitchFamily="2" charset="-122"/>
              </a:rPr>
              <a:t>	{ if(*p1 == *p2)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2000" dirty="0">
                <a:latin typeface="+mn-lt"/>
                <a:ea typeface="宋体" pitchFamily="2" charset="-122"/>
              </a:rPr>
              <a:t>	  {  p2++;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2000" dirty="0">
                <a:latin typeface="+mn-lt"/>
                <a:ea typeface="宋体" pitchFamily="2" charset="-122"/>
              </a:rPr>
              <a:t>	     if(*p2 == '\0')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2000" dirty="0">
                <a:latin typeface="+mn-lt"/>
                <a:ea typeface="宋体" pitchFamily="2" charset="-122"/>
              </a:rPr>
              <a:t>	     {   if(times == 1)    return (</a:t>
            </a:r>
            <a:r>
              <a:rPr lang="en-US" altLang="zh-CN" sz="2000" dirty="0" err="1">
                <a:latin typeface="+mn-lt"/>
                <a:ea typeface="宋体" pitchFamily="2" charset="-122"/>
              </a:rPr>
              <a:t>int</a:t>
            </a:r>
            <a:r>
              <a:rPr lang="en-US" altLang="zh-CN" sz="2000" dirty="0">
                <a:latin typeface="+mn-lt"/>
                <a:ea typeface="宋体" pitchFamily="2" charset="-122"/>
              </a:rPr>
              <a:t>)(</a:t>
            </a:r>
            <a:r>
              <a:rPr lang="en-US" altLang="zh-CN" sz="2000" dirty="0">
                <a:solidFill>
                  <a:srgbClr val="FF0000"/>
                </a:solidFill>
                <a:latin typeface="+mn-lt"/>
                <a:ea typeface="宋体" pitchFamily="2" charset="-122"/>
              </a:rPr>
              <a:t>p1-source - (p2-subs)+1</a:t>
            </a:r>
            <a:r>
              <a:rPr lang="en-US" altLang="zh-CN" sz="2000" dirty="0">
                <a:latin typeface="+mn-lt"/>
                <a:ea typeface="宋体" pitchFamily="2" charset="-122"/>
              </a:rPr>
              <a:t>);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2000" dirty="0">
                <a:latin typeface="+mn-lt"/>
                <a:ea typeface="宋体" pitchFamily="2" charset="-122"/>
              </a:rPr>
              <a:t>		else   {  </a:t>
            </a:r>
            <a:r>
              <a:rPr lang="en-US" altLang="zh-CN" sz="2000" dirty="0">
                <a:solidFill>
                  <a:srgbClr val="FF0000"/>
                </a:solidFill>
                <a:latin typeface="+mn-lt"/>
                <a:ea typeface="宋体" pitchFamily="2" charset="-122"/>
              </a:rPr>
              <a:t>p2</a:t>
            </a:r>
            <a:r>
              <a:rPr lang="en-US" altLang="zh-CN" sz="2000" dirty="0">
                <a:latin typeface="+mn-lt"/>
                <a:ea typeface="宋体" pitchFamily="2" charset="-122"/>
              </a:rPr>
              <a:t>=subs;	times --;}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2000" dirty="0">
                <a:latin typeface="+mn-lt"/>
                <a:ea typeface="宋体" pitchFamily="2" charset="-122"/>
              </a:rPr>
              <a:t>	     }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2000" dirty="0">
                <a:latin typeface="+mn-lt"/>
                <a:ea typeface="宋体" pitchFamily="2" charset="-122"/>
              </a:rPr>
              <a:t>	   }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2000" dirty="0">
                <a:latin typeface="+mn-lt"/>
                <a:ea typeface="宋体" pitchFamily="2" charset="-122"/>
              </a:rPr>
              <a:t>	   else	</a:t>
            </a:r>
            <a:r>
              <a:rPr lang="en-US" altLang="zh-CN" sz="2000" dirty="0">
                <a:solidFill>
                  <a:srgbClr val="FF0000"/>
                </a:solidFill>
                <a:latin typeface="+mn-lt"/>
                <a:ea typeface="宋体" pitchFamily="2" charset="-122"/>
              </a:rPr>
              <a:t>p2</a:t>
            </a:r>
            <a:r>
              <a:rPr lang="en-US" altLang="zh-CN" sz="2000" dirty="0">
                <a:latin typeface="+mn-lt"/>
                <a:ea typeface="宋体" pitchFamily="2" charset="-122"/>
              </a:rPr>
              <a:t>=subs;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2000" dirty="0">
                <a:latin typeface="+mn-lt"/>
                <a:ea typeface="宋体" pitchFamily="2" charset="-122"/>
              </a:rPr>
              <a:t>	   </a:t>
            </a:r>
            <a:r>
              <a:rPr lang="en-US" altLang="zh-CN" sz="2000" dirty="0">
                <a:solidFill>
                  <a:srgbClr val="0066FF"/>
                </a:solidFill>
                <a:latin typeface="+mn-lt"/>
                <a:ea typeface="宋体" pitchFamily="2" charset="-122"/>
              </a:rPr>
              <a:t>p1</a:t>
            </a:r>
            <a:r>
              <a:rPr lang="en-US" altLang="zh-CN" sz="2000" dirty="0">
                <a:latin typeface="+mn-lt"/>
                <a:ea typeface="宋体" pitchFamily="2" charset="-122"/>
              </a:rPr>
              <a:t>++;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2000" dirty="0">
                <a:latin typeface="+mn-lt"/>
                <a:ea typeface="宋体" pitchFamily="2" charset="-122"/>
              </a:rPr>
              <a:t>	}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2000" dirty="0">
                <a:latin typeface="+mn-lt"/>
                <a:ea typeface="宋体" pitchFamily="2" charset="-122"/>
              </a:rPr>
              <a:t>	return 0;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2000" dirty="0">
                <a:latin typeface="+mn-lt"/>
                <a:ea typeface="宋体" pitchFamily="2" charset="-122"/>
              </a:rPr>
              <a:t>}</a:t>
            </a:r>
          </a:p>
        </p:txBody>
      </p:sp>
      <p:pic>
        <p:nvPicPr>
          <p:cNvPr id="89093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43400" y="5257800"/>
            <a:ext cx="4343400" cy="1249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标题 3"/>
          <p:cNvSpPr>
            <a:spLocks noGrp="1"/>
          </p:cNvSpPr>
          <p:nvPr>
            <p:ph type="title"/>
          </p:nvPr>
        </p:nvSpPr>
        <p:spPr>
          <a:xfrm>
            <a:off x="301625" y="536575"/>
            <a:ext cx="8534400" cy="758825"/>
          </a:xfrm>
        </p:spPr>
        <p:txBody>
          <a:bodyPr/>
          <a:lstStyle/>
          <a:p>
            <a:r>
              <a:rPr lang="en-US" altLang="zh-CN" sz="3200" dirty="0" smtClean="0"/>
              <a:t>【</a:t>
            </a:r>
            <a:r>
              <a:rPr lang="zh-CN" altLang="en-US" sz="3200" dirty="0" smtClean="0"/>
              <a:t>例</a:t>
            </a:r>
            <a:r>
              <a:rPr lang="en-US" altLang="zh-CN" sz="3200" dirty="0" smtClean="0"/>
              <a:t>8-10】</a:t>
            </a:r>
            <a:r>
              <a:rPr lang="zh-CN" altLang="en-US" sz="3200" dirty="0" smtClean="0"/>
              <a:t>编写函数，查找一个字符串在另外一个字符串中的位置</a:t>
            </a:r>
            <a:endParaRPr lang="zh-CN" altLang="en-US" sz="3200" dirty="0"/>
          </a:p>
        </p:txBody>
      </p:sp>
    </p:spTree>
  </p:cSld>
  <p:clrMapOvr>
    <a:masterClrMapping/>
  </p:clrMapOvr>
  <p:transition>
    <p:fade thruBlk="1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8.1  </a:t>
            </a:r>
            <a:r>
              <a:rPr lang="zh-CN" altLang="en-US"/>
              <a:t>借钱的故事</a:t>
            </a:r>
          </a:p>
        </p:txBody>
      </p:sp>
      <p:sp>
        <p:nvSpPr>
          <p:cNvPr id="102403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zh-CN" altLang="en-US" sz="2400">
                <a:ea typeface="宋体" pitchFamily="2" charset="-122"/>
              </a:rPr>
              <a:t>如果有位远方的朋友向你借</a:t>
            </a:r>
            <a:r>
              <a:rPr lang="en-US" altLang="zh-CN" sz="2400">
                <a:ea typeface="宋体" pitchFamily="2" charset="-122"/>
              </a:rPr>
              <a:t>10000</a:t>
            </a:r>
            <a:r>
              <a:rPr lang="zh-CN" altLang="en-US" sz="2400">
                <a:ea typeface="宋体" pitchFamily="2" charset="-122"/>
              </a:rPr>
              <a:t>元钱，请你选择下面两种方式之一：</a:t>
            </a:r>
          </a:p>
          <a:p>
            <a:pPr lvl="1"/>
            <a:r>
              <a:rPr lang="zh-CN" altLang="en-US" sz="2400">
                <a:ea typeface="宋体" pitchFamily="2" charset="-122"/>
              </a:rPr>
              <a:t>① 从信用卡</a:t>
            </a:r>
            <a:r>
              <a:rPr lang="en-US" altLang="zh-CN" sz="2400">
                <a:ea typeface="宋体" pitchFamily="2" charset="-122"/>
              </a:rPr>
              <a:t>(</a:t>
            </a:r>
            <a:r>
              <a:rPr lang="en-US" altLang="zh-CN" sz="2400" i="1">
                <a:ea typeface="宋体" pitchFamily="2" charset="-122"/>
              </a:rPr>
              <a:t>x</a:t>
            </a:r>
            <a:r>
              <a:rPr lang="zh-CN" altLang="en-US" sz="2400" i="1">
                <a:ea typeface="宋体" pitchFamily="2" charset="-122"/>
              </a:rPr>
              <a:t>，</a:t>
            </a:r>
            <a:r>
              <a:rPr lang="zh-CN" altLang="en-US" sz="2400">
                <a:ea typeface="宋体" pitchFamily="2" charset="-122"/>
              </a:rPr>
              <a:t>如：</a:t>
            </a:r>
            <a:r>
              <a:rPr lang="en-US" altLang="zh-CN" sz="2400">
                <a:ea typeface="宋体" pitchFamily="2" charset="-122"/>
              </a:rPr>
              <a:t>6222 0013 0210 1234 567)</a:t>
            </a:r>
            <a:r>
              <a:rPr lang="zh-CN" altLang="en-US" sz="2400">
                <a:ea typeface="宋体" pitchFamily="2" charset="-122"/>
              </a:rPr>
              <a:t>转给他</a:t>
            </a:r>
            <a:r>
              <a:rPr lang="en-US" altLang="zh-CN" sz="2400">
                <a:ea typeface="宋体" pitchFamily="2" charset="-122"/>
              </a:rPr>
              <a:t>10000</a:t>
            </a:r>
            <a:r>
              <a:rPr lang="zh-CN" altLang="en-US" sz="2400">
                <a:ea typeface="宋体" pitchFamily="2" charset="-122"/>
              </a:rPr>
              <a:t>元；</a:t>
            </a:r>
          </a:p>
          <a:p>
            <a:pPr lvl="1"/>
            <a:r>
              <a:rPr lang="zh-CN" altLang="en-US" sz="2400">
                <a:ea typeface="宋体" pitchFamily="2" charset="-122"/>
              </a:rPr>
              <a:t>② 用你的信用卡</a:t>
            </a:r>
            <a:r>
              <a:rPr lang="en-US" altLang="zh-CN" sz="2400">
                <a:ea typeface="宋体" pitchFamily="2" charset="-122"/>
              </a:rPr>
              <a:t>(</a:t>
            </a:r>
            <a:r>
              <a:rPr lang="en-US" altLang="zh-CN" sz="2400" i="1">
                <a:ea typeface="宋体" pitchFamily="2" charset="-122"/>
              </a:rPr>
              <a:t>x</a:t>
            </a:r>
            <a:r>
              <a:rPr lang="en-US" altLang="zh-CN" sz="2400">
                <a:ea typeface="宋体" pitchFamily="2" charset="-122"/>
              </a:rPr>
              <a:t>)</a:t>
            </a:r>
            <a:r>
              <a:rPr lang="zh-CN" altLang="en-US" sz="2400">
                <a:ea typeface="宋体" pitchFamily="2" charset="-122"/>
              </a:rPr>
              <a:t>办理的网上银行账号</a:t>
            </a:r>
            <a:r>
              <a:rPr lang="en-US" altLang="zh-CN" sz="2400">
                <a:ea typeface="宋体" pitchFamily="2" charset="-122"/>
              </a:rPr>
              <a:t>(</a:t>
            </a:r>
            <a:r>
              <a:rPr lang="en-US" altLang="zh-CN" sz="2400" i="1">
                <a:ea typeface="宋体" pitchFamily="2" charset="-122"/>
              </a:rPr>
              <a:t>p</a:t>
            </a:r>
            <a:r>
              <a:rPr lang="zh-CN" altLang="en-US" sz="2400" i="1">
                <a:ea typeface="宋体" pitchFamily="2" charset="-122"/>
              </a:rPr>
              <a:t>，</a:t>
            </a:r>
            <a:r>
              <a:rPr lang="zh-CN" altLang="en-US" sz="2400">
                <a:ea typeface="宋体" pitchFamily="2" charset="-122"/>
              </a:rPr>
              <a:t>如：</a:t>
            </a:r>
            <a:r>
              <a:rPr lang="en-US" altLang="zh-CN" sz="2400">
                <a:ea typeface="宋体" pitchFamily="2" charset="-122"/>
              </a:rPr>
              <a:t>3401 0320 1203 0333 333)</a:t>
            </a:r>
            <a:r>
              <a:rPr lang="zh-CN" altLang="en-US" sz="2400">
                <a:ea typeface="宋体" pitchFamily="2" charset="-122"/>
              </a:rPr>
              <a:t>转给他</a:t>
            </a:r>
            <a:r>
              <a:rPr lang="en-US" altLang="zh-CN" sz="2400">
                <a:ea typeface="宋体" pitchFamily="2" charset="-122"/>
              </a:rPr>
              <a:t>10000</a:t>
            </a:r>
            <a:r>
              <a:rPr lang="zh-CN" altLang="en-US" sz="2400">
                <a:ea typeface="宋体" pitchFamily="2" charset="-122"/>
              </a:rPr>
              <a:t>元。</a:t>
            </a:r>
          </a:p>
          <a:p>
            <a:r>
              <a:rPr lang="zh-CN" altLang="en-US" sz="2400">
                <a:ea typeface="宋体" pitchFamily="2" charset="-122"/>
              </a:rPr>
              <a:t>两种方式都可以。</a:t>
            </a:r>
            <a:r>
              <a:rPr lang="en-US" altLang="zh-CN" sz="2400" i="1">
                <a:ea typeface="宋体" pitchFamily="2" charset="-122"/>
              </a:rPr>
              <a:t>x</a:t>
            </a:r>
            <a:r>
              <a:rPr lang="zh-CN" altLang="en-US" sz="2400">
                <a:ea typeface="宋体" pitchFamily="2" charset="-122"/>
              </a:rPr>
              <a:t>和</a:t>
            </a:r>
            <a:r>
              <a:rPr lang="en-US" altLang="zh-CN" sz="2400" i="1">
                <a:ea typeface="宋体" pitchFamily="2" charset="-122"/>
              </a:rPr>
              <a:t>p</a:t>
            </a:r>
            <a:r>
              <a:rPr lang="zh-CN" altLang="en-US" sz="2400">
                <a:ea typeface="宋体" pitchFamily="2" charset="-122"/>
              </a:rPr>
              <a:t>都是存取银行存款的方式。通过</a:t>
            </a:r>
            <a:r>
              <a:rPr lang="en-US" altLang="zh-CN" sz="2400" i="1">
                <a:ea typeface="宋体" pitchFamily="2" charset="-122"/>
              </a:rPr>
              <a:t>x</a:t>
            </a:r>
            <a:r>
              <a:rPr lang="zh-CN" altLang="en-US" sz="2400">
                <a:ea typeface="宋体" pitchFamily="2" charset="-122"/>
              </a:rPr>
              <a:t>直接可存取，由于</a:t>
            </a:r>
            <a:r>
              <a:rPr lang="en-US" altLang="zh-CN" sz="2400" i="1">
                <a:ea typeface="宋体" pitchFamily="2" charset="-122"/>
              </a:rPr>
              <a:t>p</a:t>
            </a:r>
            <a:r>
              <a:rPr lang="zh-CN" altLang="en-US" sz="2400">
                <a:ea typeface="宋体" pitchFamily="2" charset="-122"/>
              </a:rPr>
              <a:t>中存储的是</a:t>
            </a:r>
            <a:r>
              <a:rPr lang="en-US" altLang="zh-CN" sz="2400" i="1">
                <a:ea typeface="宋体" pitchFamily="2" charset="-122"/>
              </a:rPr>
              <a:t>x</a:t>
            </a:r>
            <a:r>
              <a:rPr lang="zh-CN" altLang="en-US" sz="2400">
                <a:ea typeface="宋体" pitchFamily="2" charset="-122"/>
              </a:rPr>
              <a:t>的信息。访问</a:t>
            </a:r>
            <a:r>
              <a:rPr lang="en-US" altLang="zh-CN" sz="2400" i="1">
                <a:ea typeface="宋体" pitchFamily="2" charset="-122"/>
              </a:rPr>
              <a:t>p</a:t>
            </a:r>
            <a:r>
              <a:rPr lang="zh-CN" altLang="en-US" sz="2400">
                <a:ea typeface="宋体" pitchFamily="2" charset="-122"/>
              </a:rPr>
              <a:t>可以获取</a:t>
            </a:r>
            <a:r>
              <a:rPr lang="en-US" altLang="zh-CN" sz="2400" i="1">
                <a:ea typeface="宋体" pitchFamily="2" charset="-122"/>
              </a:rPr>
              <a:t>x</a:t>
            </a:r>
            <a:r>
              <a:rPr lang="zh-CN" altLang="en-US" sz="2400">
                <a:ea typeface="宋体" pitchFamily="2" charset="-122"/>
              </a:rPr>
              <a:t>的信息，再对银行存款进行操作。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【</a:t>
            </a:r>
            <a:r>
              <a:rPr lang="zh-CN" altLang="en-US"/>
              <a:t>分析</a:t>
            </a:r>
            <a:r>
              <a:rPr lang="en-US" altLang="zh-CN"/>
              <a:t>】</a:t>
            </a:r>
          </a:p>
        </p:txBody>
      </p:sp>
      <p:sp>
        <p:nvSpPr>
          <p:cNvPr id="90115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zh-CN" altLang="en-US" sz="2400">
                <a:ea typeface="宋体" pitchFamily="2" charset="-122"/>
              </a:rPr>
              <a:t>程序中定位函数</a:t>
            </a:r>
            <a:r>
              <a:rPr lang="en-US" altLang="zh-CN" sz="2400">
                <a:ea typeface="宋体" pitchFamily="2" charset="-122"/>
              </a:rPr>
              <a:t>at</a:t>
            </a:r>
            <a:r>
              <a:rPr lang="zh-CN" altLang="en-US" sz="2400">
                <a:ea typeface="宋体" pitchFamily="2" charset="-122"/>
              </a:rPr>
              <a:t>用于查找第</a:t>
            </a:r>
            <a:r>
              <a:rPr lang="en-US" altLang="zh-CN" sz="2400">
                <a:ea typeface="宋体" pitchFamily="2" charset="-122"/>
              </a:rPr>
              <a:t>1</a:t>
            </a:r>
            <a:r>
              <a:rPr lang="zh-CN" altLang="en-US" sz="2400">
                <a:ea typeface="宋体" pitchFamily="2" charset="-122"/>
              </a:rPr>
              <a:t>次出现的位置，</a:t>
            </a:r>
            <a:r>
              <a:rPr lang="en-US" altLang="zh-CN" sz="2400">
                <a:ea typeface="宋体" pitchFamily="2" charset="-122"/>
              </a:rPr>
              <a:t>atn</a:t>
            </a:r>
            <a:r>
              <a:rPr lang="zh-CN" altLang="en-US" sz="2400">
                <a:ea typeface="宋体" pitchFamily="2" charset="-122"/>
              </a:rPr>
              <a:t>函数用于查到第</a:t>
            </a:r>
            <a:r>
              <a:rPr lang="en-US" altLang="zh-CN" sz="2400">
                <a:ea typeface="宋体" pitchFamily="2" charset="-122"/>
              </a:rPr>
              <a:t>n</a:t>
            </a:r>
            <a:r>
              <a:rPr lang="zh-CN" altLang="en-US" sz="2400">
                <a:ea typeface="宋体" pitchFamily="2" charset="-122"/>
              </a:rPr>
              <a:t>次出现的位置，指定第几次查找的函数在查找到目标串后需要考虑次数问题。</a:t>
            </a:r>
            <a:r>
              <a:rPr lang="en-US" altLang="zh-CN" sz="2400">
                <a:ea typeface="宋体" pitchFamily="2" charset="-122"/>
              </a:rPr>
              <a:t>atn</a:t>
            </a:r>
            <a:r>
              <a:rPr lang="zh-CN" altLang="en-US" sz="2400">
                <a:ea typeface="宋体" pitchFamily="2" charset="-122"/>
              </a:rPr>
              <a:t>函数可以替代</a:t>
            </a:r>
            <a:r>
              <a:rPr lang="en-US" altLang="zh-CN" sz="2400">
                <a:ea typeface="宋体" pitchFamily="2" charset="-122"/>
              </a:rPr>
              <a:t>at</a:t>
            </a:r>
            <a:r>
              <a:rPr lang="zh-CN" altLang="en-US" sz="2400">
                <a:ea typeface="宋体" pitchFamily="2" charset="-122"/>
              </a:rPr>
              <a:t>函数，替代的形式为：</a:t>
            </a:r>
          </a:p>
          <a:p>
            <a:pPr lvl="1">
              <a:lnSpc>
                <a:spcPct val="80000"/>
              </a:lnSpc>
            </a:pPr>
            <a:r>
              <a:rPr lang="en-US" altLang="zh-CN" sz="2400">
                <a:solidFill>
                  <a:srgbClr val="FF0000"/>
                </a:solidFill>
                <a:ea typeface="宋体" pitchFamily="2" charset="-122"/>
              </a:rPr>
              <a:t>atn(subs,source,1);</a:t>
            </a:r>
          </a:p>
          <a:p>
            <a:pPr>
              <a:lnSpc>
                <a:spcPct val="80000"/>
              </a:lnSpc>
            </a:pPr>
            <a:r>
              <a:rPr lang="zh-CN" altLang="en-US" sz="2400">
                <a:ea typeface="宋体" pitchFamily="2" charset="-122"/>
              </a:rPr>
              <a:t>查找算法的关键在于如何认定查找到的状态，确认找到了目标串时，正好是指针</a:t>
            </a:r>
            <a:r>
              <a:rPr lang="en-US" altLang="zh-CN" sz="2400">
                <a:ea typeface="宋体" pitchFamily="2" charset="-122"/>
              </a:rPr>
              <a:t>p2</a:t>
            </a:r>
            <a:r>
              <a:rPr lang="zh-CN" altLang="en-US" sz="2400">
                <a:ea typeface="宋体" pitchFamily="2" charset="-122"/>
              </a:rPr>
              <a:t>指向目标串的结束符，这一点非常重要，在这个状态下，指针</a:t>
            </a:r>
            <a:r>
              <a:rPr lang="en-US" altLang="zh-CN" sz="2400">
                <a:ea typeface="宋体" pitchFamily="2" charset="-122"/>
              </a:rPr>
              <a:t>p1</a:t>
            </a:r>
            <a:r>
              <a:rPr lang="zh-CN" altLang="en-US" sz="2400">
                <a:ea typeface="宋体" pitchFamily="2" charset="-122"/>
              </a:rPr>
              <a:t>指向找到位置的串的最后一个字符，所以在计算串的位置时需要减去串的长度，考虑到计数是从</a:t>
            </a:r>
            <a:r>
              <a:rPr lang="en-US" altLang="zh-CN" sz="2400">
                <a:ea typeface="宋体" pitchFamily="2" charset="-122"/>
              </a:rPr>
              <a:t>1</a:t>
            </a:r>
            <a:r>
              <a:rPr lang="zh-CN" altLang="en-US" sz="2400">
                <a:ea typeface="宋体" pitchFamily="2" charset="-122"/>
              </a:rPr>
              <a:t>开始，所以返回的位置表达式为：</a:t>
            </a:r>
          </a:p>
          <a:p>
            <a:pPr lvl="1">
              <a:lnSpc>
                <a:spcPct val="80000"/>
              </a:lnSpc>
            </a:pPr>
            <a:r>
              <a:rPr lang="en-US" altLang="zh-CN" sz="2400">
                <a:solidFill>
                  <a:srgbClr val="FF0000"/>
                </a:solidFill>
                <a:ea typeface="宋体" pitchFamily="2" charset="-122"/>
              </a:rPr>
              <a:t>(int)(p1-source - (p2-subs)+1) 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2"/>
          <p:cNvSpPr>
            <a:spLocks noGrp="1" noChangeArrowheads="1"/>
          </p:cNvSpPr>
          <p:nvPr>
            <p:ph type="title"/>
          </p:nvPr>
        </p:nvSpPr>
        <p:spPr>
          <a:xfrm>
            <a:off x="301625" y="460375"/>
            <a:ext cx="8534400" cy="758825"/>
          </a:xfrm>
        </p:spPr>
        <p:txBody>
          <a:bodyPr/>
          <a:lstStyle/>
          <a:p>
            <a:r>
              <a:rPr lang="en-US" altLang="zh-CN" sz="3200" dirty="0"/>
              <a:t>【</a:t>
            </a:r>
            <a:r>
              <a:rPr lang="zh-CN" altLang="en-US" sz="3200" dirty="0"/>
              <a:t>例</a:t>
            </a:r>
            <a:r>
              <a:rPr lang="en-US" altLang="zh-CN" sz="3200" dirty="0"/>
              <a:t>8-11】</a:t>
            </a:r>
            <a:r>
              <a:rPr lang="zh-CN" altLang="en-US" sz="3200" dirty="0" smtClean="0"/>
              <a:t>编写函数</a:t>
            </a:r>
            <a:r>
              <a:rPr lang="en-US" altLang="zh-CN" sz="3200" dirty="0" smtClean="0"/>
              <a:t>,</a:t>
            </a:r>
            <a:r>
              <a:rPr lang="zh-CN" altLang="en-US" sz="3200" dirty="0" smtClean="0"/>
              <a:t>用来清理字符串</a:t>
            </a:r>
            <a:r>
              <a:rPr lang="zh-CN" altLang="en-US" sz="3200" dirty="0"/>
              <a:t>中的空格，将多个连续的空格合并为一个空格 </a:t>
            </a:r>
          </a:p>
        </p:txBody>
      </p:sp>
      <p:sp>
        <p:nvSpPr>
          <p:cNvPr id="91139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381000" y="1600200"/>
            <a:ext cx="8534400" cy="4111625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zh-CN" altLang="en-US" sz="2400" dirty="0">
                <a:ea typeface="宋体" pitchFamily="2" charset="-122"/>
              </a:rPr>
              <a:t>例如下面的字符串：</a:t>
            </a:r>
          </a:p>
          <a:p>
            <a:pPr lvl="1">
              <a:lnSpc>
                <a:spcPct val="80000"/>
              </a:lnSpc>
            </a:pPr>
            <a:r>
              <a:rPr lang="en-US" altLang="zh-CN" sz="2400" dirty="0">
                <a:ea typeface="宋体" pitchFamily="2" charset="-122"/>
              </a:rPr>
              <a:t>I     like    this        games.</a:t>
            </a:r>
          </a:p>
          <a:p>
            <a:pPr>
              <a:lnSpc>
                <a:spcPct val="80000"/>
              </a:lnSpc>
            </a:pPr>
            <a:r>
              <a:rPr lang="zh-CN" altLang="en-US" sz="2400" dirty="0">
                <a:ea typeface="宋体" pitchFamily="2" charset="-122"/>
              </a:rPr>
              <a:t>清理后变成：</a:t>
            </a:r>
          </a:p>
          <a:p>
            <a:pPr lvl="1">
              <a:lnSpc>
                <a:spcPct val="80000"/>
              </a:lnSpc>
            </a:pPr>
            <a:r>
              <a:rPr lang="en-US" altLang="zh-CN" sz="2400" dirty="0">
                <a:ea typeface="宋体" pitchFamily="2" charset="-122"/>
              </a:rPr>
              <a:t>I like this games.</a:t>
            </a:r>
          </a:p>
          <a:p>
            <a:pPr>
              <a:lnSpc>
                <a:spcPct val="80000"/>
              </a:lnSpc>
            </a:pPr>
            <a:r>
              <a:rPr lang="zh-CN" altLang="en-US" sz="2400" dirty="0">
                <a:ea typeface="宋体" pitchFamily="2" charset="-122"/>
              </a:rPr>
              <a:t>程序如下：</a:t>
            </a:r>
          </a:p>
          <a:p>
            <a:pPr lvl="1">
              <a:lnSpc>
                <a:spcPct val="80000"/>
              </a:lnSpc>
              <a:buFontTx/>
              <a:buNone/>
            </a:pPr>
            <a:r>
              <a:rPr lang="en-US" altLang="zh-CN" sz="2400" dirty="0">
                <a:ea typeface="宋体" pitchFamily="2" charset="-122"/>
              </a:rPr>
              <a:t>#include &lt;</a:t>
            </a:r>
            <a:r>
              <a:rPr lang="en-US" altLang="zh-CN" sz="2400" dirty="0" err="1">
                <a:ea typeface="宋体" pitchFamily="2" charset="-122"/>
              </a:rPr>
              <a:t>stdio.h</a:t>
            </a:r>
            <a:r>
              <a:rPr lang="en-US" altLang="zh-CN" sz="2400" dirty="0">
                <a:ea typeface="宋体" pitchFamily="2" charset="-122"/>
              </a:rPr>
              <a:t>&gt;</a:t>
            </a:r>
          </a:p>
          <a:p>
            <a:pPr lvl="1">
              <a:lnSpc>
                <a:spcPct val="80000"/>
              </a:lnSpc>
              <a:buFontTx/>
              <a:buNone/>
            </a:pPr>
            <a:r>
              <a:rPr lang="en-US" altLang="zh-CN" sz="2400" dirty="0">
                <a:ea typeface="宋体" pitchFamily="2" charset="-122"/>
              </a:rPr>
              <a:t>#include &lt;</a:t>
            </a:r>
            <a:r>
              <a:rPr lang="en-US" altLang="zh-CN" sz="2400" dirty="0" err="1">
                <a:ea typeface="宋体" pitchFamily="2" charset="-122"/>
              </a:rPr>
              <a:t>string.h</a:t>
            </a:r>
            <a:r>
              <a:rPr lang="en-US" altLang="zh-CN" sz="2400" dirty="0">
                <a:ea typeface="宋体" pitchFamily="2" charset="-122"/>
              </a:rPr>
              <a:t>&gt;</a:t>
            </a:r>
          </a:p>
          <a:p>
            <a:pPr lvl="1">
              <a:lnSpc>
                <a:spcPct val="80000"/>
              </a:lnSpc>
              <a:buFontTx/>
              <a:buNone/>
            </a:pPr>
            <a:r>
              <a:rPr lang="en-US" altLang="zh-CN" sz="2400" dirty="0">
                <a:ea typeface="宋体" pitchFamily="2" charset="-122"/>
              </a:rPr>
              <a:t>char *</a:t>
            </a:r>
            <a:r>
              <a:rPr lang="en-US" altLang="zh-CN" sz="2400" dirty="0" err="1">
                <a:ea typeface="宋体" pitchFamily="2" charset="-122"/>
              </a:rPr>
              <a:t>DeleteOtherSpace</a:t>
            </a:r>
            <a:r>
              <a:rPr lang="en-US" altLang="zh-CN" sz="2400" dirty="0">
                <a:ea typeface="宋体" pitchFamily="2" charset="-122"/>
              </a:rPr>
              <a:t>(char *);</a:t>
            </a:r>
          </a:p>
          <a:p>
            <a:pPr lvl="1">
              <a:lnSpc>
                <a:spcPct val="80000"/>
              </a:lnSpc>
              <a:buFontTx/>
              <a:buNone/>
            </a:pPr>
            <a:r>
              <a:rPr lang="en-US" altLang="zh-CN" sz="2400" dirty="0">
                <a:ea typeface="宋体" pitchFamily="2" charset="-122"/>
              </a:rPr>
              <a:t>void main()</a:t>
            </a:r>
          </a:p>
          <a:p>
            <a:pPr lvl="1">
              <a:lnSpc>
                <a:spcPct val="80000"/>
              </a:lnSpc>
              <a:buFontTx/>
              <a:buNone/>
            </a:pPr>
            <a:r>
              <a:rPr lang="en-US" altLang="zh-CN" sz="2400" dirty="0">
                <a:ea typeface="宋体" pitchFamily="2" charset="-122"/>
              </a:rPr>
              <a:t>{	char s[100];</a:t>
            </a:r>
          </a:p>
          <a:p>
            <a:pPr lvl="1">
              <a:lnSpc>
                <a:spcPct val="80000"/>
              </a:lnSpc>
              <a:buFontTx/>
              <a:buNone/>
            </a:pPr>
            <a:r>
              <a:rPr lang="en-US" altLang="zh-CN" sz="2400" dirty="0">
                <a:ea typeface="宋体" pitchFamily="2" charset="-122"/>
              </a:rPr>
              <a:t>	</a:t>
            </a:r>
            <a:r>
              <a:rPr lang="en-US" altLang="zh-CN" sz="2400" dirty="0" err="1">
                <a:ea typeface="宋体" pitchFamily="2" charset="-122"/>
              </a:rPr>
              <a:t>printf</a:t>
            </a:r>
            <a:r>
              <a:rPr lang="en-US" altLang="zh-CN" sz="2400" dirty="0">
                <a:ea typeface="宋体" pitchFamily="2" charset="-122"/>
              </a:rPr>
              <a:t>("Input a string:");	gets(s);</a:t>
            </a:r>
          </a:p>
          <a:p>
            <a:pPr lvl="1">
              <a:lnSpc>
                <a:spcPct val="80000"/>
              </a:lnSpc>
              <a:buFontTx/>
              <a:buNone/>
            </a:pPr>
            <a:r>
              <a:rPr lang="en-US" altLang="zh-CN" sz="2400" dirty="0">
                <a:ea typeface="宋体" pitchFamily="2" charset="-122"/>
              </a:rPr>
              <a:t>	</a:t>
            </a:r>
            <a:r>
              <a:rPr lang="en-US" altLang="zh-CN" sz="2400" dirty="0" err="1">
                <a:ea typeface="宋体" pitchFamily="2" charset="-122"/>
              </a:rPr>
              <a:t>printf</a:t>
            </a:r>
            <a:r>
              <a:rPr lang="en-US" altLang="zh-CN" sz="2400" dirty="0">
                <a:ea typeface="宋体" pitchFamily="2" charset="-122"/>
              </a:rPr>
              <a:t>("%s\</a:t>
            </a:r>
            <a:r>
              <a:rPr lang="en-US" altLang="zh-CN" sz="2400" dirty="0" err="1">
                <a:ea typeface="宋体" pitchFamily="2" charset="-122"/>
              </a:rPr>
              <a:t>n",</a:t>
            </a:r>
            <a:r>
              <a:rPr lang="en-US" altLang="zh-CN" sz="2400" dirty="0" err="1">
                <a:solidFill>
                  <a:srgbClr val="FF0000"/>
                </a:solidFill>
                <a:ea typeface="宋体" pitchFamily="2" charset="-122"/>
              </a:rPr>
              <a:t>DeleteOtherSpace</a:t>
            </a:r>
            <a:r>
              <a:rPr lang="en-US" altLang="zh-CN" sz="2400" dirty="0">
                <a:ea typeface="宋体" pitchFamily="2" charset="-122"/>
              </a:rPr>
              <a:t>(s));</a:t>
            </a:r>
          </a:p>
          <a:p>
            <a:pPr lvl="1">
              <a:lnSpc>
                <a:spcPct val="80000"/>
              </a:lnSpc>
              <a:buFontTx/>
              <a:buNone/>
            </a:pPr>
            <a:r>
              <a:rPr lang="en-US" altLang="zh-CN" sz="2400" dirty="0">
                <a:ea typeface="宋体" pitchFamily="2" charset="-122"/>
              </a:rPr>
              <a:t>}  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3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381000" y="1600200"/>
            <a:ext cx="8534400" cy="4246563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altLang="zh-CN" sz="2000" dirty="0">
                <a:latin typeface="+mn-lt"/>
                <a:ea typeface="宋体" pitchFamily="2" charset="-122"/>
              </a:rPr>
              <a:t>char *</a:t>
            </a:r>
            <a:r>
              <a:rPr lang="en-US" altLang="zh-CN" sz="2000" dirty="0" err="1">
                <a:latin typeface="+mn-lt"/>
                <a:ea typeface="宋体" pitchFamily="2" charset="-122"/>
              </a:rPr>
              <a:t>DeleteOtherSpace</a:t>
            </a:r>
            <a:r>
              <a:rPr lang="en-US" altLang="zh-CN" sz="2000" dirty="0">
                <a:latin typeface="+mn-lt"/>
                <a:ea typeface="宋体" pitchFamily="2" charset="-122"/>
              </a:rPr>
              <a:t>(char *s)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2000" dirty="0">
                <a:latin typeface="+mn-lt"/>
                <a:ea typeface="宋体" pitchFamily="2" charset="-122"/>
              </a:rPr>
              <a:t>{	char *p,*q;	</a:t>
            </a:r>
            <a:r>
              <a:rPr lang="en-US" altLang="zh-CN" sz="2000" dirty="0" err="1">
                <a:latin typeface="+mn-lt"/>
                <a:ea typeface="宋体" pitchFamily="2" charset="-122"/>
              </a:rPr>
              <a:t>int</a:t>
            </a:r>
            <a:r>
              <a:rPr lang="en-US" altLang="zh-CN" sz="2000" dirty="0">
                <a:latin typeface="+mn-lt"/>
                <a:ea typeface="宋体" pitchFamily="2" charset="-122"/>
              </a:rPr>
              <a:t> </a:t>
            </a:r>
            <a:r>
              <a:rPr lang="en-US" altLang="zh-CN" sz="2000" dirty="0" err="1">
                <a:solidFill>
                  <a:srgbClr val="FF0000"/>
                </a:solidFill>
                <a:latin typeface="+mn-lt"/>
                <a:ea typeface="宋体" pitchFamily="2" charset="-122"/>
              </a:rPr>
              <a:t>IfFirstSpace</a:t>
            </a:r>
            <a:r>
              <a:rPr lang="en-US" altLang="zh-CN" sz="2000" dirty="0">
                <a:latin typeface="+mn-lt"/>
                <a:ea typeface="宋体" pitchFamily="2" charset="-122"/>
              </a:rPr>
              <a:t> = 1;	p=q=s;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2000" dirty="0">
                <a:latin typeface="+mn-lt"/>
                <a:ea typeface="宋体" pitchFamily="2" charset="-122"/>
              </a:rPr>
              <a:t>	while(*p != '\0')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2000" dirty="0">
                <a:latin typeface="+mn-lt"/>
                <a:ea typeface="宋体" pitchFamily="2" charset="-122"/>
              </a:rPr>
              <a:t>	{	if(*p != '□')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2000" dirty="0">
                <a:latin typeface="+mn-lt"/>
                <a:ea typeface="宋体" pitchFamily="2" charset="-122"/>
              </a:rPr>
              <a:t>		{*q++ = *p++;</a:t>
            </a:r>
            <a:r>
              <a:rPr lang="en-US" altLang="zh-CN" sz="2000" dirty="0" err="1">
                <a:latin typeface="+mn-lt"/>
                <a:ea typeface="宋体" pitchFamily="2" charset="-122"/>
              </a:rPr>
              <a:t>IfFirstSpace</a:t>
            </a:r>
            <a:r>
              <a:rPr lang="en-US" altLang="zh-CN" sz="2000" dirty="0">
                <a:latin typeface="+mn-lt"/>
                <a:ea typeface="宋体" pitchFamily="2" charset="-122"/>
              </a:rPr>
              <a:t> = 1; /*</a:t>
            </a:r>
            <a:r>
              <a:rPr lang="zh-CN" altLang="en-US" sz="2000" dirty="0">
                <a:latin typeface="+mn-lt"/>
                <a:ea typeface="宋体" pitchFamily="2" charset="-122"/>
              </a:rPr>
              <a:t>遇到非空格字符*</a:t>
            </a:r>
            <a:r>
              <a:rPr lang="en-US" altLang="zh-CN" sz="2000" dirty="0">
                <a:latin typeface="+mn-lt"/>
                <a:ea typeface="宋体" pitchFamily="2" charset="-122"/>
              </a:rPr>
              <a:t>/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2000" dirty="0">
                <a:latin typeface="+mn-lt"/>
                <a:ea typeface="宋体" pitchFamily="2" charset="-122"/>
              </a:rPr>
              <a:t>		}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2000" dirty="0">
                <a:latin typeface="+mn-lt"/>
                <a:ea typeface="宋体" pitchFamily="2" charset="-122"/>
              </a:rPr>
              <a:t>		else	if( </a:t>
            </a:r>
            <a:r>
              <a:rPr lang="en-US" altLang="zh-CN" sz="2000" dirty="0" err="1">
                <a:solidFill>
                  <a:srgbClr val="FF0000"/>
                </a:solidFill>
                <a:latin typeface="+mn-lt"/>
                <a:ea typeface="宋体" pitchFamily="2" charset="-122"/>
              </a:rPr>
              <a:t>IfFirstSpace</a:t>
            </a:r>
            <a:r>
              <a:rPr lang="en-US" altLang="zh-CN" sz="2000" dirty="0">
                <a:latin typeface="+mn-lt"/>
                <a:ea typeface="宋体" pitchFamily="2" charset="-122"/>
              </a:rPr>
              <a:t> ) /*</a:t>
            </a:r>
            <a:r>
              <a:rPr lang="zh-CN" altLang="en-US" sz="2000" dirty="0">
                <a:latin typeface="+mn-lt"/>
                <a:ea typeface="宋体" pitchFamily="2" charset="-122"/>
              </a:rPr>
              <a:t>遇到第</a:t>
            </a:r>
            <a:r>
              <a:rPr lang="en-US" altLang="zh-CN" sz="2000" dirty="0">
                <a:latin typeface="+mn-lt"/>
                <a:ea typeface="宋体" pitchFamily="2" charset="-122"/>
              </a:rPr>
              <a:t>1</a:t>
            </a:r>
            <a:r>
              <a:rPr lang="zh-CN" altLang="en-US" sz="2000" dirty="0">
                <a:latin typeface="+mn-lt"/>
                <a:ea typeface="宋体" pitchFamily="2" charset="-122"/>
              </a:rPr>
              <a:t>个空格字符*</a:t>
            </a:r>
            <a:r>
              <a:rPr lang="en-US" altLang="zh-CN" sz="2000" dirty="0">
                <a:latin typeface="+mn-lt"/>
                <a:ea typeface="宋体" pitchFamily="2" charset="-122"/>
              </a:rPr>
              <a:t>/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2000" dirty="0">
                <a:latin typeface="+mn-lt"/>
                <a:ea typeface="宋体" pitchFamily="2" charset="-122"/>
              </a:rPr>
              <a:t>			{*q++=*p++; </a:t>
            </a:r>
            <a:r>
              <a:rPr lang="en-US" altLang="zh-CN" sz="2000" dirty="0" err="1">
                <a:solidFill>
                  <a:srgbClr val="FF0000"/>
                </a:solidFill>
                <a:latin typeface="+mn-lt"/>
                <a:ea typeface="宋体" pitchFamily="2" charset="-122"/>
              </a:rPr>
              <a:t>IfFirstSpace</a:t>
            </a:r>
            <a:r>
              <a:rPr lang="en-US" altLang="zh-CN" sz="2000" dirty="0">
                <a:latin typeface="+mn-lt"/>
                <a:ea typeface="宋体" pitchFamily="2" charset="-122"/>
              </a:rPr>
              <a:t>  = 0}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2000" dirty="0">
                <a:latin typeface="+mn-lt"/>
                <a:ea typeface="宋体" pitchFamily="2" charset="-122"/>
              </a:rPr>
              <a:t>			else  p++; /*</a:t>
            </a:r>
            <a:r>
              <a:rPr lang="zh-CN" altLang="en-US" sz="2000" dirty="0">
                <a:latin typeface="+mn-lt"/>
                <a:ea typeface="宋体" pitchFamily="2" charset="-122"/>
              </a:rPr>
              <a:t>遇到第</a:t>
            </a:r>
            <a:r>
              <a:rPr lang="en-US" altLang="zh-CN" sz="2000" dirty="0">
                <a:latin typeface="+mn-lt"/>
                <a:ea typeface="宋体" pitchFamily="2" charset="-122"/>
              </a:rPr>
              <a:t>2</a:t>
            </a:r>
            <a:r>
              <a:rPr lang="zh-CN" altLang="en-US" sz="2000" dirty="0">
                <a:latin typeface="+mn-lt"/>
                <a:ea typeface="宋体" pitchFamily="2" charset="-122"/>
              </a:rPr>
              <a:t>个以上的空格字符*</a:t>
            </a:r>
            <a:r>
              <a:rPr lang="en-US" altLang="zh-CN" sz="2000" dirty="0">
                <a:latin typeface="+mn-lt"/>
                <a:ea typeface="宋体" pitchFamily="2" charset="-122"/>
              </a:rPr>
              <a:t>/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2000" dirty="0">
                <a:latin typeface="+mn-lt"/>
                <a:ea typeface="宋体" pitchFamily="2" charset="-122"/>
              </a:rPr>
              <a:t>	}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2000" dirty="0">
                <a:latin typeface="+mn-lt"/>
                <a:ea typeface="宋体" pitchFamily="2" charset="-122"/>
              </a:rPr>
              <a:t>	*q = '\0';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2000" dirty="0">
                <a:latin typeface="+mn-lt"/>
                <a:ea typeface="宋体" pitchFamily="2" charset="-122"/>
              </a:rPr>
              <a:t>	return s;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2000" dirty="0">
                <a:latin typeface="+mn-lt"/>
                <a:ea typeface="宋体" pitchFamily="2" charset="-122"/>
              </a:rPr>
              <a:t>} </a:t>
            </a:r>
          </a:p>
        </p:txBody>
      </p:sp>
      <p:pic>
        <p:nvPicPr>
          <p:cNvPr id="9216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29000" y="5638800"/>
            <a:ext cx="4953000" cy="460375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>
          <a:xfrm>
            <a:off x="301625" y="460375"/>
            <a:ext cx="8534400" cy="758825"/>
          </a:xfrm>
        </p:spPr>
        <p:txBody>
          <a:bodyPr/>
          <a:lstStyle/>
          <a:p>
            <a:r>
              <a:rPr lang="en-US" altLang="zh-CN" sz="3200" dirty="0"/>
              <a:t>【</a:t>
            </a:r>
            <a:r>
              <a:rPr lang="zh-CN" altLang="en-US" sz="3200" dirty="0"/>
              <a:t>例</a:t>
            </a:r>
            <a:r>
              <a:rPr lang="en-US" altLang="zh-CN" sz="3200" dirty="0"/>
              <a:t>8-11】</a:t>
            </a:r>
            <a:r>
              <a:rPr lang="zh-CN" altLang="en-US" sz="3200" dirty="0" smtClean="0"/>
              <a:t>编写函数</a:t>
            </a:r>
            <a:r>
              <a:rPr lang="en-US" altLang="zh-CN" sz="3200" dirty="0" smtClean="0"/>
              <a:t>,</a:t>
            </a:r>
            <a:r>
              <a:rPr lang="zh-CN" altLang="en-US" sz="3200" dirty="0" smtClean="0"/>
              <a:t>用来清理字符串</a:t>
            </a:r>
            <a:r>
              <a:rPr lang="zh-CN" altLang="en-US" sz="3200" dirty="0"/>
              <a:t>中的空格，将多个连续的空格合并为一个空格 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8.9  *</a:t>
            </a:r>
            <a:r>
              <a:rPr lang="zh-CN" altLang="zh-CN" dirty="0" smtClean="0"/>
              <a:t>计算药品使用的频次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zh-CN" altLang="zh-CN" dirty="0" smtClean="0"/>
              <a:t>【例</a:t>
            </a:r>
            <a:r>
              <a:rPr lang="en-US" altLang="zh-CN" dirty="0" smtClean="0"/>
              <a:t>8-12</a:t>
            </a:r>
            <a:r>
              <a:rPr lang="zh-CN" altLang="zh-CN" dirty="0" smtClean="0"/>
              <a:t>】王医生开了</a:t>
            </a:r>
            <a:r>
              <a:rPr lang="en-US" altLang="zh-CN" dirty="0" smtClean="0"/>
              <a:t>5</a:t>
            </a:r>
            <a:r>
              <a:rPr lang="zh-CN" altLang="zh-CN" dirty="0" smtClean="0"/>
              <a:t>个处方，每个处方含多种用药，请统计每种药品使用的频次。处方数据存储在下数组</a:t>
            </a:r>
            <a:r>
              <a:rPr lang="en-US" altLang="zh-CN" dirty="0" smtClean="0"/>
              <a:t>char drug[5][200] </a:t>
            </a:r>
            <a:r>
              <a:rPr lang="zh-CN" altLang="zh-CN" dirty="0" smtClean="0"/>
              <a:t>中。</a:t>
            </a:r>
          </a:p>
          <a:p>
            <a:pPr lvl="1"/>
            <a:r>
              <a:rPr lang="zh-CN" altLang="zh-CN" dirty="0" smtClean="0"/>
              <a:t>算法分析与设计：</a:t>
            </a:r>
          </a:p>
          <a:p>
            <a:pPr lvl="1"/>
            <a:r>
              <a:rPr lang="en-US" altLang="zh-CN" dirty="0" smtClean="0"/>
              <a:t>1.</a:t>
            </a:r>
            <a:r>
              <a:rPr lang="zh-CN" altLang="zh-CN" dirty="0" smtClean="0"/>
              <a:t>由于是统计所有处方中的药品使用频次，可以将</a:t>
            </a:r>
            <a:r>
              <a:rPr lang="en-US" altLang="zh-CN" dirty="0" smtClean="0"/>
              <a:t>5</a:t>
            </a:r>
            <a:r>
              <a:rPr lang="zh-CN" altLang="zh-CN" dirty="0" smtClean="0"/>
              <a:t>个处方中所有药品集中在一起统计</a:t>
            </a:r>
          </a:p>
          <a:p>
            <a:pPr lvl="1"/>
            <a:r>
              <a:rPr lang="en-US" altLang="zh-CN" dirty="0" smtClean="0"/>
              <a:t>2.</a:t>
            </a:r>
            <a:r>
              <a:rPr lang="zh-CN" altLang="zh-CN" dirty="0" smtClean="0"/>
              <a:t>统计方法的设计：</a:t>
            </a:r>
          </a:p>
          <a:p>
            <a:pPr lvl="1"/>
            <a:r>
              <a:rPr lang="zh-CN" altLang="zh-CN" dirty="0" smtClean="0"/>
              <a:t>建立一个简单的数据模型（这是一种解决复杂问题的良好习惯），如：</a:t>
            </a:r>
          </a:p>
          <a:p>
            <a:pPr lvl="1"/>
            <a:r>
              <a:rPr lang="en-US" altLang="zh-CN" dirty="0" smtClean="0"/>
              <a:t>AAA,BBBB,CC,DDD,AAA,BBBB,AAA,DDD</a:t>
            </a:r>
            <a:endParaRPr lang="zh-CN" altLang="zh-CN" dirty="0" smtClean="0"/>
          </a:p>
          <a:p>
            <a:endParaRPr lang="zh-CN" altLang="en-US" dirty="0"/>
          </a:p>
        </p:txBody>
      </p:sp>
    </p:spTree>
  </p:cSld>
  <p:clrMapOvr>
    <a:masterClrMapping/>
  </p:clrMapOvr>
  <p:transition>
    <p:fade thruBlk="1"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8.9  *</a:t>
            </a:r>
            <a:r>
              <a:rPr lang="zh-CN" altLang="zh-CN" dirty="0" smtClean="0"/>
              <a:t>计算药品使用的频次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zh-CN" altLang="zh-CN" sz="2400" b="1" dirty="0" smtClean="0"/>
              <a:t>第</a:t>
            </a:r>
            <a:r>
              <a:rPr lang="en-US" altLang="zh-CN" sz="2400" b="1" dirty="0" smtClean="0"/>
              <a:t>1</a:t>
            </a:r>
            <a:r>
              <a:rPr lang="zh-CN" altLang="zh-CN" sz="2400" b="1" dirty="0" smtClean="0"/>
              <a:t>轮</a:t>
            </a:r>
            <a:r>
              <a:rPr lang="zh-CN" altLang="zh-CN" sz="2400" dirty="0" smtClean="0"/>
              <a:t>，统计</a:t>
            </a:r>
            <a:r>
              <a:rPr lang="en-US" altLang="zh-CN" sz="2400" dirty="0" smtClean="0"/>
              <a:t>AAA</a:t>
            </a:r>
            <a:r>
              <a:rPr lang="zh-CN" altLang="zh-CN" sz="2400" dirty="0" smtClean="0"/>
              <a:t>的频次：</a:t>
            </a:r>
          </a:p>
          <a:p>
            <a:r>
              <a:rPr lang="zh-CN" altLang="zh-CN" sz="2400" dirty="0" smtClean="0"/>
              <a:t>（</a:t>
            </a:r>
            <a:r>
              <a:rPr lang="en-US" altLang="zh-CN" sz="2400" dirty="0" smtClean="0"/>
              <a:t>1</a:t>
            </a:r>
            <a:r>
              <a:rPr lang="zh-CN" altLang="zh-CN" sz="2400" dirty="0" smtClean="0"/>
              <a:t>）通过“，”分隔符，找到第一个要统计的药品</a:t>
            </a:r>
            <a:r>
              <a:rPr lang="en-US" altLang="zh-CN" sz="2400" dirty="0" smtClean="0"/>
              <a:t>AAA</a:t>
            </a:r>
            <a:endParaRPr lang="zh-CN" altLang="zh-CN" sz="2400" dirty="0" smtClean="0"/>
          </a:p>
          <a:p>
            <a:r>
              <a:rPr lang="zh-CN" altLang="zh-CN" sz="2400" dirty="0" smtClean="0"/>
              <a:t>（</a:t>
            </a:r>
            <a:r>
              <a:rPr lang="en-US" altLang="zh-CN" sz="2400" dirty="0" smtClean="0"/>
              <a:t>2</a:t>
            </a:r>
            <a:r>
              <a:rPr lang="zh-CN" altLang="zh-CN" sz="2400" dirty="0" smtClean="0"/>
              <a:t>）从第一个</a:t>
            </a:r>
            <a:r>
              <a:rPr lang="en-US" altLang="zh-CN" sz="2400" dirty="0" smtClean="0"/>
              <a:t>AAA</a:t>
            </a:r>
            <a:r>
              <a:rPr lang="zh-CN" altLang="zh-CN" sz="2400" dirty="0" smtClean="0"/>
              <a:t>后面开始一次查找</a:t>
            </a:r>
            <a:r>
              <a:rPr lang="en-US" altLang="zh-CN" sz="2400" dirty="0" smtClean="0"/>
              <a:t>AAA</a:t>
            </a:r>
            <a:r>
              <a:rPr lang="zh-CN" altLang="zh-CN" sz="2400" dirty="0" smtClean="0"/>
              <a:t>，找到了则计数，直到最后</a:t>
            </a:r>
          </a:p>
          <a:p>
            <a:r>
              <a:rPr lang="zh-CN" altLang="zh-CN" sz="2400" b="1" dirty="0" smtClean="0"/>
              <a:t>第</a:t>
            </a:r>
            <a:r>
              <a:rPr lang="en-US" altLang="zh-CN" sz="2400" b="1" dirty="0" smtClean="0"/>
              <a:t>2</a:t>
            </a:r>
            <a:r>
              <a:rPr lang="zh-CN" altLang="zh-CN" sz="2400" b="1" dirty="0" smtClean="0"/>
              <a:t>轮</a:t>
            </a:r>
            <a:r>
              <a:rPr lang="zh-CN" altLang="zh-CN" sz="2400" dirty="0" smtClean="0"/>
              <a:t>，从第一个</a:t>
            </a:r>
            <a:r>
              <a:rPr lang="en-US" altLang="zh-CN" sz="2400" dirty="0" smtClean="0"/>
              <a:t>AAA</a:t>
            </a:r>
            <a:r>
              <a:rPr lang="zh-CN" altLang="zh-CN" sz="2400" dirty="0" smtClean="0"/>
              <a:t>后面找到第</a:t>
            </a:r>
            <a:r>
              <a:rPr lang="en-US" altLang="zh-CN" sz="2400" dirty="0" smtClean="0"/>
              <a:t>2</a:t>
            </a:r>
            <a:r>
              <a:rPr lang="zh-CN" altLang="zh-CN" sz="2400" dirty="0" smtClean="0"/>
              <a:t>个要统计的药品</a:t>
            </a:r>
            <a:r>
              <a:rPr lang="en-US" altLang="zh-CN" sz="2400" dirty="0" smtClean="0"/>
              <a:t>BBBB</a:t>
            </a:r>
            <a:r>
              <a:rPr lang="zh-CN" altLang="zh-CN" sz="2400" dirty="0" smtClean="0"/>
              <a:t>，同法处理</a:t>
            </a:r>
            <a:r>
              <a:rPr lang="en-US" altLang="zh-CN" sz="2400" dirty="0" smtClean="0"/>
              <a:t>……</a:t>
            </a:r>
            <a:endParaRPr lang="zh-CN" altLang="zh-CN" sz="2400" dirty="0" smtClean="0"/>
          </a:p>
          <a:p>
            <a:r>
              <a:rPr lang="zh-CN" altLang="zh-CN" sz="2400" dirty="0" smtClean="0"/>
              <a:t>必须解决三个重要的问题：</a:t>
            </a:r>
          </a:p>
          <a:p>
            <a:r>
              <a:rPr lang="zh-CN" altLang="zh-CN" sz="2400" dirty="0" smtClean="0"/>
              <a:t>（</a:t>
            </a:r>
            <a:r>
              <a:rPr lang="en-US" altLang="zh-CN" sz="2400" dirty="0" smtClean="0"/>
              <a:t>1</a:t>
            </a:r>
            <a:r>
              <a:rPr lang="zh-CN" altLang="zh-CN" sz="2400" dirty="0" smtClean="0"/>
              <a:t>）每次开始统计时，必须记住下一轮从何处开始，例如</a:t>
            </a:r>
            <a:r>
              <a:rPr lang="en-US" altLang="zh-CN" sz="2400" dirty="0" smtClean="0"/>
              <a:t>AAA</a:t>
            </a:r>
            <a:r>
              <a:rPr lang="zh-CN" altLang="zh-CN" sz="2400" dirty="0" smtClean="0"/>
              <a:t>统计后需要统计</a:t>
            </a:r>
            <a:r>
              <a:rPr lang="en-US" altLang="zh-CN" sz="2400" dirty="0" smtClean="0"/>
              <a:t>BBBB</a:t>
            </a:r>
            <a:r>
              <a:rPr lang="zh-CN" altLang="zh-CN" sz="2400" dirty="0" smtClean="0"/>
              <a:t>，则下一轮开始的位置就是第一个</a:t>
            </a:r>
            <a:r>
              <a:rPr lang="en-US" altLang="zh-CN" sz="2400" dirty="0" smtClean="0"/>
              <a:t>AAA</a:t>
            </a:r>
            <a:r>
              <a:rPr lang="zh-CN" altLang="zh-CN" sz="2400" dirty="0" smtClean="0"/>
              <a:t>后面；</a:t>
            </a:r>
          </a:p>
        </p:txBody>
      </p:sp>
    </p:spTree>
  </p:cSld>
  <p:clrMapOvr>
    <a:masterClrMapping/>
  </p:clrMapOvr>
  <p:transition>
    <p:fade thruBlk="1"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8.9  *</a:t>
            </a:r>
            <a:r>
              <a:rPr lang="zh-CN" altLang="zh-CN" dirty="0" smtClean="0"/>
              <a:t>计算药品使用的频次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zh-CN" altLang="zh-CN" sz="2400" dirty="0" smtClean="0"/>
              <a:t>（</a:t>
            </a:r>
            <a:r>
              <a:rPr lang="en-US" altLang="zh-CN" sz="2400" dirty="0" smtClean="0"/>
              <a:t>2</a:t>
            </a:r>
            <a:r>
              <a:rPr lang="zh-CN" altLang="zh-CN" sz="2400" dirty="0" smtClean="0"/>
              <a:t>）重复的</a:t>
            </a:r>
            <a:r>
              <a:rPr lang="en-US" altLang="zh-CN" sz="2400" dirty="0" smtClean="0"/>
              <a:t>AAA</a:t>
            </a:r>
            <a:r>
              <a:rPr lang="zh-CN" altLang="zh-CN" sz="2400" dirty="0" smtClean="0"/>
              <a:t>如何处理？如上所示，统计完</a:t>
            </a:r>
            <a:r>
              <a:rPr lang="en-US" altLang="zh-CN" sz="2400" dirty="0" smtClean="0"/>
              <a:t>DDD</a:t>
            </a:r>
            <a:r>
              <a:rPr lang="zh-CN" altLang="zh-CN" sz="2400" dirty="0" smtClean="0"/>
              <a:t>后，又会遇到</a:t>
            </a:r>
            <a:r>
              <a:rPr lang="en-US" altLang="zh-CN" sz="2400" dirty="0" smtClean="0"/>
              <a:t>AAA</a:t>
            </a:r>
            <a:r>
              <a:rPr lang="zh-CN" altLang="zh-CN" sz="2400" dirty="0" smtClean="0"/>
              <a:t>，这样会导致重复统计的错误，避免的方法可以是：在统计</a:t>
            </a:r>
            <a:r>
              <a:rPr lang="en-US" altLang="zh-CN" sz="2400" dirty="0" smtClean="0"/>
              <a:t>AAA</a:t>
            </a:r>
            <a:r>
              <a:rPr lang="zh-CN" altLang="zh-CN" sz="2400" dirty="0" smtClean="0"/>
              <a:t>的时候，每次遇到</a:t>
            </a:r>
            <a:r>
              <a:rPr lang="en-US" altLang="zh-CN" sz="2400" dirty="0" smtClean="0"/>
              <a:t>AAA</a:t>
            </a:r>
            <a:r>
              <a:rPr lang="zh-CN" altLang="zh-CN" sz="2400" dirty="0" smtClean="0"/>
              <a:t>，技术后，将</a:t>
            </a:r>
            <a:r>
              <a:rPr lang="en-US" altLang="zh-CN" sz="2400" dirty="0" smtClean="0"/>
              <a:t>AAA</a:t>
            </a:r>
            <a:r>
              <a:rPr lang="zh-CN" altLang="zh-CN" sz="2400" dirty="0" smtClean="0"/>
              <a:t>更换成其他字符，如“</a:t>
            </a:r>
            <a:r>
              <a:rPr lang="en-US" altLang="zh-CN" sz="2400" dirty="0" smtClean="0"/>
              <a:t>---</a:t>
            </a:r>
            <a:r>
              <a:rPr lang="zh-CN" altLang="zh-CN" sz="2400" dirty="0" smtClean="0"/>
              <a:t>”，这样就不会重复统计了。</a:t>
            </a:r>
          </a:p>
          <a:p>
            <a:r>
              <a:rPr lang="zh-CN" altLang="zh-CN" sz="2400" dirty="0" smtClean="0"/>
              <a:t>第一轮后：</a:t>
            </a:r>
            <a:r>
              <a:rPr lang="en-US" altLang="zh-CN" sz="2400" dirty="0" smtClean="0"/>
              <a:t>AAA,BBBB,CC,DDD,---,BBBB, ---,DDD</a:t>
            </a:r>
            <a:endParaRPr lang="zh-CN" altLang="zh-CN" sz="2400" dirty="0" smtClean="0"/>
          </a:p>
          <a:p>
            <a:r>
              <a:rPr lang="zh-CN" altLang="zh-CN" sz="2400" dirty="0" smtClean="0"/>
              <a:t>第二轮后：</a:t>
            </a:r>
            <a:r>
              <a:rPr lang="en-US" altLang="zh-CN" sz="2400" dirty="0" smtClean="0"/>
              <a:t>AAA,BBBB,CC,DDD,---, ----,---,DDD</a:t>
            </a:r>
            <a:endParaRPr lang="zh-CN" altLang="zh-CN" sz="2400" dirty="0" smtClean="0"/>
          </a:p>
          <a:p>
            <a:r>
              <a:rPr lang="en-US" altLang="zh-CN" sz="2400" dirty="0" smtClean="0"/>
              <a:t>……</a:t>
            </a:r>
            <a:endParaRPr lang="zh-CN" altLang="zh-CN" sz="2400" dirty="0" smtClean="0"/>
          </a:p>
          <a:p>
            <a:r>
              <a:rPr lang="zh-CN" altLang="zh-CN" sz="2400" dirty="0" smtClean="0"/>
              <a:t>（</a:t>
            </a:r>
            <a:r>
              <a:rPr lang="en-US" altLang="zh-CN" sz="2400" dirty="0" smtClean="0"/>
              <a:t>3</a:t>
            </a:r>
            <a:r>
              <a:rPr lang="zh-CN" altLang="zh-CN" sz="2400" dirty="0" smtClean="0"/>
              <a:t>）程序何时终止</a:t>
            </a:r>
          </a:p>
          <a:p>
            <a:r>
              <a:rPr lang="zh-CN" altLang="zh-CN" sz="2400" dirty="0" smtClean="0"/>
              <a:t>由于每次统计都会记住下一轮开始的位置，所以当这个位置到达最后则结束程序。</a:t>
            </a:r>
          </a:p>
          <a:p>
            <a:endParaRPr lang="zh-CN" altLang="en-US" sz="2400" dirty="0"/>
          </a:p>
        </p:txBody>
      </p:sp>
    </p:spTree>
  </p:cSld>
  <p:clrMapOvr>
    <a:masterClrMapping/>
  </p:clrMapOvr>
  <p:transition>
    <p:fade thruBlk="1"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程序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r>
              <a:rPr lang="en-US" altLang="zh-CN" sz="2200" dirty="0" smtClean="0">
                <a:latin typeface="+mn-lt"/>
              </a:rPr>
              <a:t>#include &lt;</a:t>
            </a:r>
            <a:r>
              <a:rPr lang="en-US" altLang="zh-CN" sz="2200" dirty="0" err="1" smtClean="0">
                <a:latin typeface="+mn-lt"/>
              </a:rPr>
              <a:t>stdio.h</a:t>
            </a:r>
            <a:r>
              <a:rPr lang="en-US" altLang="zh-CN" sz="2200" dirty="0" smtClean="0">
                <a:latin typeface="+mn-lt"/>
              </a:rPr>
              <a:t>&gt;</a:t>
            </a:r>
            <a:endParaRPr lang="zh-CN" altLang="zh-CN" sz="2200" dirty="0" smtClean="0">
              <a:latin typeface="+mn-lt"/>
            </a:endParaRPr>
          </a:p>
          <a:p>
            <a:pPr>
              <a:buNone/>
            </a:pPr>
            <a:r>
              <a:rPr lang="en-US" altLang="zh-CN" sz="2200" dirty="0" smtClean="0">
                <a:latin typeface="+mn-lt"/>
              </a:rPr>
              <a:t>#include &lt;</a:t>
            </a:r>
            <a:r>
              <a:rPr lang="en-US" altLang="zh-CN" sz="2200" dirty="0" err="1" smtClean="0">
                <a:latin typeface="+mn-lt"/>
              </a:rPr>
              <a:t>string.h</a:t>
            </a:r>
            <a:r>
              <a:rPr lang="en-US" altLang="zh-CN" sz="2200" dirty="0" smtClean="0">
                <a:latin typeface="+mn-lt"/>
              </a:rPr>
              <a:t>&gt;</a:t>
            </a:r>
            <a:endParaRPr lang="zh-CN" altLang="zh-CN" sz="2200" dirty="0" smtClean="0">
              <a:latin typeface="+mn-lt"/>
            </a:endParaRPr>
          </a:p>
          <a:p>
            <a:pPr>
              <a:buNone/>
            </a:pPr>
            <a:r>
              <a:rPr lang="en-US" altLang="zh-CN" sz="2200" dirty="0" smtClean="0">
                <a:latin typeface="+mn-lt"/>
              </a:rPr>
              <a:t>/*</a:t>
            </a:r>
            <a:r>
              <a:rPr lang="zh-CN" altLang="zh-CN" sz="2200" dirty="0" smtClean="0">
                <a:latin typeface="+mn-lt"/>
              </a:rPr>
              <a:t>从字符数组</a:t>
            </a:r>
            <a:r>
              <a:rPr lang="en-US" altLang="zh-CN" sz="2200" dirty="0" smtClean="0">
                <a:latin typeface="+mn-lt"/>
              </a:rPr>
              <a:t>s</a:t>
            </a:r>
            <a:r>
              <a:rPr lang="zh-CN" altLang="zh-CN" sz="2200" dirty="0" smtClean="0">
                <a:latin typeface="+mn-lt"/>
              </a:rPr>
              <a:t>位置开始，查找合法的名称，存入</a:t>
            </a:r>
            <a:r>
              <a:rPr lang="en-US" altLang="zh-CN" sz="2200" dirty="0" smtClean="0">
                <a:latin typeface="+mn-lt"/>
              </a:rPr>
              <a:t>t</a:t>
            </a:r>
            <a:r>
              <a:rPr lang="zh-CN" altLang="zh-CN" sz="2200" dirty="0" smtClean="0">
                <a:latin typeface="+mn-lt"/>
              </a:rPr>
              <a:t>指向的字符数组中</a:t>
            </a:r>
            <a:r>
              <a:rPr lang="en-US" altLang="zh-CN" sz="2200" dirty="0" smtClean="0">
                <a:latin typeface="+mn-lt"/>
              </a:rPr>
              <a:t>*/</a:t>
            </a:r>
            <a:endParaRPr lang="zh-CN" altLang="zh-CN" sz="2200" dirty="0" smtClean="0">
              <a:latin typeface="+mn-lt"/>
            </a:endParaRPr>
          </a:p>
          <a:p>
            <a:pPr>
              <a:buNone/>
            </a:pPr>
            <a:r>
              <a:rPr lang="en-US" altLang="zh-CN" sz="2200" dirty="0" smtClean="0">
                <a:latin typeface="+mn-lt"/>
              </a:rPr>
              <a:t>char *</a:t>
            </a:r>
            <a:r>
              <a:rPr lang="en-US" altLang="zh-CN" sz="2200" dirty="0" err="1" smtClean="0">
                <a:latin typeface="+mn-lt"/>
              </a:rPr>
              <a:t>getName</a:t>
            </a:r>
            <a:r>
              <a:rPr lang="en-US" altLang="zh-CN" sz="2200" dirty="0" smtClean="0">
                <a:latin typeface="+mn-lt"/>
              </a:rPr>
              <a:t>(char *</a:t>
            </a:r>
            <a:r>
              <a:rPr lang="en-US" altLang="zh-CN" sz="2200" dirty="0" err="1" smtClean="0">
                <a:latin typeface="+mn-lt"/>
              </a:rPr>
              <a:t>s,char</a:t>
            </a:r>
            <a:r>
              <a:rPr lang="en-US" altLang="zh-CN" sz="2200" dirty="0" smtClean="0">
                <a:latin typeface="+mn-lt"/>
              </a:rPr>
              <a:t> *t)</a:t>
            </a:r>
            <a:endParaRPr lang="zh-CN" altLang="zh-CN" sz="2200" dirty="0" smtClean="0">
              <a:latin typeface="+mn-lt"/>
            </a:endParaRPr>
          </a:p>
          <a:p>
            <a:pPr>
              <a:buNone/>
            </a:pPr>
            <a:r>
              <a:rPr lang="en-US" altLang="zh-CN" sz="2200" dirty="0" smtClean="0">
                <a:latin typeface="+mn-lt"/>
              </a:rPr>
              <a:t>{</a:t>
            </a:r>
            <a:endParaRPr lang="zh-CN" altLang="zh-CN" sz="2200" dirty="0" smtClean="0">
              <a:latin typeface="+mn-lt"/>
            </a:endParaRPr>
          </a:p>
          <a:p>
            <a:pPr>
              <a:buNone/>
            </a:pPr>
            <a:r>
              <a:rPr lang="en-US" altLang="zh-CN" sz="2200" dirty="0" smtClean="0">
                <a:latin typeface="+mn-lt"/>
              </a:rPr>
              <a:t>	while(*s == ',' || *s == '-') s++; 	/*</a:t>
            </a:r>
            <a:r>
              <a:rPr lang="zh-CN" altLang="zh-CN" sz="2200" dirty="0" smtClean="0">
                <a:latin typeface="+mn-lt"/>
              </a:rPr>
              <a:t>找到第一个合法的字符</a:t>
            </a:r>
            <a:r>
              <a:rPr lang="en-US" altLang="zh-CN" sz="2200" dirty="0" smtClean="0">
                <a:latin typeface="+mn-lt"/>
              </a:rPr>
              <a:t>*/</a:t>
            </a:r>
            <a:endParaRPr lang="zh-CN" altLang="zh-CN" sz="2200" dirty="0" smtClean="0">
              <a:latin typeface="+mn-lt"/>
            </a:endParaRPr>
          </a:p>
          <a:p>
            <a:pPr>
              <a:buNone/>
            </a:pPr>
            <a:r>
              <a:rPr lang="en-US" altLang="zh-CN" sz="2200" dirty="0" smtClean="0">
                <a:latin typeface="+mn-lt"/>
              </a:rPr>
              <a:t>	while(*s != ',' &amp;&amp; *s != '-' &amp;&amp; *s != '\0')</a:t>
            </a:r>
            <a:endParaRPr lang="zh-CN" altLang="zh-CN" sz="2200" dirty="0" smtClean="0">
              <a:latin typeface="+mn-lt"/>
            </a:endParaRPr>
          </a:p>
          <a:p>
            <a:pPr>
              <a:buNone/>
            </a:pPr>
            <a:r>
              <a:rPr lang="en-US" altLang="zh-CN" sz="2200" dirty="0" smtClean="0">
                <a:latin typeface="+mn-lt"/>
              </a:rPr>
              <a:t>		*t++ = *s++;</a:t>
            </a:r>
            <a:endParaRPr lang="zh-CN" altLang="zh-CN" sz="2200" dirty="0" smtClean="0">
              <a:latin typeface="+mn-lt"/>
            </a:endParaRPr>
          </a:p>
          <a:p>
            <a:pPr>
              <a:buNone/>
            </a:pPr>
            <a:r>
              <a:rPr lang="en-US" altLang="zh-CN" sz="2200" dirty="0" smtClean="0">
                <a:latin typeface="+mn-lt"/>
              </a:rPr>
              <a:t>	*t='\0';</a:t>
            </a:r>
            <a:endParaRPr lang="zh-CN" altLang="zh-CN" sz="2200" dirty="0" smtClean="0">
              <a:latin typeface="+mn-lt"/>
            </a:endParaRPr>
          </a:p>
          <a:p>
            <a:pPr>
              <a:buNone/>
            </a:pPr>
            <a:r>
              <a:rPr lang="en-US" altLang="zh-CN" sz="2200" dirty="0" smtClean="0">
                <a:latin typeface="+mn-lt"/>
              </a:rPr>
              <a:t>	return s;</a:t>
            </a:r>
            <a:endParaRPr lang="zh-CN" altLang="zh-CN" sz="2200" dirty="0" smtClean="0">
              <a:latin typeface="+mn-lt"/>
            </a:endParaRPr>
          </a:p>
          <a:p>
            <a:pPr>
              <a:buNone/>
            </a:pPr>
            <a:r>
              <a:rPr lang="en-US" altLang="zh-CN" sz="2200" dirty="0" smtClean="0">
                <a:latin typeface="+mn-lt"/>
              </a:rPr>
              <a:t>}</a:t>
            </a:r>
            <a:endParaRPr lang="zh-CN" altLang="zh-CN" sz="2200" dirty="0" smtClean="0">
              <a:latin typeface="+mn-lt"/>
            </a:endParaRPr>
          </a:p>
          <a:p>
            <a:pPr>
              <a:buNone/>
            </a:pPr>
            <a:endParaRPr lang="zh-CN" altLang="en-US" sz="2200" dirty="0">
              <a:latin typeface="+mn-lt"/>
            </a:endParaRPr>
          </a:p>
        </p:txBody>
      </p:sp>
    </p:spTree>
  </p:cSld>
  <p:clrMapOvr>
    <a:masterClrMapping/>
  </p:clrMapOvr>
  <p:transition>
    <p:fade thruBlk="1"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程序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r>
              <a:rPr lang="en-US" altLang="zh-CN" sz="2200" dirty="0" smtClean="0">
                <a:latin typeface="+mn-lt"/>
              </a:rPr>
              <a:t>/*</a:t>
            </a:r>
            <a:r>
              <a:rPr lang="zh-CN" altLang="zh-CN" sz="2200" dirty="0" smtClean="0">
                <a:latin typeface="+mn-lt"/>
              </a:rPr>
              <a:t>从字符数组</a:t>
            </a:r>
            <a:r>
              <a:rPr lang="en-US" altLang="zh-CN" sz="2200" dirty="0" smtClean="0">
                <a:latin typeface="+mn-lt"/>
              </a:rPr>
              <a:t>s</a:t>
            </a:r>
            <a:r>
              <a:rPr lang="zh-CN" altLang="zh-CN" sz="2200" dirty="0" smtClean="0">
                <a:latin typeface="+mn-lt"/>
              </a:rPr>
              <a:t>位置开始，查找合法的名称，逐个修改为字符</a:t>
            </a:r>
            <a:r>
              <a:rPr lang="en-US" altLang="zh-CN" sz="2200" dirty="0" smtClean="0">
                <a:latin typeface="+mn-lt"/>
              </a:rPr>
              <a:t>'-'</a:t>
            </a:r>
            <a:r>
              <a:rPr lang="zh-CN" altLang="zh-CN" sz="2200" dirty="0" smtClean="0">
                <a:latin typeface="+mn-lt"/>
              </a:rPr>
              <a:t>，防止重复统计</a:t>
            </a:r>
            <a:r>
              <a:rPr lang="en-US" altLang="zh-CN" sz="2200" dirty="0" smtClean="0">
                <a:latin typeface="+mn-lt"/>
              </a:rPr>
              <a:t>*/</a:t>
            </a:r>
            <a:endParaRPr lang="zh-CN" altLang="zh-CN" sz="2200" dirty="0" smtClean="0">
              <a:latin typeface="+mn-lt"/>
            </a:endParaRPr>
          </a:p>
          <a:p>
            <a:pPr>
              <a:buNone/>
            </a:pPr>
            <a:r>
              <a:rPr lang="en-US" altLang="zh-CN" sz="2200" dirty="0" smtClean="0">
                <a:latin typeface="+mn-lt"/>
              </a:rPr>
              <a:t>void </a:t>
            </a:r>
            <a:r>
              <a:rPr lang="en-US" altLang="zh-CN" sz="2200" dirty="0" err="1" smtClean="0">
                <a:latin typeface="+mn-lt"/>
              </a:rPr>
              <a:t>clearName</a:t>
            </a:r>
            <a:r>
              <a:rPr lang="en-US" altLang="zh-CN" sz="2200" dirty="0" smtClean="0">
                <a:latin typeface="+mn-lt"/>
              </a:rPr>
              <a:t>(char *s)</a:t>
            </a:r>
            <a:endParaRPr lang="zh-CN" altLang="zh-CN" sz="2200" dirty="0" smtClean="0">
              <a:latin typeface="+mn-lt"/>
            </a:endParaRPr>
          </a:p>
          <a:p>
            <a:pPr>
              <a:buNone/>
            </a:pPr>
            <a:r>
              <a:rPr lang="en-US" altLang="zh-CN" sz="2200" dirty="0" smtClean="0">
                <a:latin typeface="+mn-lt"/>
              </a:rPr>
              <a:t>{</a:t>
            </a:r>
            <a:endParaRPr lang="zh-CN" altLang="zh-CN" sz="2200" dirty="0" smtClean="0">
              <a:latin typeface="+mn-lt"/>
            </a:endParaRPr>
          </a:p>
          <a:p>
            <a:pPr>
              <a:buNone/>
            </a:pPr>
            <a:r>
              <a:rPr lang="en-US" altLang="zh-CN" sz="2200" dirty="0" smtClean="0">
                <a:latin typeface="+mn-lt"/>
              </a:rPr>
              <a:t>	while(*s == ',' || *s == '-') s++; //</a:t>
            </a:r>
            <a:r>
              <a:rPr lang="zh-CN" altLang="zh-CN" sz="2200" dirty="0" smtClean="0">
                <a:latin typeface="+mn-lt"/>
              </a:rPr>
              <a:t>找到第一个合法的字符</a:t>
            </a:r>
          </a:p>
          <a:p>
            <a:pPr>
              <a:buNone/>
            </a:pPr>
            <a:r>
              <a:rPr lang="en-US" altLang="zh-CN" sz="2200" dirty="0" smtClean="0">
                <a:latin typeface="+mn-lt"/>
              </a:rPr>
              <a:t>	while(*s != ',' &amp;&amp; *s != '\0')</a:t>
            </a:r>
            <a:endParaRPr lang="zh-CN" altLang="zh-CN" sz="2200" dirty="0" smtClean="0">
              <a:latin typeface="+mn-lt"/>
            </a:endParaRPr>
          </a:p>
          <a:p>
            <a:pPr>
              <a:buNone/>
            </a:pPr>
            <a:r>
              <a:rPr lang="en-US" altLang="zh-CN" sz="2200" dirty="0" smtClean="0">
                <a:latin typeface="+mn-lt"/>
              </a:rPr>
              <a:t>		*s++ = '-';</a:t>
            </a:r>
            <a:endParaRPr lang="zh-CN" altLang="zh-CN" sz="2200" dirty="0" smtClean="0">
              <a:latin typeface="+mn-lt"/>
            </a:endParaRPr>
          </a:p>
          <a:p>
            <a:pPr>
              <a:buNone/>
            </a:pPr>
            <a:r>
              <a:rPr lang="en-US" altLang="zh-CN" sz="2200" dirty="0" smtClean="0">
                <a:latin typeface="+mn-lt"/>
              </a:rPr>
              <a:t>}</a:t>
            </a:r>
            <a:endParaRPr lang="zh-CN" altLang="zh-CN" sz="2200" dirty="0" smtClean="0">
              <a:latin typeface="+mn-lt"/>
            </a:endParaRPr>
          </a:p>
          <a:p>
            <a:pPr>
              <a:buNone/>
            </a:pPr>
            <a:r>
              <a:rPr lang="en-US" altLang="zh-CN" sz="2200" dirty="0" smtClean="0">
                <a:latin typeface="+mn-lt"/>
              </a:rPr>
              <a:t> </a:t>
            </a:r>
            <a:endParaRPr lang="zh-CN" altLang="zh-CN" sz="2200" dirty="0" smtClean="0">
              <a:latin typeface="+mn-lt"/>
            </a:endParaRPr>
          </a:p>
          <a:p>
            <a:pPr>
              <a:buNone/>
            </a:pPr>
            <a:endParaRPr lang="zh-CN" altLang="en-US" sz="2200" dirty="0">
              <a:latin typeface="+mn-lt"/>
            </a:endParaRPr>
          </a:p>
        </p:txBody>
      </p:sp>
    </p:spTree>
  </p:cSld>
  <p:clrMapOvr>
    <a:masterClrMapping/>
  </p:clrMapOvr>
  <p:transition>
    <p:fade thruBlk="1"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程序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r>
              <a:rPr lang="en-US" altLang="zh-CN" sz="2200" dirty="0" smtClean="0">
                <a:latin typeface="+mn-lt"/>
              </a:rPr>
              <a:t>void main()</a:t>
            </a:r>
            <a:endParaRPr lang="zh-CN" altLang="zh-CN" sz="2200" dirty="0" smtClean="0">
              <a:latin typeface="+mn-lt"/>
            </a:endParaRPr>
          </a:p>
          <a:p>
            <a:pPr>
              <a:buNone/>
            </a:pPr>
            <a:r>
              <a:rPr lang="en-US" altLang="zh-CN" sz="2200" dirty="0" smtClean="0">
                <a:latin typeface="+mn-lt"/>
              </a:rPr>
              <a:t>{</a:t>
            </a:r>
            <a:endParaRPr lang="zh-CN" altLang="zh-CN" sz="2200" dirty="0" smtClean="0">
              <a:latin typeface="+mn-lt"/>
            </a:endParaRPr>
          </a:p>
          <a:p>
            <a:pPr>
              <a:buNone/>
            </a:pPr>
            <a:r>
              <a:rPr lang="en-US" altLang="zh-CN" sz="2200" dirty="0" smtClean="0">
                <a:latin typeface="+mn-lt"/>
              </a:rPr>
              <a:t>	char drug[5][200]= {{"</a:t>
            </a:r>
            <a:r>
              <a:rPr lang="zh-CN" altLang="zh-CN" sz="2200" dirty="0" smtClean="0">
                <a:latin typeface="+mn-lt"/>
              </a:rPr>
              <a:t>丹皮</a:t>
            </a:r>
            <a:r>
              <a:rPr lang="en-US" altLang="zh-CN" sz="2200" dirty="0" smtClean="0">
                <a:latin typeface="+mn-lt"/>
              </a:rPr>
              <a:t>,</a:t>
            </a:r>
            <a:r>
              <a:rPr lang="zh-CN" altLang="zh-CN" sz="2200" dirty="0" smtClean="0">
                <a:latin typeface="+mn-lt"/>
              </a:rPr>
              <a:t>生黄芪</a:t>
            </a:r>
            <a:r>
              <a:rPr lang="en-US" altLang="zh-CN" sz="2200" dirty="0" smtClean="0">
                <a:latin typeface="+mn-lt"/>
              </a:rPr>
              <a:t>,</a:t>
            </a:r>
            <a:r>
              <a:rPr lang="zh-CN" altLang="zh-CN" sz="2200" dirty="0" smtClean="0">
                <a:latin typeface="+mn-lt"/>
              </a:rPr>
              <a:t>五味子</a:t>
            </a:r>
            <a:r>
              <a:rPr lang="en-US" altLang="zh-CN" sz="2200" dirty="0" smtClean="0">
                <a:latin typeface="+mn-lt"/>
              </a:rPr>
              <a:t>,</a:t>
            </a:r>
            <a:r>
              <a:rPr lang="zh-CN" altLang="zh-CN" sz="2200" dirty="0" smtClean="0">
                <a:latin typeface="+mn-lt"/>
              </a:rPr>
              <a:t>茵陈</a:t>
            </a:r>
            <a:r>
              <a:rPr lang="en-US" altLang="zh-CN" sz="2200" dirty="0" smtClean="0">
                <a:latin typeface="+mn-lt"/>
              </a:rPr>
              <a:t>,</a:t>
            </a:r>
            <a:r>
              <a:rPr lang="zh-CN" altLang="zh-CN" sz="2200" dirty="0" smtClean="0">
                <a:latin typeface="+mn-lt"/>
              </a:rPr>
              <a:t>炒栀子</a:t>
            </a:r>
            <a:r>
              <a:rPr lang="en-US" altLang="zh-CN" sz="2200" dirty="0" smtClean="0">
                <a:latin typeface="+mn-lt"/>
              </a:rPr>
              <a:t>,</a:t>
            </a:r>
            <a:r>
              <a:rPr lang="zh-CN" altLang="zh-CN" sz="2200" dirty="0" smtClean="0">
                <a:latin typeface="+mn-lt"/>
              </a:rPr>
              <a:t>赤芍</a:t>
            </a:r>
            <a:r>
              <a:rPr lang="en-US" altLang="zh-CN" sz="2200" dirty="0" smtClean="0">
                <a:latin typeface="+mn-lt"/>
              </a:rPr>
              <a:t>,</a:t>
            </a:r>
            <a:r>
              <a:rPr lang="zh-CN" altLang="zh-CN" sz="2200" dirty="0" smtClean="0">
                <a:latin typeface="+mn-lt"/>
              </a:rPr>
              <a:t>黄芩</a:t>
            </a:r>
            <a:r>
              <a:rPr lang="en-US" altLang="zh-CN" sz="2200" dirty="0" smtClean="0">
                <a:latin typeface="+mn-lt"/>
              </a:rPr>
              <a:t>"},{"</a:t>
            </a:r>
            <a:r>
              <a:rPr lang="zh-CN" altLang="zh-CN" sz="2200" dirty="0" smtClean="0">
                <a:latin typeface="+mn-lt"/>
              </a:rPr>
              <a:t>石见穿</a:t>
            </a:r>
            <a:r>
              <a:rPr lang="en-US" altLang="zh-CN" sz="2200" dirty="0" smtClean="0">
                <a:latin typeface="+mn-lt"/>
              </a:rPr>
              <a:t>,</a:t>
            </a:r>
            <a:r>
              <a:rPr lang="zh-CN" altLang="zh-CN" sz="2200" dirty="0" smtClean="0">
                <a:latin typeface="+mn-lt"/>
              </a:rPr>
              <a:t>薏仁</a:t>
            </a:r>
            <a:r>
              <a:rPr lang="en-US" altLang="zh-CN" sz="2200" dirty="0" smtClean="0">
                <a:latin typeface="+mn-lt"/>
              </a:rPr>
              <a:t>,</a:t>
            </a:r>
            <a:r>
              <a:rPr lang="zh-CN" altLang="zh-CN" sz="2200" dirty="0" smtClean="0">
                <a:latin typeface="+mn-lt"/>
              </a:rPr>
              <a:t>赤芍</a:t>
            </a:r>
            <a:r>
              <a:rPr lang="en-US" altLang="zh-CN" sz="2200" dirty="0" smtClean="0">
                <a:latin typeface="+mn-lt"/>
              </a:rPr>
              <a:t>,</a:t>
            </a:r>
            <a:r>
              <a:rPr lang="zh-CN" altLang="zh-CN" sz="2200" dirty="0" smtClean="0">
                <a:latin typeface="+mn-lt"/>
              </a:rPr>
              <a:t>丹皮</a:t>
            </a:r>
            <a:r>
              <a:rPr lang="en-US" altLang="zh-CN" sz="2200" dirty="0" smtClean="0">
                <a:latin typeface="+mn-lt"/>
              </a:rPr>
              <a:t>,</a:t>
            </a:r>
            <a:r>
              <a:rPr lang="zh-CN" altLang="zh-CN" sz="2200" dirty="0" smtClean="0">
                <a:latin typeface="+mn-lt"/>
              </a:rPr>
              <a:t>柴胡</a:t>
            </a:r>
            <a:r>
              <a:rPr lang="en-US" altLang="zh-CN" sz="2200" dirty="0" smtClean="0">
                <a:latin typeface="+mn-lt"/>
              </a:rPr>
              <a:t>,</a:t>
            </a:r>
            <a:r>
              <a:rPr lang="zh-CN" altLang="zh-CN" sz="2200" dirty="0" smtClean="0">
                <a:latin typeface="+mn-lt"/>
              </a:rPr>
              <a:t>黄芩</a:t>
            </a:r>
            <a:r>
              <a:rPr lang="en-US" altLang="zh-CN" sz="2200" dirty="0" smtClean="0">
                <a:latin typeface="+mn-lt"/>
              </a:rPr>
              <a:t>,</a:t>
            </a:r>
            <a:r>
              <a:rPr lang="zh-CN" altLang="zh-CN" sz="2200" dirty="0" smtClean="0">
                <a:latin typeface="+mn-lt"/>
              </a:rPr>
              <a:t>半夏</a:t>
            </a:r>
            <a:r>
              <a:rPr lang="en-US" altLang="zh-CN" sz="2200" dirty="0" smtClean="0">
                <a:latin typeface="+mn-lt"/>
              </a:rPr>
              <a:t>,</a:t>
            </a:r>
            <a:r>
              <a:rPr lang="zh-CN" altLang="zh-CN" sz="2200" dirty="0" smtClean="0">
                <a:latin typeface="+mn-lt"/>
              </a:rPr>
              <a:t>白芥子</a:t>
            </a:r>
            <a:r>
              <a:rPr lang="en-US" altLang="zh-CN" sz="2200" dirty="0" smtClean="0">
                <a:latin typeface="+mn-lt"/>
              </a:rPr>
              <a:t>"},{"</a:t>
            </a:r>
            <a:r>
              <a:rPr lang="zh-CN" altLang="zh-CN" sz="2200" dirty="0" smtClean="0">
                <a:latin typeface="+mn-lt"/>
              </a:rPr>
              <a:t>薏仁</a:t>
            </a:r>
            <a:r>
              <a:rPr lang="en-US" altLang="zh-CN" sz="2200" dirty="0" smtClean="0">
                <a:latin typeface="+mn-lt"/>
              </a:rPr>
              <a:t>,</a:t>
            </a:r>
            <a:r>
              <a:rPr lang="zh-CN" altLang="zh-CN" sz="2200" dirty="0" smtClean="0">
                <a:latin typeface="+mn-lt"/>
              </a:rPr>
              <a:t>黄芩</a:t>
            </a:r>
            <a:r>
              <a:rPr lang="en-US" altLang="zh-CN" sz="2200" dirty="0" smtClean="0">
                <a:latin typeface="+mn-lt"/>
              </a:rPr>
              <a:t>,</a:t>
            </a:r>
            <a:r>
              <a:rPr lang="zh-CN" altLang="zh-CN" sz="2200" dirty="0" smtClean="0">
                <a:latin typeface="+mn-lt"/>
              </a:rPr>
              <a:t>太子参</a:t>
            </a:r>
            <a:r>
              <a:rPr lang="en-US" altLang="zh-CN" sz="2200" dirty="0" smtClean="0">
                <a:latin typeface="+mn-lt"/>
              </a:rPr>
              <a:t>,</a:t>
            </a:r>
            <a:r>
              <a:rPr lang="zh-CN" altLang="zh-CN" sz="2200" dirty="0" smtClean="0">
                <a:latin typeface="+mn-lt"/>
              </a:rPr>
              <a:t>丹皮</a:t>
            </a:r>
            <a:r>
              <a:rPr lang="en-US" altLang="zh-CN" sz="2200" dirty="0" smtClean="0">
                <a:latin typeface="+mn-lt"/>
              </a:rPr>
              <a:t>,</a:t>
            </a:r>
            <a:r>
              <a:rPr lang="zh-CN" altLang="zh-CN" sz="2200" dirty="0" smtClean="0">
                <a:latin typeface="+mn-lt"/>
              </a:rPr>
              <a:t>白芥子</a:t>
            </a:r>
            <a:r>
              <a:rPr lang="en-US" altLang="zh-CN" sz="2200" dirty="0" smtClean="0">
                <a:latin typeface="+mn-lt"/>
              </a:rPr>
              <a:t>,</a:t>
            </a:r>
            <a:r>
              <a:rPr lang="zh-CN" altLang="zh-CN" sz="2200" dirty="0" smtClean="0">
                <a:latin typeface="+mn-lt"/>
              </a:rPr>
              <a:t>五味子</a:t>
            </a:r>
            <a:r>
              <a:rPr lang="en-US" altLang="zh-CN" sz="2200" dirty="0" smtClean="0">
                <a:latin typeface="+mn-lt"/>
              </a:rPr>
              <a:t>,</a:t>
            </a:r>
            <a:r>
              <a:rPr lang="zh-CN" altLang="zh-CN" sz="2200" dirty="0" smtClean="0">
                <a:latin typeface="+mn-lt"/>
              </a:rPr>
              <a:t>桃仁</a:t>
            </a:r>
            <a:r>
              <a:rPr lang="en-US" altLang="zh-CN" sz="2200" dirty="0" smtClean="0">
                <a:latin typeface="+mn-lt"/>
              </a:rPr>
              <a:t>"},{"</a:t>
            </a:r>
            <a:r>
              <a:rPr lang="zh-CN" altLang="zh-CN" sz="2200" dirty="0" smtClean="0">
                <a:latin typeface="+mn-lt"/>
              </a:rPr>
              <a:t>赤芍</a:t>
            </a:r>
            <a:r>
              <a:rPr lang="en-US" altLang="zh-CN" sz="2200" dirty="0" smtClean="0">
                <a:latin typeface="+mn-lt"/>
              </a:rPr>
              <a:t>,</a:t>
            </a:r>
            <a:r>
              <a:rPr lang="zh-CN" altLang="zh-CN" sz="2200" dirty="0" smtClean="0">
                <a:latin typeface="+mn-lt"/>
              </a:rPr>
              <a:t>白芥子</a:t>
            </a:r>
            <a:r>
              <a:rPr lang="en-US" altLang="zh-CN" sz="2200" dirty="0" smtClean="0">
                <a:latin typeface="+mn-lt"/>
              </a:rPr>
              <a:t>,</a:t>
            </a:r>
            <a:r>
              <a:rPr lang="zh-CN" altLang="zh-CN" sz="2200" dirty="0" smtClean="0">
                <a:latin typeface="+mn-lt"/>
              </a:rPr>
              <a:t>白芷</a:t>
            </a:r>
            <a:r>
              <a:rPr lang="en-US" altLang="zh-CN" sz="2200" dirty="0" smtClean="0">
                <a:latin typeface="+mn-lt"/>
              </a:rPr>
              <a:t>,</a:t>
            </a:r>
            <a:r>
              <a:rPr lang="zh-CN" altLang="zh-CN" sz="2200" dirty="0" smtClean="0">
                <a:latin typeface="+mn-lt"/>
              </a:rPr>
              <a:t>赤芍</a:t>
            </a:r>
            <a:r>
              <a:rPr lang="en-US" altLang="zh-CN" sz="2200" dirty="0" smtClean="0">
                <a:latin typeface="+mn-lt"/>
              </a:rPr>
              <a:t>,</a:t>
            </a:r>
            <a:r>
              <a:rPr lang="zh-CN" altLang="zh-CN" sz="2200" dirty="0" smtClean="0">
                <a:latin typeface="+mn-lt"/>
              </a:rPr>
              <a:t>薏仁</a:t>
            </a:r>
            <a:r>
              <a:rPr lang="en-US" altLang="zh-CN" sz="2200" dirty="0" smtClean="0">
                <a:latin typeface="+mn-lt"/>
              </a:rPr>
              <a:t>,</a:t>
            </a:r>
            <a:r>
              <a:rPr lang="zh-CN" altLang="zh-CN" sz="2200" dirty="0" smtClean="0">
                <a:latin typeface="+mn-lt"/>
              </a:rPr>
              <a:t>丹皮</a:t>
            </a:r>
            <a:r>
              <a:rPr lang="en-US" altLang="zh-CN" sz="2200" dirty="0" smtClean="0">
                <a:latin typeface="+mn-lt"/>
              </a:rPr>
              <a:t>,</a:t>
            </a:r>
            <a:r>
              <a:rPr lang="zh-CN" altLang="zh-CN" sz="2200" dirty="0" smtClean="0">
                <a:latin typeface="+mn-lt"/>
              </a:rPr>
              <a:t>桃仁</a:t>
            </a:r>
            <a:r>
              <a:rPr lang="en-US" altLang="zh-CN" sz="2200" dirty="0" smtClean="0">
                <a:latin typeface="+mn-lt"/>
              </a:rPr>
              <a:t>,</a:t>
            </a:r>
            <a:r>
              <a:rPr lang="zh-CN" altLang="zh-CN" sz="2200" dirty="0" smtClean="0">
                <a:latin typeface="+mn-lt"/>
              </a:rPr>
              <a:t>杏仁</a:t>
            </a:r>
            <a:r>
              <a:rPr lang="en-US" altLang="zh-CN" sz="2200" dirty="0" smtClean="0">
                <a:latin typeface="+mn-lt"/>
              </a:rPr>
              <a:t>"},{"</a:t>
            </a:r>
            <a:r>
              <a:rPr lang="zh-CN" altLang="zh-CN" sz="2200" dirty="0" smtClean="0">
                <a:latin typeface="+mn-lt"/>
              </a:rPr>
              <a:t>柴胡</a:t>
            </a:r>
            <a:r>
              <a:rPr lang="en-US" altLang="zh-CN" sz="2200" dirty="0" smtClean="0">
                <a:latin typeface="+mn-lt"/>
              </a:rPr>
              <a:t>,</a:t>
            </a:r>
            <a:r>
              <a:rPr lang="zh-CN" altLang="zh-CN" sz="2200" dirty="0" smtClean="0">
                <a:latin typeface="+mn-lt"/>
              </a:rPr>
              <a:t>黄芩</a:t>
            </a:r>
            <a:r>
              <a:rPr lang="en-US" altLang="zh-CN" sz="2200" dirty="0" smtClean="0">
                <a:latin typeface="+mn-lt"/>
              </a:rPr>
              <a:t>,</a:t>
            </a:r>
            <a:r>
              <a:rPr lang="zh-CN" altLang="zh-CN" sz="2200" dirty="0" smtClean="0">
                <a:latin typeface="+mn-lt"/>
              </a:rPr>
              <a:t>川朴</a:t>
            </a:r>
            <a:r>
              <a:rPr lang="en-US" altLang="zh-CN" sz="2200" dirty="0" smtClean="0">
                <a:latin typeface="+mn-lt"/>
              </a:rPr>
              <a:t>,</a:t>
            </a:r>
            <a:r>
              <a:rPr lang="zh-CN" altLang="zh-CN" sz="2200" dirty="0" smtClean="0">
                <a:latin typeface="+mn-lt"/>
              </a:rPr>
              <a:t>五味子</a:t>
            </a:r>
            <a:r>
              <a:rPr lang="en-US" altLang="zh-CN" sz="2200" dirty="0" smtClean="0">
                <a:latin typeface="+mn-lt"/>
              </a:rPr>
              <a:t>,</a:t>
            </a:r>
            <a:r>
              <a:rPr lang="zh-CN" altLang="zh-CN" sz="2200" dirty="0" smtClean="0">
                <a:latin typeface="+mn-lt"/>
              </a:rPr>
              <a:t>苏子</a:t>
            </a:r>
            <a:r>
              <a:rPr lang="en-US" altLang="zh-CN" sz="2200" dirty="0" smtClean="0">
                <a:latin typeface="+mn-lt"/>
              </a:rPr>
              <a:t>,</a:t>
            </a:r>
            <a:r>
              <a:rPr lang="zh-CN" altLang="zh-CN" sz="2200" dirty="0" smtClean="0">
                <a:latin typeface="+mn-lt"/>
              </a:rPr>
              <a:t>白芥子</a:t>
            </a:r>
            <a:r>
              <a:rPr lang="en-US" altLang="zh-CN" sz="2200" dirty="0" smtClean="0">
                <a:latin typeface="+mn-lt"/>
              </a:rPr>
              <a:t>"}};</a:t>
            </a:r>
            <a:endParaRPr lang="zh-CN" altLang="zh-CN" sz="2200" dirty="0" smtClean="0">
              <a:latin typeface="+mn-lt"/>
            </a:endParaRPr>
          </a:p>
          <a:p>
            <a:pPr>
              <a:buNone/>
            </a:pPr>
            <a:r>
              <a:rPr lang="en-US" altLang="zh-CN" sz="2200" dirty="0" smtClean="0">
                <a:latin typeface="+mn-lt"/>
              </a:rPr>
              <a:t>char </a:t>
            </a:r>
            <a:r>
              <a:rPr lang="en-US" altLang="zh-CN" sz="2200" dirty="0" err="1" smtClean="0">
                <a:latin typeface="+mn-lt"/>
              </a:rPr>
              <a:t>buf</a:t>
            </a:r>
            <a:r>
              <a:rPr lang="en-US" altLang="zh-CN" sz="2200" dirty="0" smtClean="0">
                <a:latin typeface="+mn-lt"/>
              </a:rPr>
              <a:t>[4000]={""},*p,*q,*r;</a:t>
            </a:r>
            <a:endParaRPr lang="zh-CN" altLang="zh-CN" sz="2200" dirty="0" smtClean="0">
              <a:latin typeface="+mn-lt"/>
            </a:endParaRPr>
          </a:p>
          <a:p>
            <a:pPr>
              <a:buNone/>
            </a:pPr>
            <a:r>
              <a:rPr lang="en-US" altLang="zh-CN" sz="2200" dirty="0" err="1" smtClean="0">
                <a:latin typeface="+mn-lt"/>
              </a:rPr>
              <a:t>int</a:t>
            </a:r>
            <a:r>
              <a:rPr lang="en-US" altLang="zh-CN" sz="2200" dirty="0" smtClean="0">
                <a:latin typeface="+mn-lt"/>
              </a:rPr>
              <a:t> </a:t>
            </a:r>
            <a:r>
              <a:rPr lang="en-US" altLang="zh-CN" sz="2200" dirty="0" err="1" smtClean="0">
                <a:latin typeface="+mn-lt"/>
              </a:rPr>
              <a:t>i,n,len</a:t>
            </a:r>
            <a:r>
              <a:rPr lang="en-US" altLang="zh-CN" sz="2200" dirty="0" smtClean="0">
                <a:latin typeface="+mn-lt"/>
              </a:rPr>
              <a:t>;</a:t>
            </a:r>
            <a:endParaRPr lang="zh-CN" altLang="zh-CN" sz="2200" dirty="0" smtClean="0">
              <a:latin typeface="+mn-lt"/>
            </a:endParaRPr>
          </a:p>
          <a:p>
            <a:pPr>
              <a:buNone/>
            </a:pPr>
            <a:r>
              <a:rPr lang="en-US" altLang="zh-CN" sz="2200" dirty="0" smtClean="0">
                <a:latin typeface="+mn-lt"/>
              </a:rPr>
              <a:t>char s[50],t[50];	</a:t>
            </a:r>
            <a:endParaRPr lang="zh-CN" altLang="zh-CN" sz="2200" dirty="0" smtClean="0">
              <a:latin typeface="+mn-lt"/>
            </a:endParaRPr>
          </a:p>
          <a:p>
            <a:pPr>
              <a:buNone/>
            </a:pPr>
            <a:r>
              <a:rPr lang="en-US" altLang="zh-CN" sz="2200" dirty="0" smtClean="0">
                <a:latin typeface="+mn-lt"/>
              </a:rPr>
              <a:t>for(</a:t>
            </a:r>
            <a:r>
              <a:rPr lang="en-US" altLang="zh-CN" sz="2200" dirty="0" err="1" smtClean="0">
                <a:latin typeface="+mn-lt"/>
              </a:rPr>
              <a:t>i</a:t>
            </a:r>
            <a:r>
              <a:rPr lang="en-US" altLang="zh-CN" sz="2200" dirty="0" smtClean="0">
                <a:latin typeface="+mn-lt"/>
              </a:rPr>
              <a:t>=0;i&lt;5;i++)</a:t>
            </a:r>
            <a:endParaRPr lang="zh-CN" altLang="zh-CN" sz="2200" dirty="0" smtClean="0">
              <a:latin typeface="+mn-lt"/>
            </a:endParaRPr>
          </a:p>
          <a:p>
            <a:pPr>
              <a:buNone/>
            </a:pPr>
            <a:r>
              <a:rPr lang="en-US" altLang="zh-CN" sz="2200" dirty="0" smtClean="0">
                <a:latin typeface="+mn-lt"/>
              </a:rPr>
              <a:t>  {</a:t>
            </a:r>
            <a:r>
              <a:rPr lang="en-US" altLang="zh-CN" sz="2200" dirty="0" err="1" smtClean="0">
                <a:latin typeface="+mn-lt"/>
              </a:rPr>
              <a:t>strcat</a:t>
            </a:r>
            <a:r>
              <a:rPr lang="en-US" altLang="zh-CN" sz="2200" dirty="0" smtClean="0">
                <a:latin typeface="+mn-lt"/>
              </a:rPr>
              <a:t>(</a:t>
            </a:r>
            <a:r>
              <a:rPr lang="en-US" altLang="zh-CN" sz="2200" dirty="0" err="1" smtClean="0">
                <a:latin typeface="+mn-lt"/>
              </a:rPr>
              <a:t>buf,drug</a:t>
            </a:r>
            <a:r>
              <a:rPr lang="en-US" altLang="zh-CN" sz="2200" dirty="0" smtClean="0">
                <a:latin typeface="+mn-lt"/>
              </a:rPr>
              <a:t>[</a:t>
            </a:r>
            <a:r>
              <a:rPr lang="en-US" altLang="zh-CN" sz="2200" dirty="0" err="1" smtClean="0">
                <a:latin typeface="+mn-lt"/>
              </a:rPr>
              <a:t>i</a:t>
            </a:r>
            <a:r>
              <a:rPr lang="en-US" altLang="zh-CN" sz="2200" dirty="0" smtClean="0">
                <a:latin typeface="+mn-lt"/>
              </a:rPr>
              <a:t>]);	</a:t>
            </a:r>
            <a:r>
              <a:rPr lang="en-US" altLang="zh-CN" sz="2200" dirty="0" err="1" smtClean="0">
                <a:latin typeface="+mn-lt"/>
              </a:rPr>
              <a:t>strcat</a:t>
            </a:r>
            <a:r>
              <a:rPr lang="en-US" altLang="zh-CN" sz="2200" dirty="0" smtClean="0">
                <a:latin typeface="+mn-lt"/>
              </a:rPr>
              <a:t>(</a:t>
            </a:r>
            <a:r>
              <a:rPr lang="en-US" altLang="zh-CN" sz="2200" dirty="0" err="1" smtClean="0">
                <a:latin typeface="+mn-lt"/>
              </a:rPr>
              <a:t>buf</a:t>
            </a:r>
            <a:r>
              <a:rPr lang="en-US" altLang="zh-CN" sz="2200" dirty="0" smtClean="0">
                <a:latin typeface="+mn-lt"/>
              </a:rPr>
              <a:t>,“,”);	}</a:t>
            </a:r>
            <a:endParaRPr lang="zh-CN" altLang="zh-CN" sz="2200" dirty="0" smtClean="0">
              <a:latin typeface="+mn-lt"/>
            </a:endParaRPr>
          </a:p>
          <a:p>
            <a:pPr>
              <a:buNone/>
            </a:pPr>
            <a:r>
              <a:rPr lang="en-US" altLang="zh-CN" sz="2200" dirty="0" err="1" smtClean="0">
                <a:latin typeface="+mn-lt"/>
              </a:rPr>
              <a:t>len</a:t>
            </a:r>
            <a:r>
              <a:rPr lang="en-US" altLang="zh-CN" sz="2200" dirty="0" smtClean="0">
                <a:latin typeface="+mn-lt"/>
              </a:rPr>
              <a:t> = </a:t>
            </a:r>
            <a:r>
              <a:rPr lang="en-US" altLang="zh-CN" sz="2200" dirty="0" err="1" smtClean="0">
                <a:latin typeface="+mn-lt"/>
              </a:rPr>
              <a:t>strlen</a:t>
            </a:r>
            <a:r>
              <a:rPr lang="en-US" altLang="zh-CN" sz="2200" dirty="0" smtClean="0">
                <a:latin typeface="+mn-lt"/>
              </a:rPr>
              <a:t>(</a:t>
            </a:r>
            <a:r>
              <a:rPr lang="en-US" altLang="zh-CN" sz="2200" dirty="0" err="1" smtClean="0">
                <a:latin typeface="+mn-lt"/>
              </a:rPr>
              <a:t>buf</a:t>
            </a:r>
            <a:r>
              <a:rPr lang="en-US" altLang="zh-CN" sz="2200" dirty="0" smtClean="0">
                <a:latin typeface="+mn-lt"/>
              </a:rPr>
              <a:t>);</a:t>
            </a:r>
            <a:endParaRPr lang="zh-CN" altLang="zh-CN" sz="2200" dirty="0" smtClean="0">
              <a:latin typeface="+mn-lt"/>
            </a:endParaRPr>
          </a:p>
          <a:p>
            <a:pPr>
              <a:buNone/>
            </a:pPr>
            <a:r>
              <a:rPr lang="en-US" altLang="zh-CN" sz="2200" dirty="0" smtClean="0">
                <a:latin typeface="+mn-lt"/>
              </a:rPr>
              <a:t>	</a:t>
            </a:r>
            <a:endParaRPr lang="zh-CN" altLang="en-US" sz="2200" dirty="0">
              <a:latin typeface="+mn-lt"/>
            </a:endParaRPr>
          </a:p>
        </p:txBody>
      </p:sp>
    </p:spTree>
  </p:cSld>
  <p:clrMapOvr>
    <a:masterClrMapping/>
  </p:clrMapOvr>
  <p:transition>
    <p:fade thruBlk="1"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程序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304800" y="1295400"/>
            <a:ext cx="8503920" cy="4572000"/>
          </a:xfrm>
        </p:spPr>
        <p:txBody>
          <a:bodyPr/>
          <a:lstStyle/>
          <a:p>
            <a:pPr>
              <a:buNone/>
            </a:pPr>
            <a:r>
              <a:rPr lang="en-US" altLang="zh-CN" sz="2200" dirty="0" smtClean="0">
                <a:latin typeface="+mn-lt"/>
              </a:rPr>
              <a:t>p = </a:t>
            </a:r>
            <a:r>
              <a:rPr lang="en-US" altLang="zh-CN" sz="2200" dirty="0" err="1" smtClean="0">
                <a:latin typeface="+mn-lt"/>
              </a:rPr>
              <a:t>getName</a:t>
            </a:r>
            <a:r>
              <a:rPr lang="en-US" altLang="zh-CN" sz="2200" dirty="0" smtClean="0">
                <a:latin typeface="+mn-lt"/>
              </a:rPr>
              <a:t>(</a:t>
            </a:r>
            <a:r>
              <a:rPr lang="en-US" altLang="zh-CN" sz="2200" dirty="0" err="1" smtClean="0">
                <a:latin typeface="+mn-lt"/>
              </a:rPr>
              <a:t>buf,s</a:t>
            </a:r>
            <a:r>
              <a:rPr lang="en-US" altLang="zh-CN" sz="2200" dirty="0" smtClean="0">
                <a:latin typeface="+mn-lt"/>
              </a:rPr>
              <a:t>); /*</a:t>
            </a:r>
            <a:r>
              <a:rPr lang="zh-CN" altLang="zh-CN" sz="2200" dirty="0" smtClean="0">
                <a:latin typeface="+mn-lt"/>
              </a:rPr>
              <a:t>取药品名存在</a:t>
            </a:r>
            <a:r>
              <a:rPr lang="en-US" altLang="zh-CN" sz="2200" dirty="0" smtClean="0">
                <a:latin typeface="+mn-lt"/>
              </a:rPr>
              <a:t>s</a:t>
            </a:r>
            <a:r>
              <a:rPr lang="zh-CN" altLang="zh-CN" sz="2200" dirty="0" smtClean="0">
                <a:latin typeface="+mn-lt"/>
              </a:rPr>
              <a:t>中</a:t>
            </a:r>
            <a:r>
              <a:rPr lang="en-US" altLang="zh-CN" sz="2200" dirty="0" smtClean="0">
                <a:latin typeface="+mn-lt"/>
              </a:rPr>
              <a:t>,p</a:t>
            </a:r>
            <a:r>
              <a:rPr lang="zh-CN" altLang="zh-CN" sz="2200" dirty="0" smtClean="0">
                <a:latin typeface="+mn-lt"/>
              </a:rPr>
              <a:t>指向该名称后面的字符</a:t>
            </a:r>
            <a:r>
              <a:rPr lang="en-US" altLang="zh-CN" sz="2200" dirty="0" smtClean="0">
                <a:latin typeface="+mn-lt"/>
              </a:rPr>
              <a:t>*/</a:t>
            </a:r>
            <a:endParaRPr lang="zh-CN" altLang="zh-CN" sz="2200" dirty="0" smtClean="0">
              <a:latin typeface="+mn-lt"/>
            </a:endParaRPr>
          </a:p>
          <a:p>
            <a:pPr>
              <a:buNone/>
            </a:pPr>
            <a:r>
              <a:rPr lang="en-US" altLang="zh-CN" sz="2200" dirty="0" smtClean="0">
                <a:latin typeface="+mn-lt"/>
              </a:rPr>
              <a:t>r = p; /*</a:t>
            </a:r>
            <a:r>
              <a:rPr lang="zh-CN" altLang="zh-CN" sz="2200" dirty="0" smtClean="0">
                <a:latin typeface="+mn-lt"/>
              </a:rPr>
              <a:t>记录下一轮开始统计的位置</a:t>
            </a:r>
            <a:r>
              <a:rPr lang="en-US" altLang="zh-CN" sz="2200" dirty="0" smtClean="0">
                <a:latin typeface="+mn-lt"/>
              </a:rPr>
              <a:t>*/</a:t>
            </a:r>
            <a:endParaRPr lang="zh-CN" altLang="zh-CN" sz="2200" dirty="0" smtClean="0">
              <a:latin typeface="+mn-lt"/>
            </a:endParaRPr>
          </a:p>
          <a:p>
            <a:pPr>
              <a:buNone/>
            </a:pPr>
            <a:r>
              <a:rPr lang="en-US" altLang="zh-CN" sz="2200" dirty="0" smtClean="0">
                <a:latin typeface="+mn-lt"/>
              </a:rPr>
              <a:t>n=1;	</a:t>
            </a:r>
          </a:p>
          <a:p>
            <a:pPr>
              <a:buNone/>
            </a:pPr>
            <a:r>
              <a:rPr lang="en-US" altLang="zh-CN" sz="2200" dirty="0" smtClean="0">
                <a:latin typeface="+mn-lt"/>
              </a:rPr>
              <a:t>while(r&lt;</a:t>
            </a:r>
            <a:r>
              <a:rPr lang="en-US" altLang="zh-CN" sz="2200" dirty="0" err="1" smtClean="0">
                <a:latin typeface="+mn-lt"/>
              </a:rPr>
              <a:t>buf+len</a:t>
            </a:r>
            <a:r>
              <a:rPr lang="en-US" altLang="zh-CN" sz="2200" dirty="0" smtClean="0">
                <a:latin typeface="+mn-lt"/>
              </a:rPr>
              <a:t>)</a:t>
            </a:r>
            <a:endParaRPr lang="zh-CN" altLang="zh-CN" sz="2200" dirty="0" smtClean="0">
              <a:latin typeface="+mn-lt"/>
            </a:endParaRPr>
          </a:p>
          <a:p>
            <a:pPr>
              <a:buNone/>
            </a:pPr>
            <a:r>
              <a:rPr lang="en-US" altLang="zh-CN" sz="2200" dirty="0" smtClean="0">
                <a:latin typeface="+mn-lt"/>
              </a:rPr>
              <a:t>{</a:t>
            </a:r>
          </a:p>
          <a:p>
            <a:pPr>
              <a:buNone/>
            </a:pPr>
            <a:r>
              <a:rPr lang="en-US" altLang="zh-CN" sz="2200" dirty="0" smtClean="0">
                <a:latin typeface="+mn-lt"/>
              </a:rPr>
              <a:t>/*</a:t>
            </a:r>
            <a:r>
              <a:rPr lang="zh-CN" altLang="zh-CN" sz="2200" dirty="0" smtClean="0">
                <a:latin typeface="+mn-lt"/>
              </a:rPr>
              <a:t>从</a:t>
            </a:r>
            <a:r>
              <a:rPr lang="en-US" altLang="zh-CN" sz="2200" dirty="0" smtClean="0">
                <a:latin typeface="+mn-lt"/>
              </a:rPr>
              <a:t>p</a:t>
            </a:r>
            <a:r>
              <a:rPr lang="zh-CN" altLang="zh-CN" sz="2200" dirty="0" smtClean="0">
                <a:latin typeface="+mn-lt"/>
              </a:rPr>
              <a:t>后面取一个合法药品名</a:t>
            </a:r>
            <a:r>
              <a:rPr lang="en-US" altLang="zh-CN" sz="2200" dirty="0" smtClean="0">
                <a:latin typeface="+mn-lt"/>
              </a:rPr>
              <a:t>,</a:t>
            </a:r>
            <a:r>
              <a:rPr lang="zh-CN" altLang="zh-CN" sz="2200" dirty="0" smtClean="0">
                <a:latin typeface="+mn-lt"/>
              </a:rPr>
              <a:t>存储在</a:t>
            </a:r>
            <a:r>
              <a:rPr lang="en-US" altLang="zh-CN" sz="2200" dirty="0" smtClean="0">
                <a:latin typeface="+mn-lt"/>
              </a:rPr>
              <a:t>t</a:t>
            </a:r>
            <a:r>
              <a:rPr lang="zh-CN" altLang="zh-CN" sz="2200" dirty="0" smtClean="0">
                <a:latin typeface="+mn-lt"/>
              </a:rPr>
              <a:t>中</a:t>
            </a:r>
            <a:r>
              <a:rPr lang="en-US" altLang="zh-CN" sz="2200" dirty="0" smtClean="0">
                <a:latin typeface="+mn-lt"/>
              </a:rPr>
              <a:t>,q</a:t>
            </a:r>
            <a:r>
              <a:rPr lang="zh-CN" altLang="zh-CN" sz="2200" dirty="0" smtClean="0">
                <a:latin typeface="+mn-lt"/>
              </a:rPr>
              <a:t>指向该名称后面的字符</a:t>
            </a:r>
            <a:r>
              <a:rPr lang="en-US" altLang="zh-CN" sz="2200" dirty="0" smtClean="0">
                <a:latin typeface="+mn-lt"/>
              </a:rPr>
              <a:t>*/</a:t>
            </a:r>
            <a:endParaRPr lang="zh-CN" altLang="zh-CN" sz="2200" dirty="0" smtClean="0">
              <a:latin typeface="+mn-lt"/>
            </a:endParaRPr>
          </a:p>
          <a:p>
            <a:pPr>
              <a:buNone/>
            </a:pPr>
            <a:r>
              <a:rPr lang="en-US" altLang="zh-CN" sz="2200" dirty="0" smtClean="0">
                <a:latin typeface="+mn-lt"/>
              </a:rPr>
              <a:t>q = </a:t>
            </a:r>
            <a:r>
              <a:rPr lang="en-US" altLang="zh-CN" sz="2200" dirty="0" err="1" smtClean="0">
                <a:latin typeface="+mn-lt"/>
              </a:rPr>
              <a:t>getName</a:t>
            </a:r>
            <a:r>
              <a:rPr lang="en-US" altLang="zh-CN" sz="2200" dirty="0" smtClean="0">
                <a:latin typeface="+mn-lt"/>
              </a:rPr>
              <a:t>(</a:t>
            </a:r>
            <a:r>
              <a:rPr lang="en-US" altLang="zh-CN" sz="2200" dirty="0" err="1" smtClean="0">
                <a:latin typeface="+mn-lt"/>
              </a:rPr>
              <a:t>p,t</a:t>
            </a:r>
            <a:r>
              <a:rPr lang="en-US" altLang="zh-CN" sz="2200" dirty="0" smtClean="0">
                <a:latin typeface="+mn-lt"/>
              </a:rPr>
              <a:t>); </a:t>
            </a:r>
          </a:p>
          <a:p>
            <a:pPr>
              <a:buNone/>
            </a:pPr>
            <a:r>
              <a:rPr lang="en-US" altLang="zh-CN" sz="2200" dirty="0" smtClean="0">
                <a:latin typeface="+mn-lt"/>
              </a:rPr>
              <a:t>if(</a:t>
            </a:r>
            <a:r>
              <a:rPr lang="en-US" altLang="zh-CN" sz="2200" dirty="0" err="1" smtClean="0">
                <a:latin typeface="+mn-lt"/>
              </a:rPr>
              <a:t>strcmp</a:t>
            </a:r>
            <a:r>
              <a:rPr lang="en-US" altLang="zh-CN" sz="2200" dirty="0" smtClean="0">
                <a:latin typeface="+mn-lt"/>
              </a:rPr>
              <a:t>(</a:t>
            </a:r>
            <a:r>
              <a:rPr lang="en-US" altLang="zh-CN" sz="2200" dirty="0" err="1" smtClean="0">
                <a:latin typeface="+mn-lt"/>
              </a:rPr>
              <a:t>s,t</a:t>
            </a:r>
            <a:r>
              <a:rPr lang="en-US" altLang="zh-CN" sz="2200" dirty="0" smtClean="0">
                <a:latin typeface="+mn-lt"/>
              </a:rPr>
              <a:t>) == 0)</a:t>
            </a:r>
            <a:endParaRPr lang="zh-CN" altLang="zh-CN" sz="2200" dirty="0" smtClean="0">
              <a:latin typeface="+mn-lt"/>
            </a:endParaRPr>
          </a:p>
          <a:p>
            <a:pPr>
              <a:buNone/>
            </a:pPr>
            <a:r>
              <a:rPr lang="en-US" altLang="zh-CN" sz="2200" dirty="0" smtClean="0">
                <a:latin typeface="+mn-lt"/>
              </a:rPr>
              <a:t>{</a:t>
            </a:r>
            <a:endParaRPr lang="zh-CN" altLang="zh-CN" sz="2200" dirty="0" smtClean="0">
              <a:latin typeface="+mn-lt"/>
            </a:endParaRPr>
          </a:p>
          <a:p>
            <a:pPr>
              <a:buNone/>
            </a:pPr>
            <a:r>
              <a:rPr lang="en-US" altLang="zh-CN" sz="2200" dirty="0" smtClean="0">
                <a:latin typeface="+mn-lt"/>
              </a:rPr>
              <a:t>	n++;</a:t>
            </a:r>
            <a:endParaRPr lang="zh-CN" altLang="zh-CN" sz="2200" dirty="0" smtClean="0">
              <a:latin typeface="+mn-lt"/>
            </a:endParaRPr>
          </a:p>
          <a:p>
            <a:pPr>
              <a:buNone/>
            </a:pPr>
            <a:r>
              <a:rPr lang="en-US" altLang="zh-CN" sz="2200" dirty="0" smtClean="0">
                <a:latin typeface="+mn-lt"/>
              </a:rPr>
              <a:t>	/*</a:t>
            </a:r>
            <a:r>
              <a:rPr lang="zh-CN" altLang="zh-CN" sz="2200" dirty="0" smtClean="0">
                <a:latin typeface="+mn-lt"/>
              </a:rPr>
              <a:t>修改同名数据</a:t>
            </a:r>
            <a:r>
              <a:rPr lang="en-US" altLang="zh-CN" sz="2200" dirty="0" smtClean="0">
                <a:latin typeface="+mn-lt"/>
              </a:rPr>
              <a:t>,</a:t>
            </a:r>
            <a:r>
              <a:rPr lang="zh-CN" altLang="zh-CN" sz="2200" dirty="0" smtClean="0">
                <a:latin typeface="+mn-lt"/>
              </a:rPr>
              <a:t>防止下次重复统计</a:t>
            </a:r>
            <a:r>
              <a:rPr lang="en-US" altLang="zh-CN" sz="2200" dirty="0" smtClean="0">
                <a:latin typeface="+mn-lt"/>
              </a:rPr>
              <a:t>*/</a:t>
            </a:r>
            <a:endParaRPr lang="zh-CN" altLang="zh-CN" sz="2200" dirty="0" smtClean="0">
              <a:latin typeface="+mn-lt"/>
            </a:endParaRPr>
          </a:p>
          <a:p>
            <a:pPr>
              <a:buNone/>
            </a:pPr>
            <a:r>
              <a:rPr lang="en-US" altLang="zh-CN" sz="2200" dirty="0" smtClean="0">
                <a:latin typeface="+mn-lt"/>
              </a:rPr>
              <a:t>	</a:t>
            </a:r>
            <a:r>
              <a:rPr lang="en-US" altLang="zh-CN" sz="2200" dirty="0" err="1" smtClean="0">
                <a:latin typeface="+mn-lt"/>
              </a:rPr>
              <a:t>clearName</a:t>
            </a:r>
            <a:r>
              <a:rPr lang="en-US" altLang="zh-CN" sz="2200" dirty="0" smtClean="0">
                <a:latin typeface="+mn-lt"/>
              </a:rPr>
              <a:t>(p);</a:t>
            </a:r>
            <a:endParaRPr lang="zh-CN" altLang="zh-CN" sz="2200" dirty="0" smtClean="0">
              <a:latin typeface="+mn-lt"/>
            </a:endParaRPr>
          </a:p>
          <a:p>
            <a:pPr>
              <a:buNone/>
            </a:pPr>
            <a:r>
              <a:rPr lang="en-US" altLang="zh-CN" sz="2200" dirty="0" smtClean="0">
                <a:latin typeface="+mn-lt"/>
              </a:rPr>
              <a:t>}</a:t>
            </a:r>
            <a:endParaRPr lang="zh-CN" altLang="zh-CN" sz="2200" dirty="0" smtClean="0">
              <a:latin typeface="+mn-lt"/>
            </a:endParaRPr>
          </a:p>
        </p:txBody>
      </p:sp>
    </p:spTree>
  </p:cSld>
  <p:clrMapOvr>
    <a:masterClrMapping/>
  </p:clrMapOvr>
  <p:transition>
    <p:fade thruBlk="1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8.1  </a:t>
            </a:r>
            <a:r>
              <a:rPr lang="zh-CN" altLang="en-US"/>
              <a:t>借钱的故事</a:t>
            </a:r>
          </a:p>
        </p:txBody>
      </p:sp>
      <p:pic>
        <p:nvPicPr>
          <p:cNvPr id="10342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71600" y="2819400"/>
            <a:ext cx="6705600" cy="2043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程序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r>
              <a:rPr lang="en-US" altLang="zh-CN" sz="2200" dirty="0" smtClean="0">
                <a:latin typeface="+mn-lt"/>
              </a:rPr>
              <a:t>	p = q;</a:t>
            </a:r>
            <a:endParaRPr lang="zh-CN" altLang="zh-CN" sz="2200" dirty="0" smtClean="0">
              <a:latin typeface="+mn-lt"/>
            </a:endParaRPr>
          </a:p>
          <a:p>
            <a:pPr>
              <a:buNone/>
            </a:pPr>
            <a:r>
              <a:rPr lang="en-US" altLang="zh-CN" sz="2200" dirty="0" smtClean="0">
                <a:latin typeface="+mn-lt"/>
              </a:rPr>
              <a:t>	if(p &gt;=</a:t>
            </a:r>
            <a:r>
              <a:rPr lang="en-US" altLang="zh-CN" sz="2200" dirty="0" err="1" smtClean="0">
                <a:latin typeface="+mn-lt"/>
              </a:rPr>
              <a:t>buf</a:t>
            </a:r>
            <a:r>
              <a:rPr lang="en-US" altLang="zh-CN" sz="2200" dirty="0" smtClean="0">
                <a:latin typeface="+mn-lt"/>
              </a:rPr>
              <a:t> +</a:t>
            </a:r>
            <a:r>
              <a:rPr lang="en-US" altLang="zh-CN" sz="2200" dirty="0" err="1" smtClean="0">
                <a:latin typeface="+mn-lt"/>
              </a:rPr>
              <a:t>len</a:t>
            </a:r>
            <a:r>
              <a:rPr lang="en-US" altLang="zh-CN" sz="2200" dirty="0" smtClean="0">
                <a:latin typeface="+mn-lt"/>
              </a:rPr>
              <a:t>)	/*</a:t>
            </a:r>
            <a:r>
              <a:rPr lang="zh-CN" altLang="zh-CN" sz="2200" dirty="0" smtClean="0">
                <a:latin typeface="+mn-lt"/>
              </a:rPr>
              <a:t>重置指针</a:t>
            </a:r>
            <a:r>
              <a:rPr lang="en-US" altLang="zh-CN" sz="2200" dirty="0" err="1" smtClean="0">
                <a:latin typeface="+mn-lt"/>
              </a:rPr>
              <a:t>p,r</a:t>
            </a:r>
            <a:r>
              <a:rPr lang="zh-CN" altLang="zh-CN" sz="2200" dirty="0" smtClean="0">
                <a:latin typeface="+mn-lt"/>
              </a:rPr>
              <a:t>，准备统计下一个名称</a:t>
            </a:r>
            <a:r>
              <a:rPr lang="en-US" altLang="zh-CN" sz="2200" dirty="0" smtClean="0">
                <a:latin typeface="+mn-lt"/>
              </a:rPr>
              <a:t>*/</a:t>
            </a:r>
            <a:endParaRPr lang="zh-CN" altLang="zh-CN" sz="2200" dirty="0" smtClean="0">
              <a:latin typeface="+mn-lt"/>
            </a:endParaRPr>
          </a:p>
          <a:p>
            <a:pPr>
              <a:buNone/>
            </a:pPr>
            <a:r>
              <a:rPr lang="en-US" altLang="zh-CN" sz="2200" dirty="0" smtClean="0">
                <a:latin typeface="+mn-lt"/>
              </a:rPr>
              <a:t>	{</a:t>
            </a:r>
            <a:endParaRPr lang="zh-CN" altLang="zh-CN" sz="2200" dirty="0" smtClean="0">
              <a:latin typeface="+mn-lt"/>
            </a:endParaRPr>
          </a:p>
          <a:p>
            <a:pPr>
              <a:buNone/>
            </a:pPr>
            <a:r>
              <a:rPr lang="en-US" altLang="zh-CN" sz="2200" dirty="0" smtClean="0">
                <a:latin typeface="+mn-lt"/>
              </a:rPr>
              <a:t>		</a:t>
            </a:r>
            <a:r>
              <a:rPr lang="en-US" altLang="zh-CN" sz="2200" dirty="0" err="1" smtClean="0">
                <a:latin typeface="+mn-lt"/>
              </a:rPr>
              <a:t>printf</a:t>
            </a:r>
            <a:r>
              <a:rPr lang="en-US" altLang="zh-CN" sz="2200" dirty="0" smtClean="0">
                <a:latin typeface="+mn-lt"/>
              </a:rPr>
              <a:t>(“%</a:t>
            </a:r>
            <a:r>
              <a:rPr lang="en-US" altLang="zh-CN" sz="2200" dirty="0" err="1" smtClean="0">
                <a:latin typeface="+mn-lt"/>
              </a:rPr>
              <a:t>s,%d</a:t>
            </a:r>
            <a:r>
              <a:rPr lang="en-US" altLang="zh-CN" sz="2200" dirty="0" smtClean="0">
                <a:latin typeface="+mn-lt"/>
              </a:rPr>
              <a:t>\</a:t>
            </a:r>
            <a:r>
              <a:rPr lang="en-US" altLang="zh-CN" sz="2200" dirty="0" err="1" smtClean="0">
                <a:latin typeface="+mn-lt"/>
              </a:rPr>
              <a:t>n”,s,n</a:t>
            </a:r>
            <a:r>
              <a:rPr lang="en-US" altLang="zh-CN" sz="2200" dirty="0" smtClean="0">
                <a:latin typeface="+mn-lt"/>
              </a:rPr>
              <a:t>);</a:t>
            </a:r>
            <a:endParaRPr lang="zh-CN" altLang="zh-CN" sz="2200" dirty="0" smtClean="0">
              <a:latin typeface="+mn-lt"/>
            </a:endParaRPr>
          </a:p>
          <a:p>
            <a:pPr>
              <a:buNone/>
            </a:pPr>
            <a:r>
              <a:rPr lang="en-US" altLang="zh-CN" sz="2200" dirty="0" smtClean="0">
                <a:latin typeface="+mn-lt"/>
              </a:rPr>
              <a:t>		p = </a:t>
            </a:r>
            <a:r>
              <a:rPr lang="en-US" altLang="zh-CN" sz="2200" dirty="0" err="1" smtClean="0">
                <a:latin typeface="+mn-lt"/>
              </a:rPr>
              <a:t>getName</a:t>
            </a:r>
            <a:r>
              <a:rPr lang="en-US" altLang="zh-CN" sz="2200" dirty="0" smtClean="0">
                <a:latin typeface="+mn-lt"/>
              </a:rPr>
              <a:t>(</a:t>
            </a:r>
            <a:r>
              <a:rPr lang="en-US" altLang="zh-CN" sz="2200" dirty="0" err="1" smtClean="0">
                <a:latin typeface="+mn-lt"/>
              </a:rPr>
              <a:t>r,s</a:t>
            </a:r>
            <a:r>
              <a:rPr lang="en-US" altLang="zh-CN" sz="2200" dirty="0" smtClean="0">
                <a:latin typeface="+mn-lt"/>
              </a:rPr>
              <a:t>); </a:t>
            </a:r>
            <a:endParaRPr lang="zh-CN" altLang="zh-CN" sz="2200" dirty="0" smtClean="0">
              <a:latin typeface="+mn-lt"/>
            </a:endParaRPr>
          </a:p>
          <a:p>
            <a:pPr>
              <a:buNone/>
            </a:pPr>
            <a:r>
              <a:rPr lang="en-US" altLang="zh-CN" sz="2200" dirty="0" smtClean="0">
                <a:latin typeface="+mn-lt"/>
              </a:rPr>
              <a:t>		r = p ;</a:t>
            </a:r>
            <a:endParaRPr lang="zh-CN" altLang="zh-CN" sz="2200" dirty="0" smtClean="0">
              <a:latin typeface="+mn-lt"/>
            </a:endParaRPr>
          </a:p>
          <a:p>
            <a:pPr>
              <a:buNone/>
            </a:pPr>
            <a:r>
              <a:rPr lang="en-US" altLang="zh-CN" sz="2200" dirty="0" smtClean="0">
                <a:latin typeface="+mn-lt"/>
              </a:rPr>
              <a:t>		n = 1;</a:t>
            </a:r>
            <a:endParaRPr lang="zh-CN" altLang="zh-CN" sz="2200" dirty="0" smtClean="0">
              <a:latin typeface="+mn-lt"/>
            </a:endParaRPr>
          </a:p>
          <a:p>
            <a:pPr>
              <a:buNone/>
            </a:pPr>
            <a:r>
              <a:rPr lang="en-US" altLang="zh-CN" sz="2200" dirty="0" smtClean="0">
                <a:latin typeface="+mn-lt"/>
              </a:rPr>
              <a:t>	}</a:t>
            </a:r>
            <a:endParaRPr lang="zh-CN" altLang="zh-CN" sz="2200" dirty="0" smtClean="0">
              <a:latin typeface="+mn-lt"/>
            </a:endParaRPr>
          </a:p>
          <a:p>
            <a:pPr>
              <a:buNone/>
            </a:pPr>
            <a:r>
              <a:rPr lang="en-US" altLang="zh-CN" sz="2200" dirty="0" smtClean="0">
                <a:latin typeface="+mn-lt"/>
              </a:rPr>
              <a:t>}</a:t>
            </a:r>
            <a:endParaRPr lang="zh-CN" altLang="zh-CN" sz="2200" dirty="0" smtClean="0">
              <a:latin typeface="+mn-lt"/>
            </a:endParaRPr>
          </a:p>
          <a:p>
            <a:pPr>
              <a:buNone/>
            </a:pPr>
            <a:r>
              <a:rPr lang="en-US" altLang="zh-CN" sz="2200" dirty="0" smtClean="0">
                <a:latin typeface="+mn-lt"/>
              </a:rPr>
              <a:t>}</a:t>
            </a:r>
            <a:endParaRPr lang="zh-CN" altLang="zh-CN" sz="2200" dirty="0" smtClean="0">
              <a:latin typeface="+mn-lt"/>
            </a:endParaRPr>
          </a:p>
          <a:p>
            <a:pPr>
              <a:buNone/>
            </a:pPr>
            <a:endParaRPr lang="zh-CN" altLang="en-US" sz="2200" dirty="0">
              <a:latin typeface="+mn-lt"/>
            </a:endParaRPr>
          </a:p>
        </p:txBody>
      </p:sp>
    </p:spTree>
  </p:cSld>
  <p:clrMapOvr>
    <a:masterClrMapping/>
  </p:clrMapOvr>
  <p:transition>
    <p:fade thruBlk="1"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本章小结</a:t>
            </a:r>
            <a:endParaRPr lang="zh-CN" altLang="en-US" dirty="0"/>
          </a:p>
        </p:txBody>
      </p:sp>
      <p:sp>
        <p:nvSpPr>
          <p:cNvPr id="83974" name="Rectangle 6"/>
          <p:cNvSpPr>
            <a:spLocks noGrp="1" noChangeArrowheads="1"/>
          </p:cNvSpPr>
          <p:nvPr>
            <p:ph sz="quarter" idx="1"/>
          </p:nvPr>
        </p:nvSpPr>
        <p:spPr>
          <a:noFill/>
          <a:ln/>
        </p:spPr>
        <p:txBody>
          <a:bodyPr/>
          <a:lstStyle/>
          <a:p>
            <a:pPr>
              <a:lnSpc>
                <a:spcPct val="90000"/>
              </a:lnSpc>
            </a:pPr>
            <a:r>
              <a:rPr lang="zh-CN" altLang="en-US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本章介绍了指针的概念以及指针变量的定义和初始化等。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C</a:t>
            </a:r>
            <a:r>
              <a:rPr lang="zh-CN" altLang="en-US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语言的指针变量形式有：</a:t>
            </a:r>
          </a:p>
          <a:p>
            <a:pPr lvl="1">
              <a:lnSpc>
                <a:spcPct val="90000"/>
              </a:lnSpc>
            </a:pPr>
            <a:r>
              <a:rPr lang="zh-CN" altLang="en-US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一级指针变量：</a:t>
            </a:r>
            <a:r>
              <a:rPr lang="en-US" altLang="zh-CN" sz="2400" dirty="0" err="1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int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*p</a:t>
            </a:r>
            <a:r>
              <a:rPr lang="zh-CN" altLang="en-US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，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p</a:t>
            </a:r>
            <a:r>
              <a:rPr lang="zh-CN" altLang="en-US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可指向变量、数组元素。</a:t>
            </a:r>
          </a:p>
          <a:p>
            <a:pPr lvl="1">
              <a:lnSpc>
                <a:spcPct val="90000"/>
              </a:lnSpc>
            </a:pPr>
            <a:r>
              <a:rPr lang="zh-CN" altLang="en-US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二级指针变量：</a:t>
            </a:r>
            <a:r>
              <a:rPr lang="en-US" altLang="zh-CN" sz="2400" dirty="0" err="1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int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**pp</a:t>
            </a:r>
            <a:r>
              <a:rPr lang="zh-CN" altLang="en-US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，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pp</a:t>
            </a:r>
            <a:r>
              <a:rPr lang="zh-CN" altLang="en-US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可指向一级指针变量。</a:t>
            </a:r>
          </a:p>
          <a:p>
            <a:pPr lvl="1">
              <a:lnSpc>
                <a:spcPct val="90000"/>
              </a:lnSpc>
            </a:pPr>
            <a:r>
              <a:rPr lang="zh-CN" altLang="en-US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指向一维数组的指针变量：</a:t>
            </a:r>
            <a:r>
              <a:rPr lang="en-US" altLang="zh-CN" sz="2400" dirty="0" err="1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int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(*p)[n]</a:t>
            </a:r>
            <a:r>
              <a:rPr lang="zh-CN" altLang="en-US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，可用于二维数组的行指针变量。</a:t>
            </a:r>
          </a:p>
          <a:p>
            <a:pPr lvl="1">
              <a:lnSpc>
                <a:spcPct val="90000"/>
              </a:lnSpc>
            </a:pPr>
            <a:r>
              <a:rPr lang="zh-CN" altLang="en-US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指针数组：</a:t>
            </a:r>
            <a:r>
              <a:rPr lang="en-US" altLang="zh-CN" sz="2400" dirty="0" err="1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int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*p[n]</a:t>
            </a:r>
            <a:r>
              <a:rPr lang="zh-CN" altLang="en-US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，元素是一级指针变量。</a:t>
            </a:r>
          </a:p>
          <a:p>
            <a:pPr lvl="1">
              <a:lnSpc>
                <a:spcPct val="90000"/>
              </a:lnSpc>
            </a:pPr>
            <a:r>
              <a:rPr lang="zh-CN" altLang="en-US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指向函数的指针变量：</a:t>
            </a:r>
            <a:r>
              <a:rPr lang="en-US" altLang="zh-CN" sz="2400" dirty="0" err="1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int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(*p)()</a:t>
            </a:r>
            <a:r>
              <a:rPr lang="zh-CN" altLang="en-US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，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p</a:t>
            </a:r>
            <a:r>
              <a:rPr lang="zh-CN" altLang="en-US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可指向一个函数。</a:t>
            </a:r>
          </a:p>
          <a:p>
            <a:pPr lvl="1">
              <a:lnSpc>
                <a:spcPct val="90000"/>
              </a:lnSpc>
            </a:pPr>
            <a:r>
              <a:rPr lang="zh-CN" altLang="en-US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返回指针的函数：</a:t>
            </a:r>
            <a:r>
              <a:rPr lang="en-US" altLang="zh-CN" sz="2400" dirty="0" err="1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int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*f(){…}</a:t>
            </a:r>
            <a:r>
              <a:rPr lang="zh-CN" altLang="en-US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，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f</a:t>
            </a:r>
            <a:r>
              <a:rPr lang="zh-CN" altLang="en-US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函数返回一个一级指针。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7" name="Rectangle 3"/>
          <p:cNvSpPr>
            <a:spLocks noGrp="1" noChangeArrowheads="1"/>
          </p:cNvSpPr>
          <p:nvPr>
            <p:ph sz="quarter" idx="1"/>
          </p:nvPr>
        </p:nvSpPr>
        <p:spPr>
          <a:noFill/>
          <a:ln/>
        </p:spPr>
        <p:txBody>
          <a:bodyPr/>
          <a:lstStyle/>
          <a:p>
            <a:pPr>
              <a:lnSpc>
                <a:spcPct val="90000"/>
              </a:lnSpc>
            </a:pPr>
            <a:r>
              <a:rPr lang="zh-CN" altLang="en-US" sz="2400" dirty="0">
                <a:ea typeface="宋体" pitchFamily="2" charset="-122"/>
              </a:rPr>
              <a:t>指针的运算包括变量的取地址运算“</a:t>
            </a:r>
            <a:r>
              <a:rPr lang="en-US" altLang="zh-CN" sz="2400" dirty="0">
                <a:ea typeface="宋体" pitchFamily="2" charset="-122"/>
              </a:rPr>
              <a:t>&amp;”</a:t>
            </a:r>
            <a:r>
              <a:rPr lang="zh-CN" altLang="en-US" sz="2400" dirty="0">
                <a:ea typeface="宋体" pitchFamily="2" charset="-122"/>
              </a:rPr>
              <a:t>和指针的指向运算“*”。“</a:t>
            </a:r>
            <a:r>
              <a:rPr lang="en-US" altLang="zh-CN" sz="2400" dirty="0">
                <a:ea typeface="宋体" pitchFamily="2" charset="-122"/>
              </a:rPr>
              <a:t>&amp;”</a:t>
            </a:r>
            <a:r>
              <a:rPr lang="zh-CN" altLang="en-US" sz="2400" dirty="0">
                <a:ea typeface="宋体" pitchFamily="2" charset="-122"/>
              </a:rPr>
              <a:t>和“*”是一对互逆的运算符。除此以外，指针变量还可以进行受限制的算术运算、赋值运算和关系运算。</a:t>
            </a:r>
          </a:p>
          <a:p>
            <a:pPr>
              <a:lnSpc>
                <a:spcPct val="90000"/>
              </a:lnSpc>
            </a:pPr>
            <a:r>
              <a:rPr lang="zh-CN" altLang="en-US" sz="2400" dirty="0">
                <a:ea typeface="宋体" pitchFamily="2" charset="-122"/>
              </a:rPr>
              <a:t>指针可以指向常变量、数组、函数。特别是指针作为函数的参数时，函数的参数传递方式变成地址传递，相对于值传递和引用传递有质的不同。</a:t>
            </a:r>
          </a:p>
          <a:p>
            <a:pPr>
              <a:lnSpc>
                <a:spcPct val="90000"/>
              </a:lnSpc>
            </a:pPr>
            <a:r>
              <a:rPr lang="zh-CN" altLang="en-US" sz="2400" dirty="0">
                <a:ea typeface="宋体" pitchFamily="2" charset="-122"/>
              </a:rPr>
              <a:t>指针具有很大的灵活性和风险性，同时也是</a:t>
            </a:r>
            <a:r>
              <a:rPr lang="en-US" altLang="zh-CN" sz="2400" dirty="0">
                <a:ea typeface="宋体" pitchFamily="2" charset="-122"/>
              </a:rPr>
              <a:t>C</a:t>
            </a:r>
            <a:r>
              <a:rPr lang="zh-CN" altLang="en-US" sz="2400" dirty="0">
                <a:ea typeface="宋体" pitchFamily="2" charset="-122"/>
              </a:rPr>
              <a:t>语言功能强大的基础条件之一，希望读者认真学习。</a:t>
            </a:r>
          </a:p>
        </p:txBody>
      </p:sp>
      <p:sp>
        <p:nvSpPr>
          <p:cNvPr id="6" name="标题 5"/>
          <p:cNvSpPr>
            <a:spLocks noGrp="1"/>
          </p:cNvSpPr>
          <p:nvPr>
            <p:ph type="title"/>
          </p:nvPr>
        </p:nvSpPr>
        <p:spPr>
          <a:xfrm>
            <a:off x="301625" y="228600"/>
            <a:ext cx="8534400" cy="758825"/>
          </a:xfrm>
        </p:spPr>
        <p:txBody>
          <a:bodyPr/>
          <a:lstStyle/>
          <a:p>
            <a:r>
              <a:rPr lang="zh-CN" altLang="en-US" dirty="0" smtClean="0"/>
              <a:t>本章小结</a:t>
            </a:r>
            <a:endParaRPr lang="zh-CN" altLang="en-US" dirty="0"/>
          </a:p>
        </p:txBody>
      </p:sp>
    </p:spTree>
  </p:cSld>
  <p:clrMapOvr>
    <a:masterClrMapping/>
  </p:clrMapOvr>
  <p:transition>
    <p:fade thruBlk="1"/>
  </p:transition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5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381000" y="1600200"/>
            <a:ext cx="8534400" cy="3259138"/>
          </a:xfrm>
          <a:noFill/>
          <a:ln/>
        </p:spPr>
        <p:txBody>
          <a:bodyPr/>
          <a:lstStyle/>
          <a:p>
            <a:r>
              <a:rPr lang="zh-CN" altLang="en-US" sz="2400">
                <a:ea typeface="宋体" pitchFamily="2" charset="-122"/>
              </a:rPr>
              <a:t>写一个函数，求一个字符串的长度 </a:t>
            </a:r>
          </a:p>
          <a:p>
            <a:r>
              <a:rPr lang="zh-CN" altLang="en-US" sz="2400">
                <a:ea typeface="宋体" pitchFamily="2" charset="-122"/>
              </a:rPr>
              <a:t>输入一个字符串，将其逆序输出。 </a:t>
            </a:r>
          </a:p>
          <a:p>
            <a:r>
              <a:rPr lang="zh-CN" altLang="en-US" sz="2400">
                <a:ea typeface="宋体" pitchFamily="2" charset="-122"/>
              </a:rPr>
              <a:t>输入一行字符，将其中的每个字符从小到大排列后输出。 </a:t>
            </a:r>
          </a:p>
          <a:p>
            <a:r>
              <a:rPr lang="zh-CN" altLang="en-US" sz="2400">
                <a:ea typeface="宋体" pitchFamily="2" charset="-122"/>
              </a:rPr>
              <a:t>从字符串中删除子字符串。从键盘输入一字符串，然后输入要删除的子字符串，最后输出删除子串后的新字符串。 </a:t>
            </a:r>
          </a:p>
        </p:txBody>
      </p:sp>
      <p:sp>
        <p:nvSpPr>
          <p:cNvPr id="74761" name="Rectangle 9"/>
          <p:cNvSpPr>
            <a:spLocks noChangeArrowheads="1"/>
          </p:cNvSpPr>
          <p:nvPr/>
        </p:nvSpPr>
        <p:spPr bwMode="auto">
          <a:xfrm>
            <a:off x="0" y="32194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7" name="标题 5"/>
          <p:cNvSpPr>
            <a:spLocks noGrp="1"/>
          </p:cNvSpPr>
          <p:nvPr>
            <p:ph type="title"/>
          </p:nvPr>
        </p:nvSpPr>
        <p:spPr>
          <a:xfrm>
            <a:off x="301625" y="228600"/>
            <a:ext cx="8534400" cy="758825"/>
          </a:xfrm>
        </p:spPr>
        <p:txBody>
          <a:bodyPr/>
          <a:lstStyle/>
          <a:p>
            <a:r>
              <a:rPr lang="zh-CN" altLang="en-US" dirty="0" smtClean="0"/>
              <a:t>习题</a:t>
            </a:r>
            <a:endParaRPr lang="zh-CN" altLang="en-US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00200" y="1219200"/>
            <a:ext cx="6096000" cy="43434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8.2  </a:t>
            </a:r>
            <a:r>
              <a:rPr lang="zh-CN" altLang="en-US"/>
              <a:t>指针的概念 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381000" y="1600200"/>
            <a:ext cx="8534400" cy="4111625"/>
          </a:xfrm>
          <a:noFill/>
          <a:ln/>
        </p:spPr>
        <p:txBody>
          <a:bodyPr/>
          <a:lstStyle/>
          <a:p>
            <a:r>
              <a:rPr kumimoji="1" lang="en-US" altLang="zh-CN">
                <a:ea typeface="宋体" pitchFamily="2" charset="-122"/>
              </a:rPr>
              <a:t>C</a:t>
            </a:r>
            <a:r>
              <a:rPr kumimoji="1" lang="zh-CN" altLang="en-US">
                <a:ea typeface="宋体" pitchFamily="2" charset="-122"/>
              </a:rPr>
              <a:t>语言允许使用变量名、数组名</a:t>
            </a:r>
            <a:r>
              <a:rPr kumimoji="1" lang="en-US" altLang="zh-CN">
                <a:ea typeface="宋体" pitchFamily="2" charset="-122"/>
              </a:rPr>
              <a:t>[</a:t>
            </a:r>
            <a:r>
              <a:rPr kumimoji="1" lang="zh-CN" altLang="en-US">
                <a:ea typeface="宋体" pitchFamily="2" charset="-122"/>
              </a:rPr>
              <a:t>下标</a:t>
            </a:r>
            <a:r>
              <a:rPr kumimoji="1" lang="en-US" altLang="zh-CN">
                <a:ea typeface="宋体" pitchFamily="2" charset="-122"/>
              </a:rPr>
              <a:t>]</a:t>
            </a:r>
            <a:r>
              <a:rPr kumimoji="1" lang="zh-CN" altLang="en-US">
                <a:ea typeface="宋体" pitchFamily="2" charset="-122"/>
              </a:rPr>
              <a:t>、函数名等标识符来访问内存 </a:t>
            </a:r>
          </a:p>
          <a:p>
            <a:r>
              <a:rPr kumimoji="1" lang="zh-CN" altLang="en-US">
                <a:ea typeface="宋体" pitchFamily="2" charset="-122"/>
              </a:rPr>
              <a:t>指针其实就是在内存中的地址，它可能是变量的地址，也可能是函数的入口地址 </a:t>
            </a:r>
          </a:p>
          <a:p>
            <a:r>
              <a:rPr kumimoji="1" lang="zh-CN" altLang="en-US">
                <a:solidFill>
                  <a:srgbClr val="FF0000"/>
                </a:solidFill>
                <a:ea typeface="宋体" pitchFamily="2" charset="-122"/>
              </a:rPr>
              <a:t>变量指针</a:t>
            </a:r>
            <a:r>
              <a:rPr kumimoji="1" lang="zh-CN" altLang="en-US">
                <a:ea typeface="宋体" pitchFamily="2" charset="-122"/>
              </a:rPr>
              <a:t>存储的地址是变量的地址</a:t>
            </a:r>
          </a:p>
          <a:p>
            <a:r>
              <a:rPr kumimoji="1" lang="zh-CN" altLang="en-US">
                <a:solidFill>
                  <a:srgbClr val="FF0000"/>
                </a:solidFill>
                <a:ea typeface="宋体" pitchFamily="2" charset="-122"/>
              </a:rPr>
              <a:t>函数指针</a:t>
            </a:r>
            <a:r>
              <a:rPr kumimoji="1" lang="zh-CN" altLang="en-US">
                <a:ea typeface="宋体" pitchFamily="2" charset="-122"/>
              </a:rPr>
              <a:t>存储的地址是函数的入口地址</a:t>
            </a:r>
          </a:p>
          <a:p>
            <a:r>
              <a:rPr kumimoji="1" lang="zh-CN" altLang="en-US">
                <a:solidFill>
                  <a:srgbClr val="FF0000"/>
                </a:solidFill>
                <a:ea typeface="宋体" pitchFamily="2" charset="-122"/>
              </a:rPr>
              <a:t>指针变量</a:t>
            </a:r>
            <a:r>
              <a:rPr kumimoji="1" lang="zh-CN" altLang="en-US">
                <a:ea typeface="宋体" pitchFamily="2" charset="-122"/>
              </a:rPr>
              <a:t>也简称为指针，是指它是一个变量，且该变量是指针类型的  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8.3  </a:t>
            </a:r>
            <a:r>
              <a:rPr lang="zh-CN" altLang="en-US"/>
              <a:t>指针变量的定义和初始化 </a:t>
            </a:r>
          </a:p>
        </p:txBody>
      </p:sp>
      <p:sp>
        <p:nvSpPr>
          <p:cNvPr id="30723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381000" y="1600200"/>
            <a:ext cx="8534400" cy="3910013"/>
          </a:xfrm>
          <a:noFill/>
          <a:ln/>
        </p:spPr>
        <p:txBody>
          <a:bodyPr/>
          <a:lstStyle/>
          <a:p>
            <a:pPr lvl="1"/>
            <a:r>
              <a:rPr kumimoji="1" lang="zh-CN" altLang="en-US" sz="2400">
                <a:ea typeface="宋体" pitchFamily="2" charset="-122"/>
              </a:rPr>
              <a:t>定义指针变量的形式如下：</a:t>
            </a:r>
          </a:p>
          <a:p>
            <a:pPr lvl="2"/>
            <a:r>
              <a:rPr kumimoji="1" lang="zh-CN" altLang="en-US" sz="2400">
                <a:ea typeface="宋体" pitchFamily="2" charset="-122"/>
              </a:rPr>
              <a:t>数据类型 </a:t>
            </a:r>
            <a:r>
              <a:rPr kumimoji="1" lang="zh-CN" altLang="en-US" sz="2400">
                <a:solidFill>
                  <a:srgbClr val="FF0000"/>
                </a:solidFill>
                <a:ea typeface="宋体" pitchFamily="2" charset="-122"/>
              </a:rPr>
              <a:t>*</a:t>
            </a:r>
            <a:r>
              <a:rPr kumimoji="1" lang="zh-CN" altLang="en-US" sz="2400">
                <a:ea typeface="宋体" pitchFamily="2" charset="-122"/>
              </a:rPr>
              <a:t>指针变量名</a:t>
            </a:r>
            <a:r>
              <a:rPr kumimoji="1" lang="en-US" altLang="zh-CN" sz="2400">
                <a:ea typeface="宋体" pitchFamily="2" charset="-122"/>
              </a:rPr>
              <a:t>;</a:t>
            </a:r>
          </a:p>
          <a:p>
            <a:pPr lvl="1"/>
            <a:r>
              <a:rPr kumimoji="1" lang="zh-CN" altLang="en-US" sz="2400">
                <a:ea typeface="宋体" pitchFamily="2" charset="-122"/>
              </a:rPr>
              <a:t>定义并初始化的形式为：</a:t>
            </a:r>
          </a:p>
          <a:p>
            <a:pPr lvl="2"/>
            <a:r>
              <a:rPr kumimoji="1" lang="zh-CN" altLang="en-US" sz="2400">
                <a:ea typeface="宋体" pitchFamily="2" charset="-122"/>
              </a:rPr>
              <a:t>数据类型 *指针变量名</a:t>
            </a:r>
            <a:r>
              <a:rPr kumimoji="1" lang="en-US" altLang="zh-CN" sz="2400">
                <a:ea typeface="宋体" pitchFamily="2" charset="-122"/>
              </a:rPr>
              <a:t>=&amp;</a:t>
            </a:r>
            <a:r>
              <a:rPr kumimoji="1" lang="zh-CN" altLang="en-US" sz="2400">
                <a:ea typeface="宋体" pitchFamily="2" charset="-122"/>
              </a:rPr>
              <a:t>变量名</a:t>
            </a:r>
            <a:r>
              <a:rPr kumimoji="1" lang="en-US" altLang="zh-CN" sz="2400">
                <a:ea typeface="宋体" pitchFamily="2" charset="-122"/>
              </a:rPr>
              <a:t>; </a:t>
            </a:r>
          </a:p>
          <a:p>
            <a:pPr lvl="1"/>
            <a:r>
              <a:rPr kumimoji="1" lang="zh-CN" altLang="en-US" sz="2400">
                <a:ea typeface="宋体" pitchFamily="2" charset="-122"/>
              </a:rPr>
              <a:t>例如：</a:t>
            </a:r>
          </a:p>
          <a:p>
            <a:pPr lvl="2"/>
            <a:r>
              <a:rPr kumimoji="1" lang="en-US" altLang="zh-CN" sz="2400">
                <a:ea typeface="宋体" pitchFamily="2" charset="-122"/>
              </a:rPr>
              <a:t>int  a;</a:t>
            </a:r>
          </a:p>
          <a:p>
            <a:pPr lvl="2"/>
            <a:r>
              <a:rPr kumimoji="1" lang="en-US" altLang="zh-CN" sz="2400">
                <a:ea typeface="宋体" pitchFamily="2" charset="-122"/>
              </a:rPr>
              <a:t>int  </a:t>
            </a:r>
            <a:r>
              <a:rPr kumimoji="1" lang="en-US" altLang="zh-CN" sz="2400">
                <a:solidFill>
                  <a:srgbClr val="FF0000"/>
                </a:solidFill>
                <a:ea typeface="宋体" pitchFamily="2" charset="-122"/>
              </a:rPr>
              <a:t>*</a:t>
            </a:r>
            <a:r>
              <a:rPr kumimoji="1" lang="en-US" altLang="zh-CN" sz="2400">
                <a:ea typeface="宋体" pitchFamily="2" charset="-122"/>
              </a:rPr>
              <a:t>p=&amp;a;</a:t>
            </a:r>
          </a:p>
          <a:p>
            <a:pPr lvl="1"/>
            <a:r>
              <a:rPr kumimoji="1" lang="zh-CN" altLang="en-US" sz="2400">
                <a:ea typeface="宋体" pitchFamily="2" charset="-122"/>
              </a:rPr>
              <a:t>或者：</a:t>
            </a:r>
          </a:p>
          <a:p>
            <a:pPr lvl="2"/>
            <a:r>
              <a:rPr kumimoji="1" lang="en-US" altLang="zh-CN" sz="2400">
                <a:ea typeface="宋体" pitchFamily="2" charset="-122"/>
              </a:rPr>
              <a:t>int  a,</a:t>
            </a:r>
            <a:r>
              <a:rPr kumimoji="1" lang="en-US" altLang="zh-CN" sz="2400">
                <a:solidFill>
                  <a:srgbClr val="FF0000"/>
                </a:solidFill>
                <a:ea typeface="宋体" pitchFamily="2" charset="-122"/>
              </a:rPr>
              <a:t>*</a:t>
            </a:r>
            <a:r>
              <a:rPr kumimoji="1" lang="en-US" altLang="zh-CN" sz="2400">
                <a:ea typeface="宋体" pitchFamily="2" charset="-122"/>
              </a:rPr>
              <a:t>p=&amp;a;</a:t>
            </a:r>
          </a:p>
          <a:p>
            <a:pPr lvl="1"/>
            <a:r>
              <a:rPr kumimoji="1" lang="zh-CN" altLang="en-US" sz="2400">
                <a:ea typeface="宋体" pitchFamily="2" charset="-122"/>
              </a:rPr>
              <a:t>没有指向的指针变量的值是随机的，称为“野指针”。 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指针变量</a:t>
            </a:r>
            <a:r>
              <a:rPr lang="zh-CN" altLang="en-US" dirty="0" smtClean="0"/>
              <a:t>与变量</a:t>
            </a:r>
            <a:r>
              <a:rPr lang="zh-CN" altLang="en-US" dirty="0"/>
              <a:t>的关系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381000" y="1600200"/>
            <a:ext cx="8534400" cy="633413"/>
          </a:xfrm>
        </p:spPr>
        <p:txBody>
          <a:bodyPr/>
          <a:lstStyle/>
          <a:p>
            <a:r>
              <a:rPr kumimoji="1" lang="en-US" altLang="zh-CN">
                <a:solidFill>
                  <a:srgbClr val="FF0000"/>
                </a:solidFill>
                <a:ea typeface="宋体" pitchFamily="2" charset="-122"/>
              </a:rPr>
              <a:t>int a,*pa=&amp;a;</a:t>
            </a:r>
          </a:p>
        </p:txBody>
      </p:sp>
      <p:pic>
        <p:nvPicPr>
          <p:cNvPr id="9220" name="Picture 4" descr="080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47800" y="2514600"/>
            <a:ext cx="5562600" cy="3224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3">
  <a:themeElements>
    <a:clrScheme name="平衡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市镇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市镇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c3</Template>
  <TotalTime>841</TotalTime>
  <Words>2708</Words>
  <Application>Microsoft Office PowerPoint</Application>
  <PresentationFormat>全屏显示(4:3)</PresentationFormat>
  <Paragraphs>468</Paragraphs>
  <Slides>53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53</vt:i4>
      </vt:variant>
    </vt:vector>
  </HeadingPairs>
  <TitlesOfParts>
    <vt:vector size="54" baseType="lpstr">
      <vt:lpstr>c3</vt:lpstr>
      <vt:lpstr>第8章  指针   </vt:lpstr>
      <vt:lpstr>学习目标</vt:lpstr>
      <vt:lpstr>引言 </vt:lpstr>
      <vt:lpstr>8.1  借钱的故事</vt:lpstr>
      <vt:lpstr>8.1  借钱的故事</vt:lpstr>
      <vt:lpstr>幻灯片 6</vt:lpstr>
      <vt:lpstr>8.2  指针的概念 </vt:lpstr>
      <vt:lpstr>8.3  指针变量的定义和初始化 </vt:lpstr>
      <vt:lpstr>指针变量与变量的关系</vt:lpstr>
      <vt:lpstr>8.4  指针运算 </vt:lpstr>
      <vt:lpstr>8.4.2  指针变量的引用 </vt:lpstr>
      <vt:lpstr>【例8-1】演示指针变量的引用 </vt:lpstr>
      <vt:lpstr>【例8-1】演示指针变量的引用</vt:lpstr>
      <vt:lpstr>8.4.3  指针的算术运算和关系运算 </vt:lpstr>
      <vt:lpstr>8.4.3  指针的算术运算和关系运算</vt:lpstr>
      <vt:lpstr>8.4.3  指针的算术运算和关系运算</vt:lpstr>
      <vt:lpstr>8.5  指针与数组 </vt:lpstr>
      <vt:lpstr>【例8-2】演示指针和数组的关系 </vt:lpstr>
      <vt:lpstr>8.5.2  指针与其他类型数组 </vt:lpstr>
      <vt:lpstr>8.5.3  指针与二维数组 </vt:lpstr>
      <vt:lpstr>8.5.3  指针与二维数组</vt:lpstr>
      <vt:lpstr>【例8-4】演示指针和二维数组的关系</vt:lpstr>
      <vt:lpstr>【分析】 </vt:lpstr>
      <vt:lpstr>【分析】</vt:lpstr>
      <vt:lpstr>【分析】</vt:lpstr>
      <vt:lpstr>【总结】</vt:lpstr>
      <vt:lpstr>8.6  指针与函数 </vt:lpstr>
      <vt:lpstr>8.6  指针与函数</vt:lpstr>
      <vt:lpstr>【例8-5】演示函数指针 </vt:lpstr>
      <vt:lpstr>【例8-6】演示函数指针2  </vt:lpstr>
      <vt:lpstr>【例8-6】演示函数指针2。</vt:lpstr>
      <vt:lpstr>【例8-6】演示函数指针2</vt:lpstr>
      <vt:lpstr>8.6.3  返回指针的函数 </vt:lpstr>
      <vt:lpstr>【例8-7】设计一个类似于strcpy的函数 </vt:lpstr>
      <vt:lpstr>8.7  案例：字符的查找</vt:lpstr>
      <vt:lpstr>8-8 统计字符的个数</vt:lpstr>
      <vt:lpstr>【例8-10】编写函数，查找一个字符串在另外一个字符串中的位置</vt:lpstr>
      <vt:lpstr>【例8-10】编写函数，查找一个字符串在另外一个字符串中的位置</vt:lpstr>
      <vt:lpstr>【例8-10】编写函数，查找一个字符串在另外一个字符串中的位置</vt:lpstr>
      <vt:lpstr>【分析】</vt:lpstr>
      <vt:lpstr>【例8-11】编写函数,用来清理字符串中的空格，将多个连续的空格合并为一个空格 </vt:lpstr>
      <vt:lpstr>【例8-11】编写函数,用来清理字符串中的空格，将多个连续的空格合并为一个空格 </vt:lpstr>
      <vt:lpstr>8.9  *计算药品使用的频次</vt:lpstr>
      <vt:lpstr>8.9  *计算药品使用的频次</vt:lpstr>
      <vt:lpstr>8.9  *计算药品使用的频次</vt:lpstr>
      <vt:lpstr>程序</vt:lpstr>
      <vt:lpstr>程序</vt:lpstr>
      <vt:lpstr>程序</vt:lpstr>
      <vt:lpstr>程序</vt:lpstr>
      <vt:lpstr>程序</vt:lpstr>
      <vt:lpstr>本章小结</vt:lpstr>
      <vt:lpstr>本章小结</vt:lpstr>
      <vt:lpstr>习题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21世纪高职高专新概念规划教材</dc:title>
  <dc:subject>C语言程序设计(第二版)</dc:subject>
  <dc:creator>丁亚涛</dc:creator>
  <dc:description>配套资源：网站、课件、练习与测试软件、题库等。</dc:description>
  <cp:lastModifiedBy>a</cp:lastModifiedBy>
  <cp:revision>568</cp:revision>
  <cp:lastPrinted>1601-01-01T00:00:00Z</cp:lastPrinted>
  <dcterms:created xsi:type="dcterms:W3CDTF">1601-01-01T00:00:00Z</dcterms:created>
  <dcterms:modified xsi:type="dcterms:W3CDTF">2014-06-03T02:25:30Z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