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12" r:id="rId1"/>
  </p:sldMasterIdLst>
  <p:handoutMasterIdLst>
    <p:handoutMasterId r:id="rId38"/>
  </p:handoutMasterIdLst>
  <p:sldIdLst>
    <p:sldId id="283" r:id="rId2"/>
    <p:sldId id="257" r:id="rId3"/>
    <p:sldId id="258" r:id="rId4"/>
    <p:sldId id="259" r:id="rId5"/>
    <p:sldId id="260" r:id="rId6"/>
    <p:sldId id="262" r:id="rId7"/>
    <p:sldId id="263" r:id="rId8"/>
    <p:sldId id="282" r:id="rId9"/>
    <p:sldId id="264" r:id="rId10"/>
    <p:sldId id="265" r:id="rId11"/>
    <p:sldId id="261" r:id="rId12"/>
    <p:sldId id="266" r:id="rId13"/>
    <p:sldId id="270" r:id="rId14"/>
    <p:sldId id="271" r:id="rId15"/>
    <p:sldId id="272" r:id="rId16"/>
    <p:sldId id="273" r:id="rId17"/>
    <p:sldId id="274" r:id="rId18"/>
    <p:sldId id="277" r:id="rId19"/>
    <p:sldId id="286" r:id="rId20"/>
    <p:sldId id="287" r:id="rId21"/>
    <p:sldId id="275" r:id="rId22"/>
    <p:sldId id="276" r:id="rId23"/>
    <p:sldId id="280" r:id="rId24"/>
    <p:sldId id="288" r:id="rId25"/>
    <p:sldId id="289" r:id="rId26"/>
    <p:sldId id="290" r:id="rId27"/>
    <p:sldId id="291" r:id="rId28"/>
    <p:sldId id="292" r:id="rId29"/>
    <p:sldId id="293" r:id="rId30"/>
    <p:sldId id="295" r:id="rId31"/>
    <p:sldId id="294" r:id="rId32"/>
    <p:sldId id="296" r:id="rId33"/>
    <p:sldId id="297" r:id="rId34"/>
    <p:sldId id="284" r:id="rId35"/>
    <p:sldId id="285" r:id="rId36"/>
    <p:sldId id="281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064" autoAdjust="0"/>
    <p:restoredTop sz="94660"/>
  </p:normalViewPr>
  <p:slideViewPr>
    <p:cSldViewPr>
      <p:cViewPr varScale="1">
        <p:scale>
          <a:sx n="65" d="100"/>
          <a:sy n="65" d="100"/>
        </p:scale>
        <p:origin x="-131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604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2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2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494BE4DD-5A9D-4F61-9205-1D90545FC4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椭圆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5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C867F77-8A9F-401C-A7FA-255B52C92B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2D5CA-F516-467D-B0FA-35ABBAA197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椭圆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椭圆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40457C-E25A-43F3-B204-B0A6711314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971800"/>
            <a:ext cx="7315200" cy="609600"/>
          </a:xfrm>
        </p:spPr>
        <p:txBody>
          <a:bodyPr/>
          <a:lstStyle>
            <a:lvl1pPr>
              <a:defRPr sz="3600">
                <a:latin typeface="黑体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fld id="{DB73585D-AA96-4738-AE44-70CF0F84BF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021A7-6FC5-4799-9E0C-A0ED3BA899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椭圆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61A03ED-58B3-4864-A6D0-D925E8E27E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2" name="内容占位符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52DA8-E6EA-4246-B372-B8FCD0117F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椭圆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椭圆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4" name="内容占位符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6" name="内容占位符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9F275ED7-C552-4D5D-8386-AF6903133A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783B4-7007-40D5-9BE5-1D729A3EF6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68DA44D-F74D-4A54-8012-6791168358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椭圆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内容占位符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5005399-FAFD-4FEF-AC76-58A4DBF0FA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椭圆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6139D9-A9A1-404A-A7C7-E80373AB53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椭圆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椭圆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69C43AE-4896-4340-BEEE-3A7014366A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062" name="标题占位符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2063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37" r:id="rId1"/>
    <p:sldLayoutId id="2147484438" r:id="rId2"/>
    <p:sldLayoutId id="2147484439" r:id="rId3"/>
    <p:sldLayoutId id="2147484440" r:id="rId4"/>
    <p:sldLayoutId id="2147484441" r:id="rId5"/>
    <p:sldLayoutId id="2147484442" r:id="rId6"/>
    <p:sldLayoutId id="2147484443" r:id="rId7"/>
    <p:sldLayoutId id="2147484444" r:id="rId8"/>
    <p:sldLayoutId id="2147484445" r:id="rId9"/>
    <p:sldLayoutId id="2147484446" r:id="rId10"/>
    <p:sldLayoutId id="2147484447" r:id="rId11"/>
    <p:sldLayoutId id="2147484448" r:id="rId12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方正舒体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方正舒体"/>
          <a:cs typeface="方正舒体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方正舒体"/>
        </a:defRPr>
      </a:lvl1pPr>
      <a:lvl2pPr marL="547688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方正舒体"/>
        </a:defRPr>
      </a:lvl2pPr>
      <a:lvl3pPr marL="822325" indent="-228600" algn="l" rtl="0" fontAlgn="base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方正舒体"/>
        </a:defRPr>
      </a:lvl3pPr>
      <a:lvl4pPr marL="1096963" indent="-228600" algn="l" rtl="0" fontAlgn="base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方正舒体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方正舒体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6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accent3">
                    <a:shade val="75000"/>
                  </a:schemeClr>
                </a:solidFill>
                <a:cs typeface="+mj-cs"/>
              </a:rPr>
              <a:t>第 </a:t>
            </a:r>
            <a:r>
              <a:rPr lang="en-US" altLang="zh-CN" dirty="0" smtClean="0">
                <a:solidFill>
                  <a:schemeClr val="accent3">
                    <a:shade val="75000"/>
                  </a:schemeClr>
                </a:solidFill>
                <a:cs typeface="+mj-cs"/>
              </a:rPr>
              <a:t>1 </a:t>
            </a:r>
            <a:r>
              <a:rPr lang="zh-CN" altLang="en-US" dirty="0" smtClean="0">
                <a:solidFill>
                  <a:schemeClr val="accent3">
                    <a:shade val="75000"/>
                  </a:schemeClr>
                </a:solidFill>
                <a:cs typeface="+mj-cs"/>
              </a:rPr>
              <a:t>章	 </a:t>
            </a:r>
            <a:r>
              <a:rPr lang="en-US" altLang="zh-CN" dirty="0" smtClean="0">
                <a:solidFill>
                  <a:schemeClr val="accent3">
                    <a:shade val="75000"/>
                  </a:schemeClr>
                </a:solidFill>
                <a:cs typeface="+mj-cs"/>
              </a:rPr>
              <a:t>C</a:t>
            </a:r>
            <a:r>
              <a:rPr lang="zh-CN" altLang="en-US" dirty="0" smtClean="0">
                <a:solidFill>
                  <a:schemeClr val="accent3">
                    <a:shade val="75000"/>
                  </a:schemeClr>
                </a:solidFill>
                <a:cs typeface="+mj-cs"/>
              </a:rPr>
              <a:t>语言概述</a:t>
            </a:r>
            <a:endParaRPr lang="zh-CN" altLang="en-US" dirty="0">
              <a:solidFill>
                <a:schemeClr val="accent3">
                  <a:shade val="75000"/>
                </a:schemeClr>
              </a:solidFill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1.3	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案例：计算圆柱体底面积和体积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zh-CN" altLang="en-US" sz="2400" b="1" dirty="0" smtClean="0">
                <a:ea typeface="宋体" pitchFamily="2" charset="-122"/>
              </a:rPr>
              <a:t>说明</a:t>
            </a:r>
          </a:p>
          <a:p>
            <a:pPr lvl="1"/>
            <a:r>
              <a:rPr lang="zh-CN" altLang="en-US" sz="2400" b="1" dirty="0" smtClean="0">
                <a:ea typeface="宋体" pitchFamily="2" charset="-122"/>
              </a:rPr>
              <a:t>“</a:t>
            </a: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%lf</a:t>
            </a:r>
            <a:r>
              <a:rPr lang="en-US" altLang="zh-CN" sz="2400" b="1" dirty="0" smtClean="0">
                <a:ea typeface="宋体" pitchFamily="2" charset="-122"/>
              </a:rPr>
              <a:t>”</a:t>
            </a:r>
            <a:r>
              <a:rPr lang="zh-CN" altLang="en-US" sz="2400" b="1" dirty="0" smtClean="0">
                <a:ea typeface="宋体" pitchFamily="2" charset="-122"/>
              </a:rPr>
              <a:t>为输出</a:t>
            </a:r>
            <a:r>
              <a:rPr lang="en-US" altLang="zh-CN" sz="2400" b="1" dirty="0" smtClean="0">
                <a:ea typeface="宋体" pitchFamily="2" charset="-122"/>
              </a:rPr>
              <a:t>(</a:t>
            </a:r>
            <a:r>
              <a:rPr lang="zh-CN" altLang="en-US" sz="2400" b="1" dirty="0" smtClean="0">
                <a:ea typeface="宋体" pitchFamily="2" charset="-122"/>
              </a:rPr>
              <a:t>入</a:t>
            </a:r>
            <a:r>
              <a:rPr lang="en-US" altLang="zh-CN" sz="2400" b="1" dirty="0" smtClean="0">
                <a:ea typeface="宋体" pitchFamily="2" charset="-122"/>
              </a:rPr>
              <a:t>)</a:t>
            </a:r>
            <a:r>
              <a:rPr lang="zh-CN" altLang="en-US" sz="2400" b="1" dirty="0" smtClean="0">
                <a:ea typeface="宋体" pitchFamily="2" charset="-122"/>
              </a:rPr>
              <a:t>格式符，分别表示十进制整型和实型，它指定输出结果时的数据类型和格式 </a:t>
            </a:r>
          </a:p>
          <a:p>
            <a:pPr lvl="1"/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void</a:t>
            </a:r>
            <a:r>
              <a:rPr lang="zh-CN" altLang="en-US" sz="2400" b="1" dirty="0" smtClean="0">
                <a:ea typeface="宋体" pitchFamily="2" charset="-122"/>
              </a:rPr>
              <a:t>，表示是空类型 </a:t>
            </a:r>
          </a:p>
          <a:p>
            <a:pPr lvl="1"/>
            <a:r>
              <a:rPr lang="zh-CN" altLang="en-US" sz="2400" b="1" dirty="0" smtClean="0">
                <a:ea typeface="宋体" pitchFamily="2" charset="-122"/>
              </a:rPr>
              <a:t>程序由主函数</a:t>
            </a: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main</a:t>
            </a:r>
            <a:r>
              <a:rPr lang="zh-CN" altLang="en-US" sz="2400" b="1" dirty="0" smtClean="0">
                <a:ea typeface="宋体" pitchFamily="2" charset="-122"/>
              </a:rPr>
              <a:t>和被调用函数</a:t>
            </a: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area</a:t>
            </a:r>
            <a:r>
              <a:rPr lang="zh-CN" altLang="en-US" sz="2400" b="1" dirty="0" smtClean="0">
                <a:solidFill>
                  <a:srgbClr val="FF0000"/>
                </a:solidFill>
                <a:ea typeface="宋体" pitchFamily="2" charset="-122"/>
              </a:rPr>
              <a:t>、 </a:t>
            </a: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volume</a:t>
            </a:r>
            <a:r>
              <a:rPr lang="zh-CN" altLang="en-US" sz="2400" b="1" dirty="0" smtClean="0">
                <a:ea typeface="宋体" pitchFamily="2" charset="-122"/>
              </a:rPr>
              <a:t>组成 </a:t>
            </a:r>
          </a:p>
          <a:p>
            <a:pPr lvl="1"/>
            <a:r>
              <a:rPr lang="zh-CN" altLang="en-US" sz="2400" b="1" dirty="0" smtClean="0">
                <a:ea typeface="宋体" pitchFamily="2" charset="-122"/>
              </a:rPr>
              <a:t>三个函数在位置上是独立的 </a:t>
            </a:r>
          </a:p>
          <a:p>
            <a:pPr lvl="1"/>
            <a:r>
              <a:rPr lang="en-US" altLang="zh-CN" sz="2400" b="1" dirty="0" err="1" smtClean="0">
                <a:solidFill>
                  <a:srgbClr val="FF0000"/>
                </a:solidFill>
                <a:ea typeface="宋体" pitchFamily="2" charset="-122"/>
              </a:rPr>
              <a:t>scanf</a:t>
            </a:r>
            <a:r>
              <a:rPr lang="zh-CN" altLang="en-US" sz="2400" b="1" dirty="0" smtClean="0">
                <a:ea typeface="宋体" pitchFamily="2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C</a:t>
            </a:r>
            <a:r>
              <a:rPr lang="zh-CN" altLang="en-US" sz="2400" b="1" dirty="0" smtClean="0">
                <a:ea typeface="宋体" pitchFamily="2" charset="-122"/>
              </a:rPr>
              <a:t>语言提供的标准输入函数 </a:t>
            </a:r>
          </a:p>
          <a:p>
            <a:pPr lvl="1"/>
            <a:r>
              <a:rPr lang="zh-CN" altLang="en-US" sz="2400" b="1" dirty="0" smtClean="0">
                <a:ea typeface="宋体" pitchFamily="2" charset="-122"/>
              </a:rPr>
              <a:t>“</a:t>
            </a: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&amp;</a:t>
            </a:r>
            <a:r>
              <a:rPr lang="en-US" altLang="zh-CN" sz="2400" b="1" dirty="0" smtClean="0">
                <a:ea typeface="宋体" pitchFamily="2" charset="-122"/>
              </a:rPr>
              <a:t>”</a:t>
            </a:r>
            <a:r>
              <a:rPr lang="zh-CN" altLang="en-US" sz="2400" b="1" dirty="0" smtClean="0">
                <a:ea typeface="宋体" pitchFamily="2" charset="-122"/>
              </a:rPr>
              <a:t>的含义是取地址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1.4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语言的特点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C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语言是具有低级语言功能的高级语言。</a:t>
            </a:r>
          </a:p>
          <a:p>
            <a:pPr lvl="1">
              <a:lnSpc>
                <a:spcPct val="9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C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语言简洁、紧凑，使用方便、灵活。</a:t>
            </a:r>
          </a:p>
          <a:p>
            <a:pPr lvl="1"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运算符丰富，表达式能力强。</a:t>
            </a:r>
          </a:p>
          <a:p>
            <a:pPr lvl="1"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数据结构丰富，便于数据的描述与存储。</a:t>
            </a:r>
          </a:p>
          <a:p>
            <a:pPr lvl="1">
              <a:lnSpc>
                <a:spcPct val="9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C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语言是结构化、模块化的编程语言。 </a:t>
            </a:r>
          </a:p>
          <a:p>
            <a:pPr lvl="1"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可使用宏定义</a:t>
            </a: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可移植性好。 </a:t>
            </a:r>
          </a:p>
          <a:p>
            <a:pPr lvl="1"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不足之处 </a:t>
            </a: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: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运算符及其优先级过多、语法定义不严格等 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1.5	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案例：计算</a:t>
            </a:r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1+2+3+</a:t>
            </a:r>
            <a:r>
              <a:rPr lang="en-US" altLang="zh-CN" smtClean="0">
                <a:solidFill>
                  <a:srgbClr val="7B9899"/>
                </a:solidFill>
                <a:latin typeface="Eurostile" pitchFamily="34" charset="0"/>
                <a:ea typeface="宋体" pitchFamily="2" charset="-122"/>
              </a:rPr>
              <a:t>…</a:t>
            </a:r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+100 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smtClean="0">
                <a:ea typeface="宋体" pitchFamily="2" charset="-122"/>
              </a:rPr>
              <a:t>【</a:t>
            </a:r>
            <a:r>
              <a:rPr lang="zh-CN" altLang="en-US" sz="2400" smtClean="0">
                <a:ea typeface="宋体" pitchFamily="2" charset="-122"/>
              </a:rPr>
              <a:t>例</a:t>
            </a:r>
            <a:r>
              <a:rPr lang="en-US" altLang="zh-CN" sz="2400" smtClean="0">
                <a:ea typeface="宋体" pitchFamily="2" charset="-122"/>
              </a:rPr>
              <a:t>1-3】</a:t>
            </a:r>
            <a:r>
              <a:rPr lang="zh-CN" altLang="en-US" smtClean="0">
                <a:ea typeface="宋体" pitchFamily="2" charset="-122"/>
              </a:rPr>
              <a:t>计算</a:t>
            </a:r>
            <a:r>
              <a:rPr lang="en-US" altLang="zh-CN" smtClean="0">
                <a:ea typeface="宋体" pitchFamily="2" charset="-122"/>
              </a:rPr>
              <a:t>1+2+3+…+10</a:t>
            </a:r>
            <a:r>
              <a:rPr lang="zh-CN" altLang="en-US" sz="2400" smtClean="0">
                <a:ea typeface="宋体" pitchFamily="2" charset="-122"/>
              </a:rPr>
              <a:t>。</a:t>
            </a:r>
          </a:p>
          <a:p>
            <a:pPr>
              <a:buFontTx/>
              <a:buNone/>
            </a:pPr>
            <a:r>
              <a:rPr lang="zh-CN" altLang="en-US" sz="2400" smtClean="0">
                <a:ea typeface="宋体" pitchFamily="2" charset="-122"/>
              </a:rPr>
              <a:t> 	</a:t>
            </a:r>
            <a:r>
              <a:rPr lang="en-US" altLang="zh-CN" sz="2000" smtClean="0">
                <a:ea typeface="宋体" pitchFamily="2" charset="-122"/>
              </a:rPr>
              <a:t>#include &lt;stdio.h&gt;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	void main()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	{	int i,s;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		i=1;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		s=0;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		while(i&lt;=100)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		{	s=s+i;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			i=i+1;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		}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		printf("s=%d\n",s);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	} 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362200"/>
            <a:ext cx="26289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Rectangle 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7"/>
          <p:cNvGraphicFramePr>
            <a:graphicFrameLocks noChangeAspect="1"/>
          </p:cNvGraphicFramePr>
          <p:nvPr/>
        </p:nvGraphicFramePr>
        <p:xfrm>
          <a:off x="5105400" y="3657600"/>
          <a:ext cx="2209800" cy="755650"/>
        </p:xfrm>
        <a:graphic>
          <a:graphicData uri="http://schemas.openxmlformats.org/presentationml/2006/ole">
            <p:oleObj spid="_x0000_s1026" name="公式" r:id="rId4" imgW="1143000" imgH="393700" progId="Equation.3">
              <p:embed/>
            </p:oleObj>
          </a:graphicData>
        </a:graphic>
      </p:graphicFrame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9"/>
          <p:cNvGraphicFramePr>
            <a:graphicFrameLocks noChangeAspect="1"/>
          </p:cNvGraphicFramePr>
          <p:nvPr/>
        </p:nvGraphicFramePr>
        <p:xfrm>
          <a:off x="5105400" y="4648200"/>
          <a:ext cx="3657600" cy="717550"/>
        </p:xfrm>
        <a:graphic>
          <a:graphicData uri="http://schemas.openxmlformats.org/presentationml/2006/ole">
            <p:oleObj spid="_x0000_s1027" name="公式" r:id="rId5" imgW="1993900" imgH="393700" progId="Equation.3">
              <p:embed/>
            </p:oleObj>
          </a:graphicData>
        </a:graphic>
      </p:graphicFrame>
      <p:sp>
        <p:nvSpPr>
          <p:cNvPr id="1033" name="AutoShape 11"/>
          <p:cNvSpPr>
            <a:spLocks noChangeArrowheads="1"/>
          </p:cNvSpPr>
          <p:nvPr/>
        </p:nvSpPr>
        <p:spPr bwMode="auto">
          <a:xfrm rot="5400000">
            <a:off x="4114800" y="4267200"/>
            <a:ext cx="1447800" cy="381000"/>
          </a:xfrm>
          <a:custGeom>
            <a:avLst/>
            <a:gdLst>
              <a:gd name="T0" fmla="*/ 1085850 w 21600"/>
              <a:gd name="T1" fmla="*/ 0 h 21600"/>
              <a:gd name="T2" fmla="*/ 0 w 21600"/>
              <a:gd name="T3" fmla="*/ 190500 h 21600"/>
              <a:gd name="T4" fmla="*/ 1085850 w 21600"/>
              <a:gd name="T5" fmla="*/ 381000 h 21600"/>
              <a:gd name="T6" fmla="*/ 1447800 w 21600"/>
              <a:gd name="T7" fmla="*/ 1905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7B9899"/>
                </a:solidFill>
                <a:ea typeface="宋体" pitchFamily="2" charset="-122"/>
              </a:rPr>
              <a:t>1.6  </a:t>
            </a:r>
            <a:r>
              <a:rPr lang="zh-CN" altLang="en-US" b="1" dirty="0" smtClean="0">
                <a:solidFill>
                  <a:srgbClr val="7B9899"/>
                </a:solidFill>
                <a:ea typeface="宋体" pitchFamily="2" charset="-122"/>
              </a:rPr>
              <a:t>算法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en-US" altLang="zh-CN" b="1" dirty="0" smtClean="0">
                <a:ea typeface="宋体" pitchFamily="2" charset="-122"/>
              </a:rPr>
              <a:t>1.6.1  </a:t>
            </a:r>
            <a:r>
              <a:rPr lang="zh-CN" altLang="en-US" b="1" dirty="0" smtClean="0">
                <a:ea typeface="宋体" pitchFamily="2" charset="-122"/>
              </a:rPr>
              <a:t>算法概述 </a:t>
            </a:r>
          </a:p>
          <a:p>
            <a:pPr lvl="1"/>
            <a:r>
              <a:rPr lang="zh-CN" altLang="en-US" sz="2800" b="1" dirty="0" smtClean="0">
                <a:ea typeface="宋体" pitchFamily="2" charset="-122"/>
              </a:rPr>
              <a:t>算法的含义</a:t>
            </a:r>
          </a:p>
          <a:p>
            <a:pPr lvl="2"/>
            <a:r>
              <a:rPr lang="zh-CN" altLang="en-US" sz="2800" b="1" dirty="0" smtClean="0">
                <a:ea typeface="宋体" pitchFamily="2" charset="-122"/>
              </a:rPr>
              <a:t>算法是指解决问题的方法和步骤。 </a:t>
            </a:r>
          </a:p>
          <a:p>
            <a:pPr lvl="1"/>
            <a:r>
              <a:rPr lang="zh-CN" altLang="en-US" sz="2800" b="1" dirty="0" smtClean="0">
                <a:ea typeface="宋体" pitchFamily="2" charset="-122"/>
              </a:rPr>
              <a:t>正确的算法有以下几个特征： </a:t>
            </a:r>
          </a:p>
          <a:p>
            <a:pPr lvl="2"/>
            <a:r>
              <a:rPr lang="zh-CN" altLang="en-US" sz="2800" b="1" dirty="0" smtClean="0">
                <a:ea typeface="宋体" pitchFamily="2" charset="-122"/>
              </a:rPr>
              <a:t>可行性 </a:t>
            </a:r>
          </a:p>
          <a:p>
            <a:pPr lvl="2"/>
            <a:r>
              <a:rPr lang="zh-CN" altLang="en-US" sz="2800" b="1" dirty="0" smtClean="0">
                <a:ea typeface="宋体" pitchFamily="2" charset="-122"/>
              </a:rPr>
              <a:t>确定性 </a:t>
            </a:r>
          </a:p>
          <a:p>
            <a:pPr lvl="2"/>
            <a:r>
              <a:rPr lang="zh-CN" altLang="en-US" sz="2800" b="1" dirty="0" smtClean="0">
                <a:ea typeface="宋体" pitchFamily="2" charset="-122"/>
              </a:rPr>
              <a:t>有穷性 </a:t>
            </a:r>
          </a:p>
          <a:p>
            <a:pPr lvl="2"/>
            <a:r>
              <a:rPr lang="zh-CN" altLang="en-US" sz="2800" b="1" dirty="0" smtClean="0">
                <a:ea typeface="宋体" pitchFamily="2" charset="-122"/>
              </a:rPr>
              <a:t>输入输出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1.6  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算法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 dirty="0" smtClean="0">
                <a:ea typeface="宋体" pitchFamily="2" charset="-122"/>
              </a:rPr>
              <a:t>不正确的算法</a:t>
            </a:r>
          </a:p>
          <a:p>
            <a:pPr lvl="1">
              <a:lnSpc>
                <a:spcPct val="90000"/>
              </a:lnSpc>
            </a:pPr>
            <a:r>
              <a:rPr lang="zh-CN" altLang="en-US" sz="2400" b="1" dirty="0" smtClean="0">
                <a:ea typeface="宋体" pitchFamily="2" charset="-122"/>
              </a:rPr>
              <a:t>第</a:t>
            </a:r>
            <a:r>
              <a:rPr lang="en-US" altLang="zh-CN" sz="2400" b="1" dirty="0" smtClean="0">
                <a:ea typeface="宋体" pitchFamily="2" charset="-122"/>
              </a:rPr>
              <a:t>1</a:t>
            </a:r>
            <a:r>
              <a:rPr lang="zh-CN" altLang="en-US" sz="2400" b="1" dirty="0" smtClean="0">
                <a:ea typeface="宋体" pitchFamily="2" charset="-122"/>
              </a:rPr>
              <a:t>步：令</a:t>
            </a:r>
            <a:r>
              <a:rPr lang="en-US" altLang="zh-CN" sz="2400" b="1" dirty="0" smtClean="0">
                <a:ea typeface="宋体" pitchFamily="2" charset="-122"/>
              </a:rPr>
              <a:t>n</a:t>
            </a:r>
            <a:r>
              <a:rPr lang="zh-CN" altLang="en-US" sz="2400" b="1" dirty="0" smtClean="0">
                <a:ea typeface="宋体" pitchFamily="2" charset="-122"/>
              </a:rPr>
              <a:t>等于</a:t>
            </a:r>
            <a:r>
              <a:rPr lang="en-US" altLang="zh-CN" sz="2400" b="1" dirty="0" smtClean="0">
                <a:ea typeface="宋体" pitchFamily="2" charset="-122"/>
              </a:rPr>
              <a:t>0</a:t>
            </a:r>
            <a:r>
              <a:rPr lang="zh-CN" altLang="en-US" sz="2400" b="1" dirty="0" smtClean="0">
                <a:ea typeface="宋体" pitchFamily="2" charset="-122"/>
              </a:rPr>
              <a:t>。</a:t>
            </a:r>
          </a:p>
          <a:p>
            <a:pPr lvl="1">
              <a:lnSpc>
                <a:spcPct val="90000"/>
              </a:lnSpc>
            </a:pPr>
            <a:r>
              <a:rPr lang="zh-CN" altLang="en-US" sz="2400" b="1" dirty="0" smtClean="0">
                <a:ea typeface="宋体" pitchFamily="2" charset="-122"/>
              </a:rPr>
              <a:t>第</a:t>
            </a:r>
            <a:r>
              <a:rPr lang="en-US" altLang="zh-CN" sz="2400" b="1" dirty="0" smtClean="0">
                <a:ea typeface="宋体" pitchFamily="2" charset="-122"/>
              </a:rPr>
              <a:t>2</a:t>
            </a:r>
            <a:r>
              <a:rPr lang="zh-CN" altLang="en-US" sz="2400" b="1" dirty="0" smtClean="0">
                <a:ea typeface="宋体" pitchFamily="2" charset="-122"/>
              </a:rPr>
              <a:t>步：</a:t>
            </a:r>
            <a:r>
              <a:rPr lang="en-US" altLang="zh-CN" sz="2400" b="1" dirty="0" smtClean="0">
                <a:ea typeface="宋体" pitchFamily="2" charset="-122"/>
              </a:rPr>
              <a:t>n</a:t>
            </a:r>
            <a:r>
              <a:rPr lang="zh-CN" altLang="en-US" sz="2400" b="1" dirty="0" smtClean="0">
                <a:ea typeface="宋体" pitchFamily="2" charset="-122"/>
              </a:rPr>
              <a:t>加</a:t>
            </a:r>
            <a:r>
              <a:rPr lang="en-US" altLang="zh-CN" sz="2400" b="1" dirty="0" smtClean="0">
                <a:ea typeface="宋体" pitchFamily="2" charset="-122"/>
              </a:rPr>
              <a:t>1</a:t>
            </a:r>
            <a:r>
              <a:rPr lang="zh-CN" altLang="en-US" sz="2400" b="1" dirty="0" smtClean="0">
                <a:ea typeface="宋体" pitchFamily="2" charset="-122"/>
              </a:rPr>
              <a:t>。</a:t>
            </a:r>
          </a:p>
          <a:p>
            <a:pPr lvl="1">
              <a:lnSpc>
                <a:spcPct val="90000"/>
              </a:lnSpc>
            </a:pPr>
            <a:r>
              <a:rPr lang="zh-CN" altLang="en-US" sz="2400" b="1" dirty="0" smtClean="0">
                <a:ea typeface="宋体" pitchFamily="2" charset="-122"/>
              </a:rPr>
              <a:t>第</a:t>
            </a:r>
            <a:r>
              <a:rPr lang="en-US" altLang="zh-CN" sz="2400" b="1" dirty="0" smtClean="0">
                <a:ea typeface="宋体" pitchFamily="2" charset="-122"/>
              </a:rPr>
              <a:t>3</a:t>
            </a:r>
            <a:r>
              <a:rPr lang="zh-CN" altLang="en-US" sz="2400" b="1" dirty="0" smtClean="0">
                <a:ea typeface="宋体" pitchFamily="2" charset="-122"/>
              </a:rPr>
              <a:t>步：转向第</a:t>
            </a:r>
            <a:r>
              <a:rPr lang="en-US" altLang="zh-CN" sz="2400" b="1" dirty="0" smtClean="0">
                <a:ea typeface="宋体" pitchFamily="2" charset="-122"/>
              </a:rPr>
              <a:t>2</a:t>
            </a:r>
            <a:r>
              <a:rPr lang="zh-CN" altLang="en-US" sz="2400" b="1" dirty="0" smtClean="0">
                <a:ea typeface="宋体" pitchFamily="2" charset="-122"/>
              </a:rPr>
              <a:t>步。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 smtClean="0">
                <a:ea typeface="宋体" pitchFamily="2" charset="-122"/>
              </a:rPr>
              <a:t>正确的算法 </a:t>
            </a:r>
          </a:p>
          <a:p>
            <a:pPr lvl="1">
              <a:lnSpc>
                <a:spcPct val="90000"/>
              </a:lnSpc>
            </a:pPr>
            <a:r>
              <a:rPr lang="zh-CN" altLang="en-US" sz="2400" b="1" dirty="0" smtClean="0">
                <a:ea typeface="宋体" pitchFamily="2" charset="-122"/>
              </a:rPr>
              <a:t>第</a:t>
            </a:r>
            <a:r>
              <a:rPr lang="en-US" altLang="zh-CN" sz="2400" b="1" dirty="0" smtClean="0">
                <a:ea typeface="宋体" pitchFamily="2" charset="-122"/>
              </a:rPr>
              <a:t>1</a:t>
            </a:r>
            <a:r>
              <a:rPr lang="zh-CN" altLang="en-US" sz="2400" b="1" dirty="0" smtClean="0">
                <a:ea typeface="宋体" pitchFamily="2" charset="-122"/>
              </a:rPr>
              <a:t>步：令</a:t>
            </a:r>
            <a:r>
              <a:rPr lang="en-US" altLang="zh-CN" sz="2400" b="1" dirty="0" smtClean="0">
                <a:ea typeface="宋体" pitchFamily="2" charset="-122"/>
              </a:rPr>
              <a:t>n</a:t>
            </a:r>
            <a:r>
              <a:rPr lang="zh-CN" altLang="en-US" sz="2400" b="1" dirty="0" smtClean="0">
                <a:ea typeface="宋体" pitchFamily="2" charset="-122"/>
              </a:rPr>
              <a:t>等于</a:t>
            </a:r>
            <a:r>
              <a:rPr lang="en-US" altLang="zh-CN" sz="2400" b="1" dirty="0" smtClean="0">
                <a:ea typeface="宋体" pitchFamily="2" charset="-122"/>
              </a:rPr>
              <a:t>0</a:t>
            </a:r>
            <a:r>
              <a:rPr lang="zh-CN" altLang="en-US" sz="2400" b="1" dirty="0" smtClean="0">
                <a:ea typeface="宋体" pitchFamily="2" charset="-122"/>
              </a:rPr>
              <a:t>。</a:t>
            </a:r>
          </a:p>
          <a:p>
            <a:pPr lvl="1">
              <a:lnSpc>
                <a:spcPct val="90000"/>
              </a:lnSpc>
            </a:pPr>
            <a:r>
              <a:rPr lang="zh-CN" altLang="en-US" sz="2400" b="1" dirty="0" smtClean="0">
                <a:ea typeface="宋体" pitchFamily="2" charset="-122"/>
              </a:rPr>
              <a:t>第</a:t>
            </a:r>
            <a:r>
              <a:rPr lang="en-US" altLang="zh-CN" sz="2400" b="1" dirty="0" smtClean="0">
                <a:ea typeface="宋体" pitchFamily="2" charset="-122"/>
              </a:rPr>
              <a:t>2</a:t>
            </a:r>
            <a:r>
              <a:rPr lang="zh-CN" altLang="en-US" sz="2400" b="1" dirty="0" smtClean="0">
                <a:ea typeface="宋体" pitchFamily="2" charset="-122"/>
              </a:rPr>
              <a:t>步：</a:t>
            </a:r>
            <a:r>
              <a:rPr lang="en-US" altLang="zh-CN" sz="2400" b="1" dirty="0" smtClean="0">
                <a:ea typeface="宋体" pitchFamily="2" charset="-122"/>
              </a:rPr>
              <a:t>n</a:t>
            </a:r>
            <a:r>
              <a:rPr lang="zh-CN" altLang="en-US" sz="2400" b="1" dirty="0" smtClean="0">
                <a:ea typeface="宋体" pitchFamily="2" charset="-122"/>
              </a:rPr>
              <a:t>加</a:t>
            </a:r>
            <a:r>
              <a:rPr lang="en-US" altLang="zh-CN" sz="2400" b="1" dirty="0" smtClean="0">
                <a:ea typeface="宋体" pitchFamily="2" charset="-122"/>
              </a:rPr>
              <a:t>1</a:t>
            </a:r>
            <a:r>
              <a:rPr lang="zh-CN" altLang="en-US" sz="2400" b="1" dirty="0" smtClean="0">
                <a:ea typeface="宋体" pitchFamily="2" charset="-122"/>
              </a:rPr>
              <a:t>。</a:t>
            </a:r>
          </a:p>
          <a:p>
            <a:pPr lvl="1">
              <a:lnSpc>
                <a:spcPct val="90000"/>
              </a:lnSpc>
            </a:pPr>
            <a:r>
              <a:rPr lang="zh-CN" altLang="en-US" sz="2400" b="1" dirty="0" smtClean="0">
                <a:ea typeface="宋体" pitchFamily="2" charset="-122"/>
              </a:rPr>
              <a:t>第</a:t>
            </a:r>
            <a:r>
              <a:rPr lang="en-US" altLang="zh-CN" sz="2400" b="1" dirty="0" smtClean="0">
                <a:ea typeface="宋体" pitchFamily="2" charset="-122"/>
              </a:rPr>
              <a:t>3</a:t>
            </a:r>
            <a:r>
              <a:rPr lang="zh-CN" altLang="en-US" sz="2400" b="1" dirty="0" smtClean="0">
                <a:ea typeface="宋体" pitchFamily="2" charset="-122"/>
              </a:rPr>
              <a:t>步：如果</a:t>
            </a:r>
            <a:r>
              <a:rPr lang="en-US" altLang="zh-CN" sz="2400" b="1" dirty="0" smtClean="0">
                <a:ea typeface="宋体" pitchFamily="2" charset="-122"/>
              </a:rPr>
              <a:t>n</a:t>
            </a:r>
            <a:r>
              <a:rPr lang="zh-CN" altLang="en-US" sz="2400" b="1" dirty="0" smtClean="0">
                <a:ea typeface="宋体" pitchFamily="2" charset="-122"/>
              </a:rPr>
              <a:t>小于</a:t>
            </a:r>
            <a:r>
              <a:rPr lang="en-US" altLang="zh-CN" sz="2400" b="1" dirty="0" smtClean="0">
                <a:ea typeface="宋体" pitchFamily="2" charset="-122"/>
              </a:rPr>
              <a:t>100</a:t>
            </a:r>
            <a:r>
              <a:rPr lang="zh-CN" altLang="en-US" sz="2400" b="1" dirty="0" smtClean="0">
                <a:ea typeface="宋体" pitchFamily="2" charset="-122"/>
              </a:rPr>
              <a:t>，则转向第</a:t>
            </a:r>
            <a:r>
              <a:rPr lang="en-US" altLang="zh-CN" sz="2400" b="1" dirty="0" smtClean="0">
                <a:ea typeface="宋体" pitchFamily="2" charset="-122"/>
              </a:rPr>
              <a:t>2</a:t>
            </a:r>
            <a:r>
              <a:rPr lang="zh-CN" altLang="en-US" sz="2400" b="1" dirty="0" smtClean="0">
                <a:ea typeface="宋体" pitchFamily="2" charset="-122"/>
              </a:rPr>
              <a:t>步；否则停止。</a:t>
            </a:r>
          </a:p>
        </p:txBody>
      </p:sp>
      <p:grpSp>
        <p:nvGrpSpPr>
          <p:cNvPr id="27652" name="Group 4"/>
          <p:cNvGrpSpPr>
            <a:grpSpLocks noChangeAspect="1"/>
          </p:cNvGrpSpPr>
          <p:nvPr/>
        </p:nvGrpSpPr>
        <p:grpSpPr bwMode="auto">
          <a:xfrm>
            <a:off x="5410200" y="1828800"/>
            <a:ext cx="1277938" cy="1524000"/>
            <a:chOff x="5173" y="7185"/>
            <a:chExt cx="1440" cy="1718"/>
          </a:xfrm>
        </p:grpSpPr>
        <p:sp>
          <p:nvSpPr>
            <p:cNvPr id="27671" name="AutoShape 5"/>
            <p:cNvSpPr>
              <a:spLocks noChangeAspect="1" noChangeArrowheads="1"/>
            </p:cNvSpPr>
            <p:nvPr/>
          </p:nvSpPr>
          <p:spPr bwMode="auto">
            <a:xfrm>
              <a:off x="5173" y="7185"/>
              <a:ext cx="1440" cy="1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2" name="Rectangle 6"/>
            <p:cNvSpPr>
              <a:spLocks noChangeArrowheads="1"/>
            </p:cNvSpPr>
            <p:nvPr/>
          </p:nvSpPr>
          <p:spPr bwMode="auto">
            <a:xfrm>
              <a:off x="5473" y="7185"/>
              <a:ext cx="900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CN" sz="1200"/>
                <a:t>n=1;</a:t>
              </a:r>
              <a:endParaRPr lang="en-US" altLang="zh-CN" sz="2800"/>
            </a:p>
          </p:txBody>
        </p:sp>
        <p:sp>
          <p:nvSpPr>
            <p:cNvPr id="27673" name="Rectangle 7"/>
            <p:cNvSpPr>
              <a:spLocks noChangeArrowheads="1"/>
            </p:cNvSpPr>
            <p:nvPr/>
          </p:nvSpPr>
          <p:spPr bwMode="auto">
            <a:xfrm>
              <a:off x="5473" y="8121"/>
              <a:ext cx="900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CN" sz="1200"/>
                <a:t>n=n+11;</a:t>
              </a:r>
              <a:endParaRPr lang="en-US" altLang="zh-CN" sz="2800"/>
            </a:p>
          </p:txBody>
        </p:sp>
        <p:sp>
          <p:nvSpPr>
            <p:cNvPr id="27674" name="Line 8"/>
            <p:cNvSpPr>
              <a:spLocks noChangeShapeType="1"/>
            </p:cNvSpPr>
            <p:nvPr/>
          </p:nvSpPr>
          <p:spPr bwMode="auto">
            <a:xfrm flipV="1">
              <a:off x="5293" y="8902"/>
              <a:ext cx="60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Line 9"/>
            <p:cNvSpPr>
              <a:spLocks noChangeShapeType="1"/>
            </p:cNvSpPr>
            <p:nvPr/>
          </p:nvSpPr>
          <p:spPr bwMode="auto">
            <a:xfrm flipV="1">
              <a:off x="5293" y="7808"/>
              <a:ext cx="3" cy="109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6" name="Line 10"/>
            <p:cNvSpPr>
              <a:spLocks noChangeShapeType="1"/>
            </p:cNvSpPr>
            <p:nvPr/>
          </p:nvSpPr>
          <p:spPr bwMode="auto">
            <a:xfrm>
              <a:off x="5294" y="7806"/>
              <a:ext cx="5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7" name="Line 11"/>
            <p:cNvSpPr>
              <a:spLocks noChangeShapeType="1"/>
            </p:cNvSpPr>
            <p:nvPr/>
          </p:nvSpPr>
          <p:spPr bwMode="auto">
            <a:xfrm>
              <a:off x="5893" y="7653"/>
              <a:ext cx="0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8" name="Line 12"/>
            <p:cNvSpPr>
              <a:spLocks noChangeShapeType="1"/>
            </p:cNvSpPr>
            <p:nvPr/>
          </p:nvSpPr>
          <p:spPr bwMode="auto">
            <a:xfrm>
              <a:off x="5893" y="8589"/>
              <a:ext cx="1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53" name="Group 13"/>
          <p:cNvGrpSpPr>
            <a:grpSpLocks noChangeAspect="1"/>
          </p:cNvGrpSpPr>
          <p:nvPr/>
        </p:nvGrpSpPr>
        <p:grpSpPr bwMode="auto">
          <a:xfrm>
            <a:off x="7391400" y="1828800"/>
            <a:ext cx="1257300" cy="2476500"/>
            <a:chOff x="4993" y="7185"/>
            <a:chExt cx="1980" cy="3900"/>
          </a:xfrm>
        </p:grpSpPr>
        <p:sp>
          <p:nvSpPr>
            <p:cNvPr id="27654" name="AutoShape 14"/>
            <p:cNvSpPr>
              <a:spLocks noChangeAspect="1" noChangeArrowheads="1"/>
            </p:cNvSpPr>
            <p:nvPr/>
          </p:nvSpPr>
          <p:spPr bwMode="auto">
            <a:xfrm>
              <a:off x="4993" y="7185"/>
              <a:ext cx="1980" cy="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5" name="Rectangle 15"/>
            <p:cNvSpPr>
              <a:spLocks noChangeArrowheads="1"/>
            </p:cNvSpPr>
            <p:nvPr/>
          </p:nvSpPr>
          <p:spPr bwMode="auto">
            <a:xfrm>
              <a:off x="5473" y="7185"/>
              <a:ext cx="900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CN" sz="1000"/>
                <a:t>n=1;</a:t>
              </a:r>
              <a:endParaRPr lang="en-US" altLang="zh-CN"/>
            </a:p>
          </p:txBody>
        </p:sp>
        <p:sp>
          <p:nvSpPr>
            <p:cNvPr id="27656" name="Rectangle 16"/>
            <p:cNvSpPr>
              <a:spLocks noChangeArrowheads="1"/>
            </p:cNvSpPr>
            <p:nvPr/>
          </p:nvSpPr>
          <p:spPr bwMode="auto">
            <a:xfrm>
              <a:off x="5473" y="9057"/>
              <a:ext cx="900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CN" sz="900"/>
                <a:t>n=n+11;</a:t>
              </a:r>
              <a:endParaRPr lang="en-US" altLang="zh-CN" sz="2000"/>
            </a:p>
          </p:txBody>
        </p:sp>
        <p:sp>
          <p:nvSpPr>
            <p:cNvPr id="27657" name="Line 17"/>
            <p:cNvSpPr>
              <a:spLocks noChangeShapeType="1"/>
            </p:cNvSpPr>
            <p:nvPr/>
          </p:nvSpPr>
          <p:spPr bwMode="auto">
            <a:xfrm flipV="1">
              <a:off x="5173" y="9836"/>
              <a:ext cx="72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8" name="Line 18"/>
            <p:cNvSpPr>
              <a:spLocks noChangeShapeType="1"/>
            </p:cNvSpPr>
            <p:nvPr/>
          </p:nvSpPr>
          <p:spPr bwMode="auto">
            <a:xfrm flipV="1">
              <a:off x="5173" y="7809"/>
              <a:ext cx="6" cy="20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9" name="Line 19"/>
            <p:cNvSpPr>
              <a:spLocks noChangeShapeType="1"/>
            </p:cNvSpPr>
            <p:nvPr/>
          </p:nvSpPr>
          <p:spPr bwMode="auto">
            <a:xfrm>
              <a:off x="5173" y="7821"/>
              <a:ext cx="70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0" name="Line 20"/>
            <p:cNvSpPr>
              <a:spLocks noChangeShapeType="1"/>
            </p:cNvSpPr>
            <p:nvPr/>
          </p:nvSpPr>
          <p:spPr bwMode="auto">
            <a:xfrm>
              <a:off x="5893" y="7653"/>
              <a:ext cx="0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1" name="Line 21"/>
            <p:cNvSpPr>
              <a:spLocks noChangeShapeType="1"/>
            </p:cNvSpPr>
            <p:nvPr/>
          </p:nvSpPr>
          <p:spPr bwMode="auto">
            <a:xfrm>
              <a:off x="5893" y="9538"/>
              <a:ext cx="1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2" name="AutoShape 22"/>
            <p:cNvSpPr>
              <a:spLocks noChangeArrowheads="1"/>
            </p:cNvSpPr>
            <p:nvPr/>
          </p:nvSpPr>
          <p:spPr bwMode="auto">
            <a:xfrm>
              <a:off x="5263" y="8121"/>
              <a:ext cx="1230" cy="780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tIns="18000" rIns="18000" bIns="18000"/>
            <a:lstStyle/>
            <a:p>
              <a:pPr algn="just"/>
              <a:r>
                <a:rPr lang="en-US" altLang="zh-CN" sz="900"/>
                <a:t>i&lt;=100</a:t>
              </a:r>
              <a:endParaRPr lang="en-US" altLang="zh-CN"/>
            </a:p>
          </p:txBody>
        </p:sp>
        <p:sp>
          <p:nvSpPr>
            <p:cNvPr id="27663" name="Line 23"/>
            <p:cNvSpPr>
              <a:spLocks noChangeShapeType="1"/>
            </p:cNvSpPr>
            <p:nvPr/>
          </p:nvSpPr>
          <p:spPr bwMode="auto">
            <a:xfrm>
              <a:off x="5893" y="8901"/>
              <a:ext cx="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4" name="Line 24"/>
            <p:cNvSpPr>
              <a:spLocks noChangeShapeType="1"/>
            </p:cNvSpPr>
            <p:nvPr/>
          </p:nvSpPr>
          <p:spPr bwMode="auto">
            <a:xfrm>
              <a:off x="6478" y="8508"/>
              <a:ext cx="17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5" name="Line 25"/>
            <p:cNvSpPr>
              <a:spLocks noChangeShapeType="1"/>
            </p:cNvSpPr>
            <p:nvPr/>
          </p:nvSpPr>
          <p:spPr bwMode="auto">
            <a:xfrm>
              <a:off x="6673" y="8493"/>
              <a:ext cx="1" cy="154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6" name="Line 26"/>
            <p:cNvSpPr>
              <a:spLocks noChangeShapeType="1"/>
            </p:cNvSpPr>
            <p:nvPr/>
          </p:nvSpPr>
          <p:spPr bwMode="auto">
            <a:xfrm>
              <a:off x="5893" y="10038"/>
              <a:ext cx="79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7" name="Line 27"/>
            <p:cNvSpPr>
              <a:spLocks noChangeShapeType="1"/>
            </p:cNvSpPr>
            <p:nvPr/>
          </p:nvSpPr>
          <p:spPr bwMode="auto">
            <a:xfrm>
              <a:off x="5893" y="10023"/>
              <a:ext cx="1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Text Box 28"/>
            <p:cNvSpPr txBox="1">
              <a:spLocks noChangeArrowheads="1"/>
            </p:cNvSpPr>
            <p:nvPr/>
          </p:nvSpPr>
          <p:spPr bwMode="auto">
            <a:xfrm>
              <a:off x="5863" y="8745"/>
              <a:ext cx="54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zh-CN" altLang="en-US" sz="900"/>
                <a:t>是</a:t>
              </a:r>
              <a:endParaRPr lang="zh-CN" altLang="en-US"/>
            </a:p>
          </p:txBody>
        </p:sp>
        <p:sp>
          <p:nvSpPr>
            <p:cNvPr id="27669" name="Text Box 29"/>
            <p:cNvSpPr txBox="1">
              <a:spLocks noChangeArrowheads="1"/>
            </p:cNvSpPr>
            <p:nvPr/>
          </p:nvSpPr>
          <p:spPr bwMode="auto">
            <a:xfrm>
              <a:off x="6328" y="8136"/>
              <a:ext cx="54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zh-CN" altLang="en-US" sz="900"/>
                <a:t>否</a:t>
              </a:r>
              <a:endParaRPr lang="zh-CN" altLang="en-US"/>
            </a:p>
          </p:txBody>
        </p:sp>
        <p:sp>
          <p:nvSpPr>
            <p:cNvPr id="27670" name="AutoShape 30"/>
            <p:cNvSpPr>
              <a:spLocks noChangeArrowheads="1"/>
            </p:cNvSpPr>
            <p:nvPr/>
          </p:nvSpPr>
          <p:spPr bwMode="auto">
            <a:xfrm>
              <a:off x="5458" y="10461"/>
              <a:ext cx="900" cy="468"/>
            </a:xfrm>
            <a:prstGeom prst="flowChartTermina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tIns="36000" bIns="36000"/>
            <a:lstStyle/>
            <a:p>
              <a:pPr algn="ctr"/>
              <a:r>
                <a:rPr lang="zh-CN" altLang="en-US" sz="900"/>
                <a:t>结束</a:t>
              </a:r>
              <a:endParaRPr lang="zh-CN" altLang="en-US"/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1.6  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算法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传统流程图、</a:t>
            </a:r>
            <a:r>
              <a:rPr lang="en-US" altLang="zh-CN" smtClean="0">
                <a:ea typeface="宋体" pitchFamily="2" charset="-122"/>
              </a:rPr>
              <a:t>N-S</a:t>
            </a:r>
            <a:r>
              <a:rPr lang="zh-CN" altLang="en-US" smtClean="0">
                <a:ea typeface="宋体" pitchFamily="2" charset="-122"/>
              </a:rPr>
              <a:t>图、伪代码、自然语言和计算机程序语言等 </a:t>
            </a:r>
          </a:p>
          <a:p>
            <a:pPr lvl="1"/>
            <a:r>
              <a:rPr lang="zh-CN" altLang="en-US" smtClean="0">
                <a:ea typeface="宋体" pitchFamily="2" charset="-122"/>
              </a:rPr>
              <a:t>传统流程图 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657600"/>
            <a:ext cx="63627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1.6  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算法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137525" cy="146367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dirty="0" smtClean="0">
                <a:ea typeface="宋体" pitchFamily="2" charset="-122"/>
              </a:rPr>
              <a:t>【</a:t>
            </a:r>
            <a:r>
              <a:rPr lang="zh-CN" altLang="en-US" dirty="0" smtClean="0">
                <a:ea typeface="宋体" pitchFamily="2" charset="-122"/>
              </a:rPr>
              <a:t>例</a:t>
            </a:r>
            <a:r>
              <a:rPr lang="en-US" altLang="zh-CN" dirty="0" smtClean="0">
                <a:ea typeface="宋体" pitchFamily="2" charset="-122"/>
              </a:rPr>
              <a:t>1-4】</a:t>
            </a:r>
            <a:r>
              <a:rPr lang="zh-CN" altLang="en-US" dirty="0" smtClean="0">
                <a:ea typeface="宋体" pitchFamily="2" charset="-122"/>
              </a:rPr>
              <a:t>画出求</a:t>
            </a:r>
            <a:r>
              <a:rPr lang="en-US" altLang="zh-CN" dirty="0" smtClean="0">
                <a:ea typeface="宋体" pitchFamily="2" charset="-122"/>
              </a:rPr>
              <a:t>1+2+3+…+100</a:t>
            </a:r>
            <a:r>
              <a:rPr lang="zh-CN" altLang="en-US" dirty="0" smtClean="0">
                <a:ea typeface="宋体" pitchFamily="2" charset="-122"/>
              </a:rPr>
              <a:t>之和的流程图。 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286000"/>
            <a:ext cx="1608138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1.6  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算法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N-S</a:t>
            </a:r>
            <a:r>
              <a:rPr lang="zh-CN" altLang="en-US" smtClean="0">
                <a:ea typeface="宋体" pitchFamily="2" charset="-122"/>
              </a:rPr>
              <a:t>图 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362200"/>
            <a:ext cx="5000625" cy="31146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124200"/>
            <a:ext cx="30575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654050"/>
          </a:xfrm>
        </p:spPr>
        <p:txBody>
          <a:bodyPr/>
          <a:lstStyle/>
          <a:p>
            <a:r>
              <a:rPr lang="en-US" altLang="zh-CN" smtClean="0">
                <a:solidFill>
                  <a:srgbClr val="FF0000"/>
                </a:solidFill>
                <a:ea typeface="宋体" pitchFamily="2" charset="-122"/>
              </a:rPr>
              <a:t>1.7.1  Visual C++ 6.0</a:t>
            </a: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362200"/>
            <a:ext cx="4572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AutoShape 5"/>
          <p:cNvSpPr>
            <a:spLocks noChangeArrowheads="1"/>
          </p:cNvSpPr>
          <p:nvPr/>
        </p:nvSpPr>
        <p:spPr bwMode="auto">
          <a:xfrm>
            <a:off x="533400" y="3276600"/>
            <a:ext cx="1143000" cy="701675"/>
          </a:xfrm>
          <a:prstGeom prst="wedgeRoundRectCallout">
            <a:avLst>
              <a:gd name="adj1" fmla="val 150972"/>
              <a:gd name="adj2" fmla="val 84389"/>
              <a:gd name="adj3" fmla="val 16667"/>
            </a:avLst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zh-CN" altLang="en-US" sz="2000"/>
              <a:t>项目工作区窗口</a:t>
            </a:r>
            <a:endParaRPr lang="zh-CN" altLang="en-US" sz="4000">
              <a:latin typeface="Arial" pitchFamily="34" charset="0"/>
            </a:endParaRPr>
          </a:p>
        </p:txBody>
      </p:sp>
      <p:sp>
        <p:nvSpPr>
          <p:cNvPr id="31750" name="AutoShape 6"/>
          <p:cNvSpPr>
            <a:spLocks noChangeArrowheads="1"/>
          </p:cNvSpPr>
          <p:nvPr/>
        </p:nvSpPr>
        <p:spPr bwMode="auto">
          <a:xfrm>
            <a:off x="7239000" y="3429000"/>
            <a:ext cx="1295400" cy="457200"/>
          </a:xfrm>
          <a:prstGeom prst="wedgeRoundRectCallout">
            <a:avLst>
              <a:gd name="adj1" fmla="val -161398"/>
              <a:gd name="adj2" fmla="val 74653"/>
              <a:gd name="adj3" fmla="val 16667"/>
            </a:avLst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zh-CN" altLang="en-US" sz="2000"/>
              <a:t>代码窗口</a:t>
            </a:r>
            <a:endParaRPr lang="zh-CN" altLang="en-US" sz="4000">
              <a:latin typeface="Arial" pitchFamily="34" charset="0"/>
            </a:endParaRPr>
          </a:p>
        </p:txBody>
      </p:sp>
      <p:sp>
        <p:nvSpPr>
          <p:cNvPr id="31751" name="AutoShape 7"/>
          <p:cNvSpPr>
            <a:spLocks noChangeArrowheads="1"/>
          </p:cNvSpPr>
          <p:nvPr/>
        </p:nvSpPr>
        <p:spPr bwMode="auto">
          <a:xfrm>
            <a:off x="609600" y="4495800"/>
            <a:ext cx="1143000" cy="609600"/>
          </a:xfrm>
          <a:prstGeom prst="wedgeRoundRectCallout">
            <a:avLst>
              <a:gd name="adj1" fmla="val 150972"/>
              <a:gd name="adj2" fmla="val 44009"/>
              <a:gd name="adj3" fmla="val 16667"/>
            </a:avLst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zh-CN" altLang="en-US" sz="2000"/>
              <a:t>输出窗口</a:t>
            </a:r>
            <a:endParaRPr lang="zh-CN" altLang="en-US" sz="4000">
              <a:latin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654050"/>
          </a:xfrm>
        </p:spPr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步骤</a:t>
            </a: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62200"/>
            <a:ext cx="4038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752600"/>
            <a:ext cx="3886200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3810000"/>
            <a:ext cx="3657600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Text Box 8"/>
          <p:cNvSpPr txBox="1">
            <a:spLocks noChangeArrowheads="1"/>
          </p:cNvSpPr>
          <p:nvPr/>
        </p:nvSpPr>
        <p:spPr bwMode="auto">
          <a:xfrm>
            <a:off x="1905000" y="3195638"/>
            <a:ext cx="990600" cy="11064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>
                <a:solidFill>
                  <a:srgbClr val="FF0000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32776" name="Text Box 9"/>
          <p:cNvSpPr txBox="1">
            <a:spLocks noChangeArrowheads="1"/>
          </p:cNvSpPr>
          <p:nvPr/>
        </p:nvSpPr>
        <p:spPr bwMode="auto">
          <a:xfrm>
            <a:off x="5562600" y="2438400"/>
            <a:ext cx="990600" cy="11064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>
                <a:solidFill>
                  <a:srgbClr val="FF0000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32777" name="Text Box 10"/>
          <p:cNvSpPr txBox="1">
            <a:spLocks noChangeArrowheads="1"/>
          </p:cNvSpPr>
          <p:nvPr/>
        </p:nvSpPr>
        <p:spPr bwMode="auto">
          <a:xfrm>
            <a:off x="5791200" y="5029200"/>
            <a:ext cx="990600" cy="11064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>
                <a:solidFill>
                  <a:srgbClr val="FF0000"/>
                </a:solidFill>
                <a:latin typeface="Arial" pitchFamily="34" charset="0"/>
              </a:rPr>
              <a:t>3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理解计算机语言及程序设计的基本概念</a:t>
            </a:r>
          </a:p>
          <a:p>
            <a:r>
              <a:rPr lang="zh-CN" altLang="en-US" b="1" dirty="0" smtClean="0">
                <a:ea typeface="宋体" pitchFamily="2" charset="-122"/>
              </a:rPr>
              <a:t>了解</a:t>
            </a:r>
            <a:r>
              <a:rPr lang="en-US" altLang="zh-CN" b="1" dirty="0" smtClean="0">
                <a:solidFill>
                  <a:srgbClr val="FF0000"/>
                </a:solidFill>
                <a:ea typeface="宋体" pitchFamily="2" charset="-122"/>
              </a:rPr>
              <a:t>C</a:t>
            </a:r>
            <a:r>
              <a:rPr lang="zh-CN" altLang="en-US" b="1" dirty="0" smtClean="0">
                <a:ea typeface="宋体" pitchFamily="2" charset="-122"/>
              </a:rPr>
              <a:t>语言的形成、发展和基本特点，掌握</a:t>
            </a:r>
            <a:r>
              <a:rPr lang="en-US" altLang="zh-CN" b="1" dirty="0" smtClean="0">
                <a:solidFill>
                  <a:srgbClr val="FF0000"/>
                </a:solidFill>
                <a:ea typeface="宋体" pitchFamily="2" charset="-122"/>
              </a:rPr>
              <a:t>C</a:t>
            </a:r>
            <a:r>
              <a:rPr lang="zh-CN" altLang="en-US" b="1" dirty="0" smtClean="0">
                <a:ea typeface="宋体" pitchFamily="2" charset="-122"/>
              </a:rPr>
              <a:t>语言程序的基本结构和组成</a:t>
            </a:r>
          </a:p>
          <a:p>
            <a:r>
              <a:rPr lang="zh-CN" altLang="en-US" b="1" dirty="0" smtClean="0">
                <a:ea typeface="宋体" pitchFamily="2" charset="-122"/>
              </a:rPr>
              <a:t>掌握计算机算法的基本概念和算法描述的基本工具，学会运用传统流程图描述一个具体的算法</a:t>
            </a:r>
          </a:p>
          <a:p>
            <a:r>
              <a:rPr lang="zh-CN" altLang="zh-CN" b="1" dirty="0" smtClean="0">
                <a:ea typeface="宋体" pitchFamily="2" charset="-122"/>
              </a:rPr>
              <a:t>熟悉</a:t>
            </a:r>
            <a:r>
              <a:rPr lang="en-US" altLang="zh-CN" b="1" dirty="0" smtClean="0">
                <a:solidFill>
                  <a:srgbClr val="FF0000"/>
                </a:solidFill>
                <a:ea typeface="宋体" pitchFamily="2" charset="-122"/>
              </a:rPr>
              <a:t>C</a:t>
            </a:r>
            <a:r>
              <a:rPr lang="zh-CN" altLang="zh-CN" b="1" dirty="0" smtClean="0">
                <a:ea typeface="宋体" pitchFamily="2" charset="-122"/>
              </a:rPr>
              <a:t>语言编程环境</a:t>
            </a:r>
            <a:r>
              <a:rPr lang="en-US" altLang="zh-CN" b="1" dirty="0" smtClean="0">
                <a:solidFill>
                  <a:srgbClr val="FF0000"/>
                </a:solidFill>
                <a:ea typeface="宋体" pitchFamily="2" charset="-122"/>
              </a:rPr>
              <a:t>Visual</a:t>
            </a:r>
            <a:r>
              <a:rPr lang="en-US" altLang="zh-CN" b="1" dirty="0" smtClean="0">
                <a:ea typeface="宋体" pitchFamily="2" charset="-122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ea typeface="宋体" pitchFamily="2" charset="-122"/>
              </a:rPr>
              <a:t>C++ 6.0</a:t>
            </a:r>
            <a:r>
              <a:rPr lang="zh-CN" altLang="zh-CN" b="1" dirty="0" smtClean="0">
                <a:ea typeface="宋体" pitchFamily="2" charset="-122"/>
              </a:rPr>
              <a:t>，了解另外一种常用的编程环境</a:t>
            </a:r>
            <a:r>
              <a:rPr lang="en-US" altLang="zh-CN" b="1" dirty="0" smtClean="0">
                <a:solidFill>
                  <a:srgbClr val="FF0000"/>
                </a:solidFill>
                <a:ea typeface="宋体" pitchFamily="2" charset="-122"/>
              </a:rPr>
              <a:t>Turbo C 2.0</a:t>
            </a:r>
            <a:r>
              <a:rPr lang="en-US" altLang="zh-CN" b="1" dirty="0" smtClean="0">
                <a:ea typeface="宋体" pitchFamily="2" charset="-122"/>
              </a:rPr>
              <a:t>,</a:t>
            </a:r>
            <a:r>
              <a:rPr lang="zh-CN" altLang="zh-CN" b="1" dirty="0" smtClean="0">
                <a:ea typeface="宋体" pitchFamily="2" charset="-122"/>
              </a:rPr>
              <a:t>并学会调试简单的程序</a:t>
            </a:r>
          </a:p>
          <a:p>
            <a:r>
              <a:rPr lang="zh-CN" altLang="zh-CN" b="1" dirty="0" smtClean="0">
                <a:ea typeface="宋体" pitchFamily="2" charset="-122"/>
              </a:rPr>
              <a:t>了解</a:t>
            </a:r>
            <a:r>
              <a:rPr lang="zh-CN" altLang="zh-CN" b="1" dirty="0" smtClean="0">
                <a:solidFill>
                  <a:srgbClr val="FF0000"/>
                </a:solidFill>
                <a:ea typeface="宋体" pitchFamily="2" charset="-122"/>
              </a:rPr>
              <a:t>计算思维</a:t>
            </a:r>
            <a:r>
              <a:rPr lang="zh-CN" altLang="zh-CN" b="1" dirty="0" smtClean="0">
                <a:ea typeface="宋体" pitchFamily="2" charset="-122"/>
              </a:rPr>
              <a:t>的基本思想</a:t>
            </a:r>
          </a:p>
          <a:p>
            <a:endParaRPr lang="zh-CN" altLang="en-US" b="1" dirty="0" smtClean="0">
              <a:ea typeface="宋体" pitchFamily="2" charset="-122"/>
            </a:endParaRPr>
          </a:p>
        </p:txBody>
      </p:sp>
      <p:sp>
        <p:nvSpPr>
          <p:cNvPr id="4" name="标题 6"/>
          <p:cNvSpPr>
            <a:spLocks noGrp="1"/>
          </p:cNvSpPr>
          <p:nvPr/>
        </p:nvSpPr>
        <p:spPr bwMode="auto">
          <a:xfrm>
            <a:off x="381000" y="3048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学习目标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zh-CN" altLang="en-US" dirty="0" smtClean="0">
                <a:ea typeface="宋体" pitchFamily="2" charset="-122"/>
              </a:rPr>
              <a:t>关键操作</a:t>
            </a:r>
          </a:p>
          <a:p>
            <a:pPr lvl="1"/>
            <a:r>
              <a:rPr lang="zh-CN" altLang="en-US" sz="2800" b="1" dirty="0" smtClean="0">
                <a:ea typeface="宋体" pitchFamily="2" charset="-122"/>
              </a:rPr>
              <a:t>编译（</a:t>
            </a:r>
            <a:r>
              <a:rPr lang="en-US" altLang="zh-CN" sz="2800" b="1" dirty="0" smtClean="0">
                <a:solidFill>
                  <a:srgbClr val="FF0000"/>
                </a:solidFill>
                <a:ea typeface="宋体" pitchFamily="2" charset="-122"/>
              </a:rPr>
              <a:t>Ctrl+F7</a:t>
            </a:r>
            <a:r>
              <a:rPr lang="zh-CN" altLang="en-US" sz="2800" b="1" dirty="0" smtClean="0">
                <a:ea typeface="宋体" pitchFamily="2" charset="-122"/>
              </a:rPr>
              <a:t>）。生成</a:t>
            </a:r>
            <a:r>
              <a:rPr lang="en-US" altLang="zh-CN" sz="2800" b="1" dirty="0" smtClean="0">
                <a:solidFill>
                  <a:srgbClr val="0066FF"/>
                </a:solidFill>
                <a:ea typeface="宋体" pitchFamily="2" charset="-122"/>
              </a:rPr>
              <a:t>c1_1.obj </a:t>
            </a:r>
          </a:p>
          <a:p>
            <a:pPr lvl="1"/>
            <a:r>
              <a:rPr lang="zh-CN" altLang="en-US" sz="2800" b="1" dirty="0" smtClean="0">
                <a:ea typeface="宋体" pitchFamily="2" charset="-122"/>
              </a:rPr>
              <a:t>连接（</a:t>
            </a:r>
            <a:r>
              <a:rPr lang="en-US" altLang="zh-CN" sz="2800" b="1" dirty="0" smtClean="0">
                <a:solidFill>
                  <a:srgbClr val="FF0000"/>
                </a:solidFill>
                <a:ea typeface="宋体" pitchFamily="2" charset="-122"/>
              </a:rPr>
              <a:t>F7</a:t>
            </a:r>
            <a:r>
              <a:rPr lang="zh-CN" altLang="en-US" sz="2800" b="1" dirty="0" smtClean="0">
                <a:ea typeface="宋体" pitchFamily="2" charset="-122"/>
              </a:rPr>
              <a:t>） 。生成</a:t>
            </a:r>
            <a:r>
              <a:rPr lang="en-US" altLang="zh-CN" sz="2800" b="1" dirty="0" smtClean="0">
                <a:solidFill>
                  <a:srgbClr val="0066FF"/>
                </a:solidFill>
                <a:ea typeface="宋体" pitchFamily="2" charset="-122"/>
              </a:rPr>
              <a:t>c1_1.exe</a:t>
            </a:r>
            <a:r>
              <a:rPr lang="en-US" altLang="zh-CN" sz="2800" b="1" dirty="0" smtClean="0">
                <a:ea typeface="宋体" pitchFamily="2" charset="-122"/>
              </a:rPr>
              <a:t> </a:t>
            </a:r>
          </a:p>
          <a:p>
            <a:pPr lvl="1"/>
            <a:r>
              <a:rPr lang="zh-CN" altLang="en-US" sz="2800" b="1" dirty="0" smtClean="0">
                <a:ea typeface="宋体" pitchFamily="2" charset="-122"/>
              </a:rPr>
              <a:t>运行（</a:t>
            </a:r>
            <a:r>
              <a:rPr lang="en-US" altLang="zh-CN" sz="2800" b="1" dirty="0" smtClean="0">
                <a:solidFill>
                  <a:srgbClr val="FF0000"/>
                </a:solidFill>
                <a:ea typeface="宋体" pitchFamily="2" charset="-122"/>
              </a:rPr>
              <a:t>Ctrl+F5</a:t>
            </a:r>
            <a:r>
              <a:rPr lang="zh-CN" altLang="en-US" sz="2800" b="1" dirty="0" smtClean="0">
                <a:ea typeface="宋体" pitchFamily="2" charset="-122"/>
              </a:rPr>
              <a:t>） 。执行</a:t>
            </a:r>
            <a:r>
              <a:rPr lang="en-US" altLang="zh-CN" sz="2800" b="1" dirty="0" smtClean="0">
                <a:solidFill>
                  <a:srgbClr val="0066FF"/>
                </a:solidFill>
                <a:ea typeface="宋体" pitchFamily="2" charset="-122"/>
              </a:rPr>
              <a:t>c1_1.exe</a:t>
            </a:r>
            <a:r>
              <a:rPr lang="en-US" altLang="zh-CN" sz="2800" b="1" dirty="0" smtClean="0">
                <a:ea typeface="宋体" pitchFamily="2" charset="-122"/>
              </a:rPr>
              <a:t>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654050"/>
          </a:xfrm>
        </p:spPr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1.7.2  </a:t>
            </a:r>
            <a:r>
              <a:rPr lang="en-US" altLang="zh-CN" smtClean="0">
                <a:solidFill>
                  <a:srgbClr val="FF0000"/>
                </a:solidFill>
                <a:ea typeface="宋体" pitchFamily="2" charset="-122"/>
              </a:rPr>
              <a:t>Turbo C 2.0</a:t>
            </a:r>
            <a:r>
              <a:rPr lang="zh-CN" altLang="en-US" smtClean="0">
                <a:ea typeface="宋体" pitchFamily="2" charset="-122"/>
              </a:rPr>
              <a:t>编程环境 </a:t>
            </a: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362200"/>
            <a:ext cx="29622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3657600"/>
            <a:ext cx="37909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733425"/>
          </a:xfrm>
        </p:spPr>
        <p:txBody>
          <a:bodyPr/>
          <a:lstStyle/>
          <a:p>
            <a:r>
              <a:rPr lang="en-US" altLang="zh-CN" smtClean="0">
                <a:solidFill>
                  <a:srgbClr val="FF0000"/>
                </a:solidFill>
                <a:ea typeface="宋体" pitchFamily="2" charset="-122"/>
              </a:rPr>
              <a:t>TC</a:t>
            </a:r>
            <a:r>
              <a:rPr lang="en-US" altLang="zh-CN" smtClean="0">
                <a:ea typeface="宋体" pitchFamily="2" charset="-122"/>
              </a:rPr>
              <a:t> </a:t>
            </a:r>
            <a:r>
              <a:rPr lang="zh-CN" altLang="en-US" smtClean="0">
                <a:ea typeface="宋体" pitchFamily="2" charset="-122"/>
              </a:rPr>
              <a:t>的基本配置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362200"/>
            <a:ext cx="46482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3810000"/>
            <a:ext cx="480060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b="1" dirty="0" smtClean="0">
                <a:ea typeface="宋体" pitchFamily="2" charset="-122"/>
              </a:rPr>
              <a:t>关键操作</a:t>
            </a:r>
          </a:p>
          <a:p>
            <a:pPr lvl="1">
              <a:lnSpc>
                <a:spcPct val="9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F2</a:t>
            </a:r>
            <a:r>
              <a:rPr lang="en-US" altLang="zh-CN" sz="2400" b="1" dirty="0" smtClean="0">
                <a:ea typeface="宋体" pitchFamily="2" charset="-122"/>
              </a:rPr>
              <a:t>	</a:t>
            </a:r>
            <a:r>
              <a:rPr lang="zh-CN" altLang="en-US" sz="2400" b="1" dirty="0" smtClean="0">
                <a:ea typeface="宋体" pitchFamily="2" charset="-122"/>
              </a:rPr>
              <a:t>将当前文件以指定的文件名存盘续表 </a:t>
            </a:r>
          </a:p>
          <a:p>
            <a:pPr lvl="1">
              <a:lnSpc>
                <a:spcPct val="9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F3</a:t>
            </a:r>
            <a:r>
              <a:rPr lang="en-US" altLang="zh-CN" sz="2400" b="1" dirty="0" smtClean="0">
                <a:ea typeface="宋体" pitchFamily="2" charset="-122"/>
              </a:rPr>
              <a:t>	</a:t>
            </a:r>
            <a:r>
              <a:rPr lang="zh-CN" altLang="en-US" sz="2400" b="1" dirty="0" smtClean="0">
                <a:ea typeface="宋体" pitchFamily="2" charset="-122"/>
              </a:rPr>
              <a:t>装入指定文件</a:t>
            </a:r>
          </a:p>
          <a:p>
            <a:pPr lvl="1">
              <a:lnSpc>
                <a:spcPct val="9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F7</a:t>
            </a:r>
            <a:r>
              <a:rPr lang="en-US" altLang="zh-CN" sz="2400" b="1" dirty="0" smtClean="0">
                <a:ea typeface="宋体" pitchFamily="2" charset="-122"/>
              </a:rPr>
              <a:t>	</a:t>
            </a:r>
            <a:r>
              <a:rPr lang="zh-CN" altLang="en-US" sz="2400" b="1" dirty="0" smtClean="0">
                <a:ea typeface="宋体" pitchFamily="2" charset="-122"/>
              </a:rPr>
              <a:t>调试程序，执行单步操作，可进入被调用函数</a:t>
            </a:r>
          </a:p>
          <a:p>
            <a:pPr lvl="1">
              <a:lnSpc>
                <a:spcPct val="9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F8</a:t>
            </a:r>
            <a:r>
              <a:rPr lang="en-US" altLang="zh-CN" sz="2400" b="1" dirty="0" smtClean="0">
                <a:ea typeface="宋体" pitchFamily="2" charset="-122"/>
              </a:rPr>
              <a:t>	</a:t>
            </a:r>
            <a:r>
              <a:rPr lang="zh-CN" altLang="en-US" sz="2400" b="1" dirty="0" smtClean="0">
                <a:ea typeface="宋体" pitchFamily="2" charset="-122"/>
              </a:rPr>
              <a:t>调试程序，执行单步操作，不进入被调用函数</a:t>
            </a:r>
          </a:p>
          <a:p>
            <a:pPr lvl="1">
              <a:lnSpc>
                <a:spcPct val="9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F9</a:t>
            </a:r>
            <a:r>
              <a:rPr lang="en-US" altLang="zh-CN" sz="2400" b="1" dirty="0" smtClean="0">
                <a:ea typeface="宋体" pitchFamily="2" charset="-122"/>
              </a:rPr>
              <a:t>	</a:t>
            </a:r>
            <a:r>
              <a:rPr lang="zh-CN" altLang="en-US" sz="2400" b="1" dirty="0" smtClean="0">
                <a:ea typeface="宋体" pitchFamily="2" charset="-122"/>
              </a:rPr>
              <a:t>编译、连接源程序，生成可执行文件</a:t>
            </a:r>
          </a:p>
          <a:p>
            <a:pPr lvl="1">
              <a:lnSpc>
                <a:spcPct val="9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F10</a:t>
            </a:r>
            <a:r>
              <a:rPr lang="en-US" altLang="zh-CN" sz="2400" b="1" dirty="0" smtClean="0">
                <a:ea typeface="宋体" pitchFamily="2" charset="-122"/>
              </a:rPr>
              <a:t>	</a:t>
            </a:r>
            <a:r>
              <a:rPr lang="zh-CN" altLang="en-US" sz="2400" b="1" dirty="0" smtClean="0">
                <a:ea typeface="宋体" pitchFamily="2" charset="-122"/>
              </a:rPr>
              <a:t>激活主菜单</a:t>
            </a:r>
          </a:p>
          <a:p>
            <a:pPr lvl="1">
              <a:lnSpc>
                <a:spcPct val="9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Ctrl+F9</a:t>
            </a:r>
            <a:r>
              <a:rPr lang="en-US" altLang="zh-CN" sz="2400" b="1" dirty="0" smtClean="0">
                <a:ea typeface="宋体" pitchFamily="2" charset="-122"/>
              </a:rPr>
              <a:t>	</a:t>
            </a:r>
            <a:r>
              <a:rPr lang="zh-CN" altLang="en-US" sz="2400" b="1" dirty="0" smtClean="0">
                <a:ea typeface="宋体" pitchFamily="2" charset="-122"/>
              </a:rPr>
              <a:t>运行程序 </a:t>
            </a:r>
          </a:p>
          <a:p>
            <a:pPr lvl="1">
              <a:lnSpc>
                <a:spcPct val="9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a typeface="宋体" pitchFamily="2" charset="-122"/>
              </a:rPr>
              <a:t>Alt+F5</a:t>
            </a:r>
            <a:r>
              <a:rPr lang="en-US" altLang="zh-CN" sz="2400" b="1" dirty="0" smtClean="0">
                <a:ea typeface="宋体" pitchFamily="2" charset="-122"/>
              </a:rPr>
              <a:t>	</a:t>
            </a:r>
            <a:r>
              <a:rPr lang="zh-CN" altLang="en-US" sz="2400" b="1" dirty="0" smtClean="0">
                <a:ea typeface="宋体" pitchFamily="2" charset="-122"/>
              </a:rPr>
              <a:t>用户窗口，用来查看运行结果。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  <a:endParaRPr lang="zh-CN" altLang="en-US" smtClean="0">
              <a:solidFill>
                <a:srgbClr val="7B9899"/>
              </a:solidFill>
            </a:endParaRPr>
          </a:p>
        </p:txBody>
      </p:sp>
      <p:sp>
        <p:nvSpPr>
          <p:cNvPr id="37891" name="内容占位符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606425"/>
          </a:xfrm>
        </p:spPr>
        <p:txBody>
          <a:bodyPr/>
          <a:lstStyle/>
          <a:p>
            <a:r>
              <a:rPr lang="en-US" altLang="zh-CN" smtClean="0"/>
              <a:t>1.7.3  </a:t>
            </a:r>
            <a:r>
              <a:rPr lang="zh-CN" altLang="zh-CN" smtClean="0"/>
              <a:t> </a:t>
            </a:r>
            <a:r>
              <a:rPr lang="zh-CN" altLang="zh-CN" smtClean="0">
                <a:latin typeface="宋体" pitchFamily="2" charset="-122"/>
                <a:ea typeface="宋体" pitchFamily="2" charset="-122"/>
              </a:rPr>
              <a:t>调试程序和错误处理</a:t>
            </a:r>
            <a:endParaRPr lang="zh-CN" altLang="en-US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7892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438400"/>
            <a:ext cx="37052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  <a:endParaRPr lang="zh-CN" altLang="en-US" smtClean="0">
              <a:solidFill>
                <a:srgbClr val="7B9899"/>
              </a:solidFill>
            </a:endParaRPr>
          </a:p>
        </p:txBody>
      </p:sp>
      <p:sp>
        <p:nvSpPr>
          <p:cNvPr id="38915" name="内容占位符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606425"/>
          </a:xfrm>
        </p:spPr>
        <p:txBody>
          <a:bodyPr/>
          <a:lstStyle/>
          <a:p>
            <a:r>
              <a:rPr lang="en-US" altLang="zh-CN" smtClean="0"/>
              <a:t>1.7.3  </a:t>
            </a:r>
            <a:r>
              <a:rPr lang="zh-CN" altLang="zh-CN" smtClean="0"/>
              <a:t> </a:t>
            </a:r>
            <a:r>
              <a:rPr lang="zh-CN" altLang="zh-CN" smtClean="0">
                <a:latin typeface="宋体" pitchFamily="2" charset="-122"/>
                <a:ea typeface="宋体" pitchFamily="2" charset="-122"/>
              </a:rPr>
              <a:t>调试程序和错误处理</a:t>
            </a:r>
            <a:endParaRPr lang="zh-CN" altLang="en-US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8916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438400"/>
            <a:ext cx="37052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图片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438400"/>
            <a:ext cx="37052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  <a:endParaRPr lang="zh-CN" altLang="en-US" smtClean="0">
              <a:solidFill>
                <a:srgbClr val="7B9899"/>
              </a:solidFill>
            </a:endParaRPr>
          </a:p>
        </p:txBody>
      </p:sp>
      <p:sp>
        <p:nvSpPr>
          <p:cNvPr id="39939" name="内容占位符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606425"/>
          </a:xfrm>
        </p:spPr>
        <p:txBody>
          <a:bodyPr/>
          <a:lstStyle/>
          <a:p>
            <a:r>
              <a:rPr lang="en-US" altLang="zh-CN" smtClean="0"/>
              <a:t>1.7.3  </a:t>
            </a:r>
            <a:r>
              <a:rPr lang="zh-CN" altLang="zh-CN" smtClean="0"/>
              <a:t> </a:t>
            </a:r>
            <a:r>
              <a:rPr lang="zh-CN" altLang="zh-CN" smtClean="0">
                <a:latin typeface="宋体" pitchFamily="2" charset="-122"/>
                <a:ea typeface="宋体" pitchFamily="2" charset="-122"/>
              </a:rPr>
              <a:t>调试程序和错误处理</a:t>
            </a:r>
            <a:endParaRPr lang="zh-CN" altLang="en-US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9940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362200"/>
            <a:ext cx="37052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  <a:endParaRPr lang="zh-CN" altLang="en-US" smtClean="0">
              <a:solidFill>
                <a:srgbClr val="7B9899"/>
              </a:solidFill>
            </a:endParaRPr>
          </a:p>
        </p:txBody>
      </p:sp>
      <p:sp>
        <p:nvSpPr>
          <p:cNvPr id="40963" name="内容占位符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606425"/>
          </a:xfrm>
        </p:spPr>
        <p:txBody>
          <a:bodyPr/>
          <a:lstStyle/>
          <a:p>
            <a:r>
              <a:rPr lang="en-US" altLang="zh-CN" smtClean="0"/>
              <a:t>1.7.3  </a:t>
            </a:r>
            <a:r>
              <a:rPr lang="zh-CN" altLang="zh-CN" smtClean="0"/>
              <a:t> </a:t>
            </a:r>
            <a:r>
              <a:rPr lang="zh-CN" altLang="zh-CN" smtClean="0">
                <a:latin typeface="宋体" pitchFamily="2" charset="-122"/>
                <a:ea typeface="宋体" pitchFamily="2" charset="-122"/>
              </a:rPr>
              <a:t>调试程序和错误处理</a:t>
            </a:r>
            <a:endParaRPr lang="zh-CN" altLang="en-US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0964" name="图片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362200"/>
            <a:ext cx="37052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  <a:endParaRPr lang="zh-CN" altLang="en-US" smtClean="0">
              <a:solidFill>
                <a:srgbClr val="7B9899"/>
              </a:solidFill>
            </a:endParaRPr>
          </a:p>
        </p:txBody>
      </p:sp>
      <p:sp>
        <p:nvSpPr>
          <p:cNvPr id="41987" name="内容占位符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606425"/>
          </a:xfrm>
        </p:spPr>
        <p:txBody>
          <a:bodyPr/>
          <a:lstStyle/>
          <a:p>
            <a:r>
              <a:rPr lang="en-US" altLang="zh-CN" smtClean="0"/>
              <a:t>1.7.3  </a:t>
            </a:r>
            <a:r>
              <a:rPr lang="zh-CN" altLang="zh-CN" smtClean="0"/>
              <a:t> </a:t>
            </a:r>
            <a:r>
              <a:rPr lang="zh-CN" altLang="zh-CN" smtClean="0">
                <a:latin typeface="宋体" pitchFamily="2" charset="-122"/>
                <a:ea typeface="宋体" pitchFamily="2" charset="-122"/>
              </a:rPr>
              <a:t>调试程序和错误处理</a:t>
            </a:r>
            <a:endParaRPr lang="zh-CN" altLang="en-US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1988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438400"/>
            <a:ext cx="5334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  <a:endParaRPr lang="zh-CN" altLang="en-US" smtClean="0">
              <a:solidFill>
                <a:srgbClr val="7B9899"/>
              </a:solidFill>
            </a:endParaRPr>
          </a:p>
        </p:txBody>
      </p:sp>
      <p:sp>
        <p:nvSpPr>
          <p:cNvPr id="43011" name="内容占位符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721225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．程序错误及处理方法</a:t>
            </a:r>
          </a:p>
          <a:p>
            <a:pPr lvl="1"/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程序出现错误是很正常的，就像人会生病一样。症状可以联想到病因，有时候也会相去甚远。</a:t>
            </a:r>
          </a:p>
          <a:p>
            <a:pPr>
              <a:buFont typeface="Wingdings 2" pitchFamily="18" charset="2"/>
              <a:buNone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	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）编译错误</a:t>
            </a:r>
          </a:p>
          <a:p>
            <a:pPr lvl="1"/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	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指的是编译过程中出现的错误，通常是语法错误，例如：</a:t>
            </a:r>
          </a:p>
          <a:p>
            <a:pPr lvl="1"/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	print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"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%d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 "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n);   </a:t>
            </a:r>
            <a:r>
              <a:rPr lang="en-US" altLang="zh-CN" sz="2400" b="1" dirty="0" err="1" smtClean="0">
                <a:latin typeface="宋体" pitchFamily="2" charset="-122"/>
                <a:ea typeface="宋体" pitchFamily="2" charset="-122"/>
              </a:rPr>
              <a:t>printf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函数拼写错了</a:t>
            </a:r>
          </a:p>
          <a:p>
            <a:pPr lvl="1"/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err="1" smtClean="0">
                <a:latin typeface="宋体" pitchFamily="2" charset="-122"/>
                <a:ea typeface="宋体" pitchFamily="2" charset="-122"/>
              </a:rPr>
              <a:t>inti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=1	 </a:t>
            </a:r>
            <a:r>
              <a:rPr lang="en-US" altLang="zh-CN" sz="2400" b="1" dirty="0" err="1" smtClean="0">
                <a:latin typeface="宋体" pitchFamily="2" charset="-122"/>
                <a:ea typeface="宋体" pitchFamily="2" charset="-122"/>
              </a:rPr>
              <a:t>int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类型名和变量</a:t>
            </a:r>
            <a:r>
              <a:rPr lang="en-US" altLang="zh-CN" sz="2400" b="1" dirty="0" err="1" smtClean="0"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名之间没有空格，语句缺少分号</a:t>
            </a:r>
          </a:p>
          <a:p>
            <a:pPr lvl="1"/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	……</a:t>
            </a:r>
            <a:endParaRPr lang="zh-CN" altLang="zh-CN" sz="2400" b="1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en-US" dirty="0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7B9899"/>
                </a:solidFill>
                <a:ea typeface="宋体" pitchFamily="2" charset="-122"/>
              </a:rPr>
              <a:t>1.1  </a:t>
            </a:r>
            <a:r>
              <a:rPr lang="zh-CN" altLang="en-US" b="1" dirty="0" smtClean="0">
                <a:solidFill>
                  <a:srgbClr val="7B9899"/>
                </a:solidFill>
                <a:ea typeface="宋体" pitchFamily="2" charset="-122"/>
              </a:rPr>
              <a:t>程序设计和</a:t>
            </a:r>
            <a:r>
              <a:rPr lang="en-US" altLang="zh-CN" b="1" dirty="0" smtClean="0">
                <a:solidFill>
                  <a:srgbClr val="7B9899"/>
                </a:solidFill>
                <a:ea typeface="宋体" pitchFamily="2" charset="-122"/>
              </a:rPr>
              <a:t>C</a:t>
            </a:r>
            <a:r>
              <a:rPr lang="zh-CN" altLang="en-US" b="1" dirty="0" smtClean="0">
                <a:solidFill>
                  <a:srgbClr val="7B9899"/>
                </a:solidFill>
                <a:ea typeface="宋体" pitchFamily="2" charset="-122"/>
              </a:rPr>
              <a:t>语言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  <a:solidFill>
            <a:schemeClr val="bg1"/>
          </a:solidFill>
        </p:spPr>
        <p:txBody>
          <a:bodyPr/>
          <a:lstStyle/>
          <a:p>
            <a:r>
              <a:rPr lang="en-US" altLang="zh-CN" sz="2800" b="1" dirty="0" smtClean="0">
                <a:ea typeface="宋体" pitchFamily="2" charset="-122"/>
              </a:rPr>
              <a:t>1.1.1  </a:t>
            </a:r>
            <a:r>
              <a:rPr lang="zh-CN" altLang="en-US" sz="2800" b="1" dirty="0" smtClean="0">
                <a:ea typeface="宋体" pitchFamily="2" charset="-122"/>
              </a:rPr>
              <a:t>程序</a:t>
            </a:r>
            <a:r>
              <a:rPr lang="en-US" altLang="zh-CN" sz="2800" b="1" dirty="0" smtClean="0">
                <a:ea typeface="宋体" pitchFamily="2" charset="-122"/>
              </a:rPr>
              <a:t>(program)</a:t>
            </a:r>
            <a:r>
              <a:rPr lang="zh-CN" altLang="en-US" sz="2800" b="1" dirty="0" smtClean="0">
                <a:ea typeface="宋体" pitchFamily="2" charset="-122"/>
              </a:rPr>
              <a:t>的概念 </a:t>
            </a:r>
          </a:p>
          <a:p>
            <a:pPr lvl="1"/>
            <a:r>
              <a:rPr lang="zh-CN" altLang="en-US" sz="2800" b="1" dirty="0" smtClean="0">
                <a:solidFill>
                  <a:srgbClr val="FF0000"/>
                </a:solidFill>
                <a:ea typeface="宋体" pitchFamily="2" charset="-122"/>
              </a:rPr>
              <a:t>存储在计算机中的可以被计算机识别并运行的一系列指令 </a:t>
            </a:r>
            <a:endParaRPr lang="zh-CN" altLang="en-US" sz="2800" b="1" dirty="0" smtClean="0">
              <a:solidFill>
                <a:srgbClr val="FF0000"/>
              </a:solidFill>
              <a:ea typeface="宋体" pitchFamily="2" charset="-122"/>
              <a:sym typeface="Wingdings" pitchFamily="2" charset="2"/>
            </a:endParaRPr>
          </a:p>
          <a:p>
            <a:r>
              <a:rPr lang="en-US" altLang="zh-CN" sz="2800" b="1" dirty="0" smtClean="0">
                <a:ea typeface="宋体" pitchFamily="2" charset="-122"/>
              </a:rPr>
              <a:t>1.1.2  </a:t>
            </a:r>
            <a:r>
              <a:rPr lang="zh-CN" altLang="en-US" sz="2800" b="1" dirty="0" smtClean="0">
                <a:ea typeface="宋体" pitchFamily="2" charset="-122"/>
              </a:rPr>
              <a:t>程序设计</a:t>
            </a:r>
            <a:r>
              <a:rPr lang="en-US" altLang="zh-CN" sz="2800" b="1" dirty="0" smtClean="0">
                <a:ea typeface="宋体" pitchFamily="2" charset="-122"/>
              </a:rPr>
              <a:t>(programming)</a:t>
            </a:r>
            <a:r>
              <a:rPr lang="zh-CN" altLang="en-US" sz="2800" b="1" dirty="0" smtClean="0">
                <a:ea typeface="宋体" pitchFamily="2" charset="-122"/>
              </a:rPr>
              <a:t>的一般过程 </a:t>
            </a:r>
          </a:p>
          <a:p>
            <a:pPr lvl="1"/>
            <a:r>
              <a:rPr lang="zh-CN" altLang="en-US" sz="2800" b="1" dirty="0" smtClean="0">
                <a:solidFill>
                  <a:srgbClr val="FF0000"/>
                </a:solidFill>
                <a:ea typeface="宋体" pitchFamily="2" charset="-122"/>
              </a:rPr>
              <a:t>问题分析与描述、编写程序代码、运行与调试</a:t>
            </a:r>
          </a:p>
          <a:p>
            <a:r>
              <a:rPr lang="en-US" altLang="zh-CN" sz="2800" b="1" dirty="0" smtClean="0">
                <a:ea typeface="宋体" pitchFamily="2" charset="-122"/>
              </a:rPr>
              <a:t>1.1.3  </a:t>
            </a:r>
            <a:r>
              <a:rPr lang="zh-CN" altLang="en-US" sz="2800" b="1" dirty="0" smtClean="0">
                <a:ea typeface="宋体" pitchFamily="2" charset="-122"/>
              </a:rPr>
              <a:t>程序设计的方法</a:t>
            </a:r>
          </a:p>
          <a:p>
            <a:pPr lvl="1"/>
            <a:r>
              <a:rPr lang="zh-CN" altLang="en-US" sz="2800" b="1" dirty="0" smtClean="0">
                <a:solidFill>
                  <a:srgbClr val="FF0000"/>
                </a:solidFill>
                <a:ea typeface="宋体" pitchFamily="2" charset="-122"/>
              </a:rPr>
              <a:t>面向过程的程序设计方法</a:t>
            </a:r>
          </a:p>
          <a:p>
            <a:pPr lvl="1"/>
            <a:r>
              <a:rPr lang="zh-CN" altLang="en-US" sz="2800" b="1" dirty="0" smtClean="0">
                <a:solidFill>
                  <a:srgbClr val="FF0000"/>
                </a:solidFill>
                <a:ea typeface="宋体" pitchFamily="2" charset="-122"/>
              </a:rPr>
              <a:t>面向对象的程序设计方法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dirty="0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  <a:endParaRPr lang="zh-CN" altLang="en-US" dirty="0" smtClean="0">
              <a:solidFill>
                <a:srgbClr val="7B98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721225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zh-CN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（</a:t>
            </a:r>
            <a:r>
              <a:rPr lang="en-US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2</a:t>
            </a:r>
            <a:r>
              <a:rPr lang="zh-CN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）运行错误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zh-CN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指的是程序编译通过，但运行时发生错误，通常是语义的问题，例如：</a:t>
            </a:r>
          </a:p>
          <a:p>
            <a:pPr marL="548640" lvl="1" indent="-274320" fontAlgn="auto">
              <a:spcAft>
                <a:spcPts val="0"/>
              </a:spcAft>
              <a:buFont typeface="Wingdings"/>
              <a:buChar char=""/>
              <a:defRPr/>
            </a:pPr>
            <a:r>
              <a:rPr lang="en-US" altLang="zh-CN" b="1" dirty="0" err="1" smtClean="0">
                <a:latin typeface="宋体" pitchFamily="2" charset="-122"/>
                <a:ea typeface="宋体" pitchFamily="2" charset="-122"/>
                <a:cs typeface="+mn-cs"/>
              </a:rPr>
              <a:t>int</a:t>
            </a:r>
            <a:r>
              <a:rPr lang="en-US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 x=0,y;</a:t>
            </a:r>
            <a:endParaRPr lang="zh-CN" altLang="zh-CN" b="1" dirty="0" smtClean="0">
              <a:latin typeface="宋体" pitchFamily="2" charset="-122"/>
              <a:ea typeface="宋体" pitchFamily="2" charset="-122"/>
              <a:cs typeface="+mn-cs"/>
            </a:endParaRPr>
          </a:p>
          <a:p>
            <a:pPr marL="548640" lvl="1" indent="-274320" fontAlgn="auto">
              <a:spcAft>
                <a:spcPts val="0"/>
              </a:spcAft>
              <a:buFont typeface="Wingdings"/>
              <a:buChar char=""/>
              <a:defRPr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y=20/x;			</a:t>
            </a:r>
            <a:r>
              <a:rPr lang="zh-CN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除</a:t>
            </a:r>
            <a:r>
              <a:rPr lang="en-US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0</a:t>
            </a:r>
            <a:r>
              <a:rPr lang="zh-CN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错误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zh-CN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（</a:t>
            </a:r>
            <a:r>
              <a:rPr lang="en-US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3</a:t>
            </a:r>
            <a:r>
              <a:rPr lang="zh-CN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）逻辑错误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zh-CN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程序编译、运行都没有问题，结果可能不对，甚至结果虽然对，更换输入数据，结果却不对，这就是逻辑性错误，也是较难处理的一类错误，通常包括：</a:t>
            </a:r>
          </a:p>
          <a:p>
            <a:pPr marL="548640" lvl="1" indent="-274320" fontAlgn="auto">
              <a:spcAft>
                <a:spcPts val="0"/>
              </a:spcAft>
              <a:buFont typeface="Wingdings"/>
              <a:buChar char=""/>
              <a:defRPr/>
            </a:pPr>
            <a:r>
              <a:rPr lang="zh-CN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忘记给变量赋初值</a:t>
            </a:r>
          </a:p>
          <a:p>
            <a:pPr marL="548640" lvl="1" indent="-274320" fontAlgn="auto">
              <a:spcAft>
                <a:spcPts val="0"/>
              </a:spcAft>
              <a:buFont typeface="Wingdings"/>
              <a:buChar char=""/>
              <a:defRPr/>
            </a:pPr>
            <a:r>
              <a:rPr lang="zh-CN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数据类型不一致导致自动类型转换</a:t>
            </a:r>
          </a:p>
          <a:p>
            <a:pPr marL="548640" lvl="1" indent="-274320" fontAlgn="auto">
              <a:spcAft>
                <a:spcPts val="0"/>
              </a:spcAft>
              <a:buFont typeface="Wingdings"/>
              <a:buChar char=""/>
              <a:defRPr/>
            </a:pPr>
            <a:r>
              <a:rPr lang="zh-CN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数组下表越界，但程序过界操作了</a:t>
            </a:r>
          </a:p>
          <a:p>
            <a:pPr marL="548640" lvl="1" indent="-274320" fontAlgn="auto">
              <a:spcAft>
                <a:spcPts val="0"/>
              </a:spcAft>
              <a:buFont typeface="Wingdings"/>
              <a:buChar char=""/>
              <a:defRPr/>
            </a:pPr>
            <a:r>
              <a:rPr lang="zh-CN" altLang="zh-CN" b="1" dirty="0" smtClean="0">
                <a:latin typeface="宋体" pitchFamily="2" charset="-122"/>
                <a:ea typeface="宋体" pitchFamily="2" charset="-122"/>
                <a:cs typeface="+mn-cs"/>
              </a:rPr>
              <a:t>程序中出现死循环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1.7 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语言编程环境</a:t>
            </a:r>
            <a:endParaRPr lang="zh-CN" altLang="en-US" smtClean="0">
              <a:solidFill>
                <a:srgbClr val="7B9899"/>
              </a:solidFill>
            </a:endParaRPr>
          </a:p>
        </p:txBody>
      </p:sp>
      <p:sp>
        <p:nvSpPr>
          <p:cNvPr id="45059" name="内容占位符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645025"/>
          </a:xfrm>
        </p:spPr>
        <p:txBody>
          <a:bodyPr/>
          <a:lstStyle/>
          <a:p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避免以上三类错误，需要扎实的程序语法基础、不断积累的经验和反复有效的调试与修改。有时候可能需要付出时间和空间上的代价，就像交通管理一样，为了减少和避免司机违规，在道路上设置红绿灯、感应器、流量测试设备、各种警示牌等。学习编程语言总是在和错误打交道，相信随着对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语言语法的持续学习、由简单到复杂程序的调试、模仿和设计，对待错误的处理能力也会逐步提高，所犯的错误也会越来越少，就像熟练的司机不会轻易违反交规，除非是有意而为之。</a:t>
            </a:r>
          </a:p>
          <a:p>
            <a:endParaRPr lang="zh-CN" altLang="en-US" dirty="0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1.8  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计算思维</a:t>
            </a:r>
            <a:endParaRPr lang="zh-CN" altLang="en-US" smtClean="0">
              <a:solidFill>
                <a:srgbClr val="7B98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64502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zh-CN" altLang="zh-CN" dirty="0" smtClean="0">
                <a:latin typeface="宋体" pitchFamily="2" charset="-122"/>
                <a:ea typeface="宋体" pitchFamily="2" charset="-122"/>
                <a:cs typeface="+mn-cs"/>
              </a:rPr>
              <a:t>计算思维是运用计算机科学的基础概念进行问题求解、系统设计、以及人类行为理解等涵盖计算机科学之广度的一系列思维活动。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CN" dirty="0" smtClean="0">
                <a:latin typeface="宋体" pitchFamily="2" charset="-122"/>
                <a:ea typeface="宋体" pitchFamily="2" charset="-122"/>
                <a:cs typeface="+mn-cs"/>
              </a:rPr>
              <a:t>2006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  <a:cs typeface="+mn-cs"/>
              </a:rPr>
              <a:t>年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  <a:cs typeface="+mn-cs"/>
              </a:rPr>
              <a:t>3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  <a:cs typeface="+mn-cs"/>
              </a:rPr>
              <a:t>月，美国卡内基·梅隆大学计算机科学系主任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  <a:cs typeface="+mn-cs"/>
              </a:rPr>
              <a:t>Jeannette M. Wing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  <a:cs typeface="+mn-cs"/>
              </a:rPr>
              <a:t>教授在美国计算机权威期刊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  <a:cs typeface="+mn-cs"/>
              </a:rPr>
              <a:t>Communications of the ACM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  <a:cs typeface="+mn-cs"/>
              </a:rPr>
              <a:t>杂志上给出，并定义的计算思维（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  <a:cs typeface="+mn-cs"/>
              </a:rPr>
              <a:t>Computational Thinking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  <a:cs typeface="+mn-cs"/>
              </a:rPr>
              <a:t>）。</a:t>
            </a:r>
            <a:endParaRPr lang="en-US" altLang="zh-CN" dirty="0" smtClean="0">
              <a:latin typeface="宋体" pitchFamily="2" charset="-122"/>
              <a:ea typeface="宋体" pitchFamily="2" charset="-122"/>
              <a:cs typeface="+mn-cs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CN" dirty="0" smtClean="0">
                <a:latin typeface="宋体" pitchFamily="2" charset="-122"/>
                <a:ea typeface="宋体" pitchFamily="2" charset="-122"/>
                <a:cs typeface="+mn-cs"/>
              </a:rPr>
              <a:t>Jeannette M. Wing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  <a:cs typeface="+mn-cs"/>
              </a:rPr>
              <a:t>教授认为：计算思维是运用计算机科学的基础概念进行问题求解、系统设计、以及人类行为理解等涵盖计算机科学之广度的一系列思维活动。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zh-CN" altLang="en-US" dirty="0"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1.8  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计算思维</a:t>
            </a:r>
            <a:endParaRPr lang="zh-CN" altLang="en-US" smtClean="0">
              <a:solidFill>
                <a:srgbClr val="7B9899"/>
              </a:solidFill>
            </a:endParaRPr>
          </a:p>
        </p:txBody>
      </p:sp>
      <p:sp>
        <p:nvSpPr>
          <p:cNvPr id="47107" name="内容占位符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645025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语言程序设计的学习无疑是培养计算思维能力极好的一种途径。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一台晚会的精彩程度，节目的编排和设计是关键（程序设计）</a:t>
            </a:r>
          </a:p>
          <a:p>
            <a:pPr lvl="1"/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排队上车是应该遵守的秩序（结构化程序的基本要素：顺序执行）</a:t>
            </a:r>
          </a:p>
          <a:p>
            <a:pPr lvl="1"/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红灯停，绿灯行（判断和选择是每天都要做的，尤其是正确的选择）</a:t>
            </a:r>
          </a:p>
          <a:p>
            <a:pPr lvl="1"/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太阳升起，新的一天又开始了（这就是循环，不过循环继续的条件之一是太阳和地球保持安全的距离）</a:t>
            </a:r>
          </a:p>
          <a:p>
            <a:pPr lvl="1"/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你好，请问市政府怎么走？向前</a:t>
            </a:r>
            <a:r>
              <a:rPr lang="en-US" altLang="zh-CN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200</a:t>
            </a:r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米，左转长江路</a:t>
            </a:r>
            <a:r>
              <a:rPr lang="en-US" altLang="zh-CN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16</a:t>
            </a:r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号（这就是指针）</a:t>
            </a:r>
          </a:p>
          <a:p>
            <a:endParaRPr lang="zh-CN" altLang="en-US" dirty="0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lvl="1"/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C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语言自</a:t>
            </a: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1972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年投入使用之来，已经成为当今最为广泛使用的程序设计语言之一</a:t>
            </a: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也是众多其他计算机语言如</a:t>
            </a: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C++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、</a:t>
            </a: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C#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、</a:t>
            </a: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Java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等的语法基础。</a:t>
            </a:r>
          </a:p>
          <a:p>
            <a:pPr lvl="1"/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C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语言具有简洁、灵活、运算符和数据类型丰富等特点。一个正确的</a:t>
            </a: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C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语言程序由一个主函数和若干个子函数组成，从主函数开始运行，最后在主函数结束。</a:t>
            </a:r>
          </a:p>
        </p:txBody>
      </p:sp>
      <p:sp>
        <p:nvSpPr>
          <p:cNvPr id="4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lvl="1"/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算法是指解决问题的方法和步骤，是程序设计的精华和核心。算法具有有穷性、确定性、输入输出和可行性等特征。算法描述工具很多，主要有传统流程图、</a:t>
            </a: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N-S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图、伪代码、自然语言和计算机程序语言等，其中传统流程图结构清晰、模块明了，是本章学习的重点，本书后续各章中全部使用传统流程图来描述算法。</a:t>
            </a:r>
          </a:p>
          <a:p>
            <a:pPr lvl="1"/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本章介绍了</a:t>
            </a: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C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语言的两个编程环境</a:t>
            </a: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Turbo C 2.0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和</a:t>
            </a: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Visual C++ 6.0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，作为</a:t>
            </a:r>
            <a:r>
              <a:rPr lang="en-US" altLang="zh-CN" sz="2800" b="1" dirty="0" smtClean="0">
                <a:solidFill>
                  <a:schemeClr val="tx1"/>
                </a:solidFill>
                <a:ea typeface="宋体" pitchFamily="2" charset="-122"/>
              </a:rPr>
              <a:t>C</a:t>
            </a:r>
            <a:r>
              <a:rPr lang="zh-CN" altLang="en-US" sz="2800" b="1" dirty="0" smtClean="0">
                <a:solidFill>
                  <a:schemeClr val="tx1"/>
                </a:solidFill>
                <a:ea typeface="宋体" pitchFamily="2" charset="-122"/>
              </a:rPr>
              <a:t>语言的学习，最好对这两个环境都能熟悉。</a:t>
            </a:r>
          </a:p>
        </p:txBody>
      </p:sp>
      <p:sp>
        <p:nvSpPr>
          <p:cNvPr id="3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本章小结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27098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smtClean="0">
                <a:ea typeface="宋体" pitchFamily="2" charset="-122"/>
              </a:rPr>
              <a:t>请参照本章例题编写一个</a:t>
            </a:r>
            <a:r>
              <a:rPr lang="en-US" altLang="zh-CN" sz="2400" smtClean="0">
                <a:ea typeface="宋体" pitchFamily="2" charset="-122"/>
              </a:rPr>
              <a:t>C</a:t>
            </a:r>
            <a:r>
              <a:rPr lang="zh-CN" altLang="en-US" sz="2400" smtClean="0">
                <a:ea typeface="宋体" pitchFamily="2" charset="-122"/>
              </a:rPr>
              <a:t>程序，输出以下信息：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smtClean="0">
                <a:ea typeface="宋体" pitchFamily="2" charset="-122"/>
              </a:rPr>
              <a:t>	This is my first c program.</a:t>
            </a:r>
          </a:p>
          <a:p>
            <a:pPr>
              <a:lnSpc>
                <a:spcPct val="90000"/>
              </a:lnSpc>
            </a:pPr>
            <a:r>
              <a:rPr lang="zh-CN" altLang="en-US" sz="2400" smtClean="0">
                <a:ea typeface="宋体" pitchFamily="2" charset="-122"/>
              </a:rPr>
              <a:t>用</a:t>
            </a:r>
            <a:r>
              <a:rPr lang="en-US" altLang="zh-CN" sz="2400" smtClean="0">
                <a:ea typeface="宋体" pitchFamily="2" charset="-122"/>
              </a:rPr>
              <a:t>Turbo C 2.0</a:t>
            </a:r>
            <a:r>
              <a:rPr lang="zh-CN" altLang="en-US" sz="2400" smtClean="0">
                <a:ea typeface="宋体" pitchFamily="2" charset="-122"/>
              </a:rPr>
              <a:t>或</a:t>
            </a:r>
            <a:r>
              <a:rPr lang="en-US" altLang="zh-CN" sz="2400" smtClean="0">
                <a:ea typeface="宋体" pitchFamily="2" charset="-122"/>
              </a:rPr>
              <a:t>Visual C++ 6.0</a:t>
            </a:r>
            <a:r>
              <a:rPr lang="zh-CN" altLang="en-US" sz="2400" smtClean="0">
                <a:ea typeface="宋体" pitchFamily="2" charset="-122"/>
              </a:rPr>
              <a:t>调试本章的</a:t>
            </a:r>
            <a:r>
              <a:rPr lang="en-US" altLang="zh-CN" sz="2400" smtClean="0">
                <a:ea typeface="宋体" pitchFamily="2" charset="-122"/>
              </a:rPr>
              <a:t>3</a:t>
            </a:r>
            <a:r>
              <a:rPr lang="zh-CN" altLang="en-US" sz="2400" smtClean="0">
                <a:ea typeface="宋体" pitchFamily="2" charset="-122"/>
              </a:rPr>
              <a:t>个程序 </a:t>
            </a:r>
          </a:p>
        </p:txBody>
      </p:sp>
      <p:sp>
        <p:nvSpPr>
          <p:cNvPr id="4" name="标题 6"/>
          <p:cNvSpPr>
            <a:spLocks noGrp="1"/>
          </p:cNvSpPr>
          <p:nvPr/>
        </p:nvSpPr>
        <p:spPr bwMode="auto">
          <a:xfrm>
            <a:off x="381000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方正舒体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  <a:ea typeface="方正舒体"/>
                <a:cs typeface="方正舒体"/>
              </a:defRPr>
            </a:lvl9pPr>
          </a:lstStyle>
          <a:p>
            <a:r>
              <a:rPr lang="zh-CN" altLang="en-US" dirty="0" smtClean="0"/>
              <a:t>习题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7B9899"/>
                </a:solidFill>
                <a:ea typeface="宋体" pitchFamily="2" charset="-122"/>
              </a:rPr>
              <a:t>C</a:t>
            </a:r>
            <a:r>
              <a:rPr lang="zh-CN" altLang="en-US" b="1" dirty="0" smtClean="0">
                <a:solidFill>
                  <a:srgbClr val="7B9899"/>
                </a:solidFill>
                <a:ea typeface="宋体" pitchFamily="2" charset="-122"/>
              </a:rPr>
              <a:t>语言程序的设计过程 </a:t>
            </a:r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514600"/>
            <a:ext cx="7391400" cy="18843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1.1.4 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语言的历史和发展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1676400"/>
            <a:ext cx="8077200" cy="4525962"/>
          </a:xfrm>
        </p:spPr>
        <p:txBody>
          <a:bodyPr/>
          <a:lstStyle/>
          <a:p>
            <a:pPr lvl="1" algn="just"/>
            <a:r>
              <a:rPr lang="zh-CN" altLang="en-US" sz="2800" b="1" dirty="0" smtClean="0">
                <a:ea typeface="宋体" pitchFamily="2" charset="-122"/>
              </a:rPr>
              <a:t>面向问题的高级语言</a:t>
            </a:r>
            <a:r>
              <a:rPr lang="en-US" altLang="zh-CN" sz="2800" b="1" dirty="0" smtClean="0">
                <a:ea typeface="宋体" pitchFamily="2" charset="-122"/>
              </a:rPr>
              <a:t>——</a:t>
            </a:r>
            <a:r>
              <a:rPr lang="en-US" altLang="zh-CN" sz="2800" b="1" dirty="0" smtClean="0">
                <a:solidFill>
                  <a:srgbClr val="FF0000"/>
                </a:solidFill>
                <a:ea typeface="宋体" pitchFamily="2" charset="-122"/>
              </a:rPr>
              <a:t>ALGOL 60</a:t>
            </a:r>
            <a:r>
              <a:rPr lang="en-US" altLang="zh-CN" sz="2800" b="1" dirty="0" smtClean="0">
                <a:ea typeface="宋体" pitchFamily="2" charset="-122"/>
              </a:rPr>
              <a:t> </a:t>
            </a:r>
            <a:r>
              <a:rPr lang="zh-CN" altLang="en-US" sz="2800" b="1" dirty="0" smtClean="0">
                <a:ea typeface="宋体" pitchFamily="2" charset="-122"/>
              </a:rPr>
              <a:t>语言</a:t>
            </a:r>
          </a:p>
          <a:p>
            <a:pPr lvl="1"/>
            <a:r>
              <a:rPr lang="en-US" altLang="zh-CN" sz="2800" b="1" dirty="0" smtClean="0">
                <a:ea typeface="宋体" pitchFamily="2" charset="-122"/>
              </a:rPr>
              <a:t>1963</a:t>
            </a:r>
            <a:r>
              <a:rPr lang="zh-CN" altLang="en-US" sz="2800" b="1" dirty="0" smtClean="0">
                <a:ea typeface="宋体" pitchFamily="2" charset="-122"/>
              </a:rPr>
              <a:t>年 </a:t>
            </a:r>
            <a:r>
              <a:rPr lang="en-US" altLang="zh-CN" sz="2800" b="1" dirty="0" smtClean="0">
                <a:solidFill>
                  <a:srgbClr val="FF0000"/>
                </a:solidFill>
                <a:ea typeface="宋体" pitchFamily="2" charset="-122"/>
              </a:rPr>
              <a:t>CPL</a:t>
            </a:r>
            <a:r>
              <a:rPr lang="zh-CN" altLang="en-US" sz="2800" b="1" dirty="0" smtClean="0">
                <a:ea typeface="宋体" pitchFamily="2" charset="-122"/>
              </a:rPr>
              <a:t>语言 </a:t>
            </a:r>
            <a:r>
              <a:rPr lang="en-US" altLang="zh-CN" sz="2800" b="1" dirty="0" smtClean="0">
                <a:ea typeface="宋体" pitchFamily="2" charset="-122"/>
              </a:rPr>
              <a:t>, </a:t>
            </a:r>
            <a:r>
              <a:rPr lang="en-US" altLang="zh-CN" sz="2800" b="1" dirty="0" smtClean="0">
                <a:solidFill>
                  <a:srgbClr val="FF0000"/>
                </a:solidFill>
                <a:ea typeface="宋体" pitchFamily="2" charset="-122"/>
              </a:rPr>
              <a:t>BCPL</a:t>
            </a:r>
            <a:r>
              <a:rPr lang="zh-CN" altLang="en-US" sz="2800" b="1" dirty="0" smtClean="0">
                <a:ea typeface="宋体" pitchFamily="2" charset="-122"/>
              </a:rPr>
              <a:t>语言 </a:t>
            </a:r>
          </a:p>
          <a:p>
            <a:pPr lvl="1"/>
            <a:r>
              <a:rPr lang="en-US" altLang="zh-CN" sz="2800" b="1" dirty="0" smtClean="0">
                <a:ea typeface="宋体" pitchFamily="2" charset="-122"/>
              </a:rPr>
              <a:t>1970</a:t>
            </a:r>
            <a:r>
              <a:rPr lang="zh-CN" altLang="en-US" sz="2800" b="1" dirty="0" smtClean="0">
                <a:ea typeface="宋体" pitchFamily="2" charset="-122"/>
              </a:rPr>
              <a:t>年 </a:t>
            </a:r>
            <a:r>
              <a:rPr lang="en-US" altLang="zh-CN" sz="2800" b="1" dirty="0" smtClean="0">
                <a:ea typeface="宋体" pitchFamily="2" charset="-122"/>
              </a:rPr>
              <a:t>B</a:t>
            </a:r>
            <a:r>
              <a:rPr lang="zh-CN" altLang="en-US" sz="2800" b="1" dirty="0" smtClean="0">
                <a:ea typeface="宋体" pitchFamily="2" charset="-122"/>
              </a:rPr>
              <a:t>语言 </a:t>
            </a:r>
          </a:p>
          <a:p>
            <a:pPr lvl="1"/>
            <a:r>
              <a:rPr lang="en-US" altLang="zh-CN" sz="2800" b="1" dirty="0" smtClean="0">
                <a:ea typeface="宋体" pitchFamily="2" charset="-122"/>
              </a:rPr>
              <a:t>1972</a:t>
            </a:r>
            <a:r>
              <a:rPr lang="zh-CN" altLang="en-US" sz="2800" b="1" dirty="0" smtClean="0">
                <a:ea typeface="宋体" pitchFamily="2" charset="-122"/>
              </a:rPr>
              <a:t>年 </a:t>
            </a:r>
            <a:r>
              <a:rPr lang="en-US" altLang="zh-CN" sz="2800" b="1" dirty="0" smtClean="0">
                <a:ea typeface="宋体" pitchFamily="2" charset="-122"/>
              </a:rPr>
              <a:t>C</a:t>
            </a:r>
            <a:r>
              <a:rPr lang="zh-CN" altLang="en-US" sz="2800" b="1" dirty="0" smtClean="0">
                <a:ea typeface="宋体" pitchFamily="2" charset="-122"/>
              </a:rPr>
              <a:t>语言 </a:t>
            </a:r>
          </a:p>
          <a:p>
            <a:pPr lvl="1"/>
            <a:r>
              <a:rPr lang="en-US" altLang="zh-CN" sz="2800" b="1" dirty="0" smtClean="0">
                <a:ea typeface="宋体" pitchFamily="2" charset="-122"/>
              </a:rPr>
              <a:t>1987</a:t>
            </a:r>
            <a:r>
              <a:rPr lang="zh-CN" altLang="en-US" sz="2800" b="1" dirty="0" smtClean="0">
                <a:ea typeface="宋体" pitchFamily="2" charset="-122"/>
              </a:rPr>
              <a:t>年 </a:t>
            </a:r>
            <a:r>
              <a:rPr lang="en-US" altLang="zh-CN" sz="2800" b="1" dirty="0" smtClean="0">
                <a:ea typeface="宋体" pitchFamily="2" charset="-122"/>
              </a:rPr>
              <a:t>C</a:t>
            </a:r>
            <a:r>
              <a:rPr lang="zh-CN" altLang="en-US" sz="2800" b="1" dirty="0" smtClean="0">
                <a:ea typeface="宋体" pitchFamily="2" charset="-122"/>
              </a:rPr>
              <a:t>语言标准“</a:t>
            </a:r>
            <a:r>
              <a:rPr lang="en-US" altLang="zh-CN" sz="2800" b="1" dirty="0" smtClean="0">
                <a:solidFill>
                  <a:srgbClr val="FF0000"/>
                </a:solidFill>
                <a:ea typeface="宋体" pitchFamily="2" charset="-122"/>
              </a:rPr>
              <a:t>ANSI C</a:t>
            </a:r>
            <a:r>
              <a:rPr lang="en-US" altLang="zh-CN" sz="2800" b="1" dirty="0" smtClean="0">
                <a:ea typeface="宋体" pitchFamily="2" charset="-122"/>
              </a:rPr>
              <a:t>” </a:t>
            </a:r>
          </a:p>
          <a:p>
            <a:pPr>
              <a:buFontTx/>
              <a:buNone/>
            </a:pPr>
            <a:endParaRPr lang="en-US" altLang="zh-CN" sz="3200" b="1" dirty="0" smtClean="0">
              <a:ea typeface="宋体" pitchFamily="2" charset="-122"/>
            </a:endParaRPr>
          </a:p>
          <a:p>
            <a:pPr lvl="1"/>
            <a:endParaRPr lang="en-US" altLang="zh-CN" sz="2800" b="1" dirty="0" smtClean="0">
              <a:ea typeface="宋体" pitchFamily="2" charset="-122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371600" y="5027613"/>
            <a:ext cx="5762625" cy="4667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Arial" pitchFamily="34" charset="0"/>
              </a:rPr>
              <a:t>Turbo C 2.0</a:t>
            </a:r>
            <a:r>
              <a:rPr lang="zh-CN" altLang="en-US" b="1">
                <a:solidFill>
                  <a:srgbClr val="5F5F5F"/>
                </a:solidFill>
                <a:latin typeface="Arial" pitchFamily="34" charset="0"/>
              </a:rPr>
              <a:t>和</a:t>
            </a:r>
            <a:r>
              <a:rPr lang="en-US" altLang="zh-CN" b="1">
                <a:solidFill>
                  <a:srgbClr val="FF0000"/>
                </a:solidFill>
                <a:latin typeface="Arial" pitchFamily="34" charset="0"/>
              </a:rPr>
              <a:t>Visual</a:t>
            </a:r>
            <a:r>
              <a:rPr lang="en-US" altLang="zh-CN" b="1">
                <a:solidFill>
                  <a:srgbClr val="5F5F5F"/>
                </a:solidFill>
                <a:latin typeface="Arial" pitchFamily="34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Arial" pitchFamily="34" charset="0"/>
              </a:rPr>
              <a:t>C++</a:t>
            </a:r>
            <a:r>
              <a:rPr lang="en-US" altLang="zh-CN" b="1">
                <a:solidFill>
                  <a:srgbClr val="5F5F5F"/>
                </a:solidFill>
                <a:latin typeface="Arial" pitchFamily="34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Arial" pitchFamily="34" charset="0"/>
              </a:rPr>
              <a:t>6.0</a:t>
            </a:r>
            <a:r>
              <a:rPr lang="zh-CN" altLang="en-US" b="1">
                <a:solidFill>
                  <a:srgbClr val="5F5F5F"/>
                </a:solidFill>
                <a:latin typeface="Arial" pitchFamily="34" charset="0"/>
              </a:rPr>
              <a:t>为学习平台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1.2	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案例：历史上的第一个</a:t>
            </a:r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语言程序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364013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800" dirty="0" smtClean="0">
                <a:ea typeface="宋体" pitchFamily="2" charset="-122"/>
              </a:rPr>
              <a:t>【</a:t>
            </a:r>
            <a:r>
              <a:rPr lang="zh-CN" altLang="en-US" sz="2800" dirty="0" smtClean="0">
                <a:ea typeface="宋体" pitchFamily="2" charset="-122"/>
              </a:rPr>
              <a:t>例</a:t>
            </a:r>
            <a:r>
              <a:rPr lang="en-US" altLang="zh-CN" sz="2800" dirty="0" smtClean="0">
                <a:ea typeface="宋体" pitchFamily="2" charset="-122"/>
              </a:rPr>
              <a:t>1-1】</a:t>
            </a:r>
            <a:r>
              <a:rPr lang="zh-CN" altLang="en-US" sz="2800" dirty="0" smtClean="0">
                <a:ea typeface="宋体" pitchFamily="2" charset="-122"/>
              </a:rPr>
              <a:t>在计算机屏幕上</a:t>
            </a:r>
            <a:r>
              <a:rPr lang="zh-CN" altLang="en-US" sz="2800" dirty="0" smtClean="0">
                <a:ea typeface="宋体" pitchFamily="2" charset="-122"/>
              </a:rPr>
              <a:t>输出“</a:t>
            </a:r>
            <a:r>
              <a:rPr lang="en-US" altLang="zh-CN" sz="2800" dirty="0" err="1" smtClean="0">
                <a:ea typeface="宋体" pitchFamily="2" charset="-122"/>
              </a:rPr>
              <a:t>Hello,World</a:t>
            </a:r>
            <a:r>
              <a:rPr lang="en-US" altLang="zh-CN" sz="2800" dirty="0" smtClean="0">
                <a:ea typeface="宋体" pitchFamily="2" charset="-122"/>
              </a:rPr>
              <a:t>!”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/*  c1_1.c  */	/*</a:t>
            </a:r>
            <a:r>
              <a:rPr lang="zh-CN" altLang="en-US" sz="2400" dirty="0" smtClean="0">
                <a:solidFill>
                  <a:schemeClr val="tx1"/>
                </a:solidFill>
                <a:ea typeface="宋体" pitchFamily="2" charset="-122"/>
              </a:rPr>
              <a:t>注释信息，运行时忽略*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#include "</a:t>
            </a:r>
            <a:r>
              <a:rPr lang="en-US" altLang="zh-CN" sz="2400" dirty="0" err="1" smtClean="0">
                <a:solidFill>
                  <a:schemeClr val="tx1"/>
                </a:solidFill>
                <a:ea typeface="宋体" pitchFamily="2" charset="-122"/>
              </a:rPr>
              <a:t>stdio.h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 "/*</a:t>
            </a:r>
            <a:r>
              <a:rPr lang="zh-CN" altLang="en-US" sz="2400" dirty="0" smtClean="0">
                <a:solidFill>
                  <a:schemeClr val="tx1"/>
                </a:solidFill>
                <a:ea typeface="宋体" pitchFamily="2" charset="-122"/>
              </a:rPr>
              <a:t>预处理命令，用“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#”</a:t>
            </a:r>
            <a:r>
              <a:rPr lang="zh-CN" altLang="en-US" sz="2400" dirty="0" smtClean="0">
                <a:solidFill>
                  <a:schemeClr val="tx1"/>
                </a:solidFill>
                <a:ea typeface="宋体" pitchFamily="2" charset="-122"/>
              </a:rPr>
              <a:t>号开头*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 err="1" smtClean="0">
                <a:solidFill>
                  <a:schemeClr val="tx1"/>
                </a:solidFill>
                <a:ea typeface="宋体" pitchFamily="2" charset="-122"/>
              </a:rPr>
              <a:t>int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 main()		/*main() </a:t>
            </a:r>
            <a:r>
              <a:rPr lang="zh-CN" altLang="en-US" sz="2400" dirty="0" smtClean="0">
                <a:solidFill>
                  <a:schemeClr val="tx1"/>
                </a:solidFill>
                <a:ea typeface="宋体" pitchFamily="2" charset="-122"/>
              </a:rPr>
              <a:t>主函数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ea typeface="宋体" pitchFamily="2" charset="-122"/>
              </a:rPr>
              <a:t>程序的入口和出口*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{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   /*</a:t>
            </a:r>
            <a:r>
              <a:rPr lang="zh-CN" altLang="en-US" sz="2400" dirty="0" smtClean="0">
                <a:solidFill>
                  <a:schemeClr val="tx1"/>
                </a:solidFill>
                <a:ea typeface="宋体" pitchFamily="2" charset="-122"/>
              </a:rPr>
              <a:t>输出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Hello World!</a:t>
            </a:r>
            <a:r>
              <a:rPr lang="zh-CN" altLang="en-US" sz="2400" dirty="0" smtClean="0">
                <a:solidFill>
                  <a:schemeClr val="tx1"/>
                </a:solidFill>
                <a:ea typeface="宋体" pitchFamily="2" charset="-122"/>
              </a:rPr>
              <a:t>并换行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,\n</a:t>
            </a:r>
            <a:r>
              <a:rPr lang="zh-CN" altLang="en-US" sz="2400" dirty="0" smtClean="0">
                <a:solidFill>
                  <a:schemeClr val="tx1"/>
                </a:solidFill>
                <a:ea typeface="宋体" pitchFamily="2" charset="-122"/>
              </a:rPr>
              <a:t>是换行符*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	</a:t>
            </a:r>
            <a:r>
              <a:rPr lang="en-US" altLang="zh-CN" sz="2400" dirty="0" err="1" smtClean="0">
                <a:solidFill>
                  <a:schemeClr val="tx1"/>
                </a:solidFill>
                <a:ea typeface="宋体" pitchFamily="2" charset="-122"/>
              </a:rPr>
              <a:t>printf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("Hello 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World!\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n ");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	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    return 0; 		/*</a:t>
            </a:r>
            <a:r>
              <a:rPr lang="zh-CN" altLang="en-US" sz="2400" dirty="0" smtClean="0">
                <a:solidFill>
                  <a:schemeClr val="tx1"/>
                </a:solidFill>
                <a:ea typeface="宋体" pitchFamily="2" charset="-122"/>
              </a:rPr>
              <a:t>返回</a:t>
            </a: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0*/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itchFamily="2" charset="-122"/>
              </a:rPr>
              <a:t>}	</a:t>
            </a:r>
          </a:p>
        </p:txBody>
      </p:sp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5334000"/>
            <a:ext cx="25527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1.2	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案例：历史上的第一个</a:t>
            </a:r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语言程序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dirty="0" smtClean="0">
                <a:ea typeface="宋体" pitchFamily="2" charset="-122"/>
              </a:rPr>
              <a:t>说明</a:t>
            </a:r>
          </a:p>
          <a:p>
            <a:pPr lvl="1">
              <a:lnSpc>
                <a:spcPct val="9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ea typeface="宋体" pitchFamily="2" charset="-122"/>
              </a:rPr>
              <a:t>main</a:t>
            </a:r>
            <a:r>
              <a:rPr lang="zh-CN" altLang="en-US" sz="2800" dirty="0" smtClean="0">
                <a:ea typeface="宋体" pitchFamily="2" charset="-122"/>
              </a:rPr>
              <a:t>是主函数名 （有且只有一个 ）</a:t>
            </a:r>
          </a:p>
          <a:p>
            <a:pPr lvl="1">
              <a:lnSpc>
                <a:spcPct val="90000"/>
              </a:lnSpc>
            </a:pPr>
            <a:r>
              <a:rPr lang="en-US" altLang="zh-CN" sz="2800" dirty="0" smtClean="0">
                <a:ea typeface="宋体" pitchFamily="2" charset="-122"/>
              </a:rPr>
              <a:t>C</a:t>
            </a:r>
            <a:r>
              <a:rPr lang="zh-CN" altLang="en-US" sz="2800" dirty="0" smtClean="0">
                <a:ea typeface="宋体" pitchFamily="2" charset="-122"/>
              </a:rPr>
              <a:t>程序总是从主函数开始执行，最后在主函数结束 </a:t>
            </a:r>
          </a:p>
          <a:p>
            <a:pPr lvl="1">
              <a:lnSpc>
                <a:spcPct val="90000"/>
              </a:lnSpc>
            </a:pPr>
            <a:r>
              <a:rPr lang="zh-CN" altLang="en-US" sz="2800" dirty="0" smtClean="0">
                <a:ea typeface="宋体" pitchFamily="2" charset="-122"/>
              </a:rPr>
              <a:t>语句（分号“</a:t>
            </a:r>
            <a:r>
              <a:rPr lang="en-US" altLang="zh-CN" sz="2800" dirty="0" smtClean="0">
                <a:ea typeface="宋体" pitchFamily="2" charset="-122"/>
              </a:rPr>
              <a:t>;”</a:t>
            </a:r>
            <a:r>
              <a:rPr lang="zh-CN" altLang="en-US" sz="2800" dirty="0" smtClean="0">
                <a:ea typeface="宋体" pitchFamily="2" charset="-122"/>
              </a:rPr>
              <a:t>结束 ）</a:t>
            </a:r>
          </a:p>
          <a:p>
            <a:pPr lvl="1">
              <a:lnSpc>
                <a:spcPct val="90000"/>
              </a:lnSpc>
            </a:pPr>
            <a:r>
              <a:rPr lang="en-US" altLang="zh-CN" sz="2800" dirty="0" err="1" smtClean="0">
                <a:solidFill>
                  <a:srgbClr val="FF0000"/>
                </a:solidFill>
                <a:ea typeface="宋体" pitchFamily="2" charset="-122"/>
              </a:rPr>
              <a:t>int</a:t>
            </a:r>
            <a:r>
              <a:rPr lang="zh-CN" altLang="en-US" sz="2800" dirty="0" smtClean="0">
                <a:ea typeface="宋体" pitchFamily="2" charset="-122"/>
              </a:rPr>
              <a:t>表示主函数的数据类型是整型 </a:t>
            </a:r>
          </a:p>
          <a:p>
            <a:pPr lvl="1">
              <a:lnSpc>
                <a:spcPct val="9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ea typeface="宋体" pitchFamily="2" charset="-122"/>
              </a:rPr>
              <a:t>return</a:t>
            </a:r>
            <a:r>
              <a:rPr lang="en-US" altLang="zh-CN" sz="2800" dirty="0" smtClean="0">
                <a:ea typeface="宋体" pitchFamily="2" charset="-122"/>
              </a:rPr>
              <a:t> 0</a:t>
            </a:r>
            <a:r>
              <a:rPr lang="zh-CN" altLang="en-US" sz="2800" dirty="0" smtClean="0">
                <a:ea typeface="宋体" pitchFamily="2" charset="-122"/>
              </a:rPr>
              <a:t>表示函数返回值为</a:t>
            </a:r>
            <a:r>
              <a:rPr lang="en-US" altLang="zh-CN" sz="2800" dirty="0" smtClean="0">
                <a:ea typeface="宋体" pitchFamily="2" charset="-122"/>
              </a:rPr>
              <a:t>0 </a:t>
            </a:r>
          </a:p>
          <a:p>
            <a:pPr lvl="1">
              <a:lnSpc>
                <a:spcPct val="9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ea typeface="宋体" pitchFamily="2" charset="-122"/>
              </a:rPr>
              <a:t>#include</a:t>
            </a:r>
            <a:r>
              <a:rPr lang="en-US" altLang="zh-CN" sz="2800" dirty="0" smtClean="0">
                <a:ea typeface="宋体" pitchFamily="2" charset="-122"/>
              </a:rPr>
              <a:t> “</a:t>
            </a:r>
            <a:r>
              <a:rPr lang="en-US" altLang="zh-CN" sz="2800" dirty="0" err="1" smtClean="0">
                <a:solidFill>
                  <a:srgbClr val="FF0000"/>
                </a:solidFill>
                <a:ea typeface="宋体" pitchFamily="2" charset="-122"/>
              </a:rPr>
              <a:t>stdio.h</a:t>
            </a:r>
            <a:r>
              <a:rPr lang="en-US" altLang="zh-CN" sz="2800" dirty="0" smtClean="0">
                <a:ea typeface="宋体" pitchFamily="2" charset="-122"/>
              </a:rPr>
              <a:t>”</a:t>
            </a:r>
            <a:r>
              <a:rPr lang="zh-CN" altLang="en-US" sz="2800" dirty="0" smtClean="0">
                <a:ea typeface="宋体" pitchFamily="2" charset="-122"/>
              </a:rPr>
              <a:t>是一条预处理命令 </a:t>
            </a:r>
          </a:p>
          <a:p>
            <a:pPr lvl="1">
              <a:lnSpc>
                <a:spcPct val="90000"/>
              </a:lnSpc>
            </a:pPr>
            <a:r>
              <a:rPr lang="en-US" altLang="zh-CN" sz="2800" dirty="0" err="1" smtClean="0">
                <a:solidFill>
                  <a:srgbClr val="FF0000"/>
                </a:solidFill>
                <a:ea typeface="宋体" pitchFamily="2" charset="-122"/>
              </a:rPr>
              <a:t>printf</a:t>
            </a:r>
            <a:r>
              <a:rPr lang="zh-CN" altLang="en-US" sz="2800" dirty="0" smtClean="0">
                <a:ea typeface="宋体" pitchFamily="2" charset="-122"/>
              </a:rPr>
              <a:t>打印函数</a:t>
            </a:r>
          </a:p>
          <a:p>
            <a:pPr lvl="1">
              <a:lnSpc>
                <a:spcPct val="90000"/>
              </a:lnSpc>
            </a:pPr>
            <a:endParaRPr lang="en-US" altLang="zh-CN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1.2	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案例：历史上的第一个</a:t>
            </a:r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C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语言程序</a:t>
            </a: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0" y="2928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685800" y="1828800"/>
            <a:ext cx="79248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/>
            <a:r>
              <a:rPr lang="zh-CN" altLang="en-US" sz="3200" dirty="0"/>
              <a:t>注意：程序文件命名的约定</a:t>
            </a:r>
          </a:p>
          <a:p>
            <a:pPr indent="266700"/>
            <a:r>
              <a:rPr lang="zh-CN" altLang="en-US" sz="3200" dirty="0"/>
              <a:t>  </a:t>
            </a:r>
            <a:r>
              <a:rPr lang="zh-CN" altLang="en-US" sz="3200" dirty="0" smtClean="0"/>
              <a:t>  第</a:t>
            </a:r>
            <a:r>
              <a:rPr lang="zh-CN" altLang="en-US" sz="3200" dirty="0"/>
              <a:t>一个程序文件的命名是</a:t>
            </a:r>
            <a:r>
              <a:rPr lang="en-US" altLang="zh-CN" sz="3200" dirty="0"/>
              <a:t>c1_1.c</a:t>
            </a:r>
            <a:r>
              <a:rPr lang="zh-CN" altLang="en-US" sz="3200" dirty="0"/>
              <a:t>，表示第</a:t>
            </a:r>
            <a:r>
              <a:rPr lang="en-US" altLang="zh-CN" sz="3200" dirty="0"/>
              <a:t>1</a:t>
            </a:r>
            <a:r>
              <a:rPr lang="zh-CN" altLang="en-US" sz="3200" dirty="0"/>
              <a:t>章的第</a:t>
            </a:r>
            <a:r>
              <a:rPr lang="en-US" altLang="zh-CN" sz="3200" dirty="0"/>
              <a:t>1</a:t>
            </a:r>
            <a:r>
              <a:rPr lang="zh-CN" altLang="en-US" sz="3200" dirty="0"/>
              <a:t>个程序，后面的程序文件名称请参照处理，这样命名的好处是名称既不会重复，同时也可以看出所属的章节及顺序。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7B9899"/>
                </a:solidFill>
                <a:ea typeface="宋体" pitchFamily="2" charset="-122"/>
              </a:rPr>
              <a:t>1.3	</a:t>
            </a:r>
            <a:r>
              <a:rPr lang="zh-CN" altLang="en-US" smtClean="0">
                <a:solidFill>
                  <a:srgbClr val="7B9899"/>
                </a:solidFill>
                <a:ea typeface="宋体" pitchFamily="2" charset="-122"/>
              </a:rPr>
              <a:t>案例：计算圆柱体底面积和体积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900" smtClean="0">
                <a:ea typeface="宋体" pitchFamily="2" charset="-122"/>
              </a:rPr>
              <a:t>【</a:t>
            </a:r>
            <a:r>
              <a:rPr lang="zh-CN" altLang="en-US" sz="2900" smtClean="0">
                <a:ea typeface="宋体" pitchFamily="2" charset="-122"/>
              </a:rPr>
              <a:t>例</a:t>
            </a:r>
            <a:r>
              <a:rPr lang="en-US" altLang="zh-CN" sz="2900" smtClean="0">
                <a:ea typeface="宋体" pitchFamily="2" charset="-122"/>
              </a:rPr>
              <a:t>1-2】</a:t>
            </a:r>
            <a:r>
              <a:rPr lang="zh-CN" altLang="en-US" smtClean="0">
                <a:ea typeface="宋体" pitchFamily="2" charset="-122"/>
              </a:rPr>
              <a:t>输入圆柱体的底圆半径和高，计算底面积和体积。 </a:t>
            </a:r>
          </a:p>
          <a:p>
            <a:pPr>
              <a:buFontTx/>
              <a:buNone/>
            </a:pPr>
            <a:r>
              <a:rPr lang="zh-CN" altLang="en-US" sz="2000" smtClean="0">
                <a:ea typeface="宋体" pitchFamily="2" charset="-122"/>
              </a:rPr>
              <a:t>	</a:t>
            </a:r>
            <a:r>
              <a:rPr lang="en-US" altLang="zh-CN" sz="2000" smtClean="0">
                <a:ea typeface="宋体" pitchFamily="2" charset="-122"/>
              </a:rPr>
              <a:t>#include "stdio.h"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	#define PI	3.1415926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	double  s,v; 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	double  area(double  x)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   	{return  PI*x*x; }      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   	double  volume (double h)	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   	{return  s*h;	}</a:t>
            </a:r>
          </a:p>
          <a:p>
            <a:pPr>
              <a:buFontTx/>
              <a:buNone/>
            </a:pPr>
            <a:r>
              <a:rPr lang="en-US" altLang="zh-CN" sz="2000" smtClean="0">
                <a:ea typeface="宋体" pitchFamily="2" charset="-122"/>
              </a:rPr>
              <a:t>   	</a:t>
            </a: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4191000" y="2346325"/>
            <a:ext cx="45720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5F5F5F"/>
                </a:solidFill>
                <a:latin typeface="Franklin Gothic Book" pitchFamily="34" charset="0"/>
              </a:rPr>
              <a:t> void main()</a:t>
            </a:r>
          </a:p>
          <a:p>
            <a:r>
              <a:rPr lang="en-US" altLang="zh-CN" sz="2000" b="1">
                <a:solidFill>
                  <a:srgbClr val="5F5F5F"/>
                </a:solidFill>
                <a:latin typeface="Franklin Gothic Book" pitchFamily="34" charset="0"/>
              </a:rPr>
              <a:t> {</a:t>
            </a:r>
          </a:p>
          <a:p>
            <a:r>
              <a:rPr lang="en-US" altLang="zh-CN" sz="2000" b="1">
                <a:solidFill>
                  <a:srgbClr val="5F5F5F"/>
                </a:solidFill>
                <a:latin typeface="Franklin Gothic Book" pitchFamily="34" charset="0"/>
              </a:rPr>
              <a:t>	double  r,h;</a:t>
            </a:r>
          </a:p>
          <a:p>
            <a:r>
              <a:rPr lang="en-US" altLang="zh-CN" sz="2000" b="1">
                <a:solidFill>
                  <a:srgbClr val="5F5F5F"/>
                </a:solidFill>
                <a:latin typeface="Franklin Gothic Book" pitchFamily="34" charset="0"/>
              </a:rPr>
              <a:t>	scanf("%lf,%lf",&amp;r,&amp;h);</a:t>
            </a:r>
          </a:p>
          <a:p>
            <a:r>
              <a:rPr lang="en-US" altLang="zh-CN" sz="2000" b="1">
                <a:solidFill>
                  <a:srgbClr val="5F5F5F"/>
                </a:solidFill>
                <a:latin typeface="Franklin Gothic Book" pitchFamily="34" charset="0"/>
              </a:rPr>
              <a:t>	s=area(r);</a:t>
            </a:r>
          </a:p>
          <a:p>
            <a:r>
              <a:rPr lang="en-US" altLang="zh-CN" sz="2000" b="1">
                <a:solidFill>
                  <a:srgbClr val="5F5F5F"/>
                </a:solidFill>
                <a:latin typeface="Franklin Gothic Book" pitchFamily="34" charset="0"/>
              </a:rPr>
              <a:t>	printf("area  is %lf\n",s); </a:t>
            </a:r>
          </a:p>
          <a:p>
            <a:r>
              <a:rPr lang="en-US" altLang="zh-CN" sz="2000" b="1">
                <a:solidFill>
                  <a:srgbClr val="5F5F5F"/>
                </a:solidFill>
                <a:latin typeface="Franklin Gothic Book" pitchFamily="34" charset="0"/>
              </a:rPr>
              <a:t>	v= volume(h); </a:t>
            </a:r>
          </a:p>
          <a:p>
            <a:r>
              <a:rPr lang="en-US" altLang="zh-CN" sz="2000" b="1">
                <a:solidFill>
                  <a:srgbClr val="5F5F5F"/>
                </a:solidFill>
                <a:latin typeface="Franklin Gothic Book" pitchFamily="34" charset="0"/>
              </a:rPr>
              <a:t>	printf("volume  is %lf\n",v); </a:t>
            </a:r>
          </a:p>
          <a:p>
            <a:r>
              <a:rPr lang="en-US" altLang="zh-CN" sz="2000" b="1">
                <a:solidFill>
                  <a:srgbClr val="5F5F5F"/>
                </a:solidFill>
                <a:latin typeface="Franklin Gothic Book" pitchFamily="34" charset="0"/>
              </a:rPr>
              <a:t>} </a:t>
            </a:r>
          </a:p>
        </p:txBody>
      </p:sp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5181600"/>
            <a:ext cx="27051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市镇">
  <a:themeElements>
    <a:clrScheme name="市镇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市镇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市镇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203</TotalTime>
  <Words>1454</Words>
  <Application>Microsoft Office PowerPoint</Application>
  <PresentationFormat>全屏显示(4:3)</PresentationFormat>
  <Paragraphs>208</Paragraphs>
  <Slides>36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市镇</vt:lpstr>
      <vt:lpstr>公式</vt:lpstr>
      <vt:lpstr>第 1 章  C语言概述</vt:lpstr>
      <vt:lpstr>幻灯片 2</vt:lpstr>
      <vt:lpstr>1.1  程序设计和C语言 </vt:lpstr>
      <vt:lpstr>C语言程序的设计过程 </vt:lpstr>
      <vt:lpstr>1.1.4 C语言的历史和发展</vt:lpstr>
      <vt:lpstr>1.2 案例：历史上的第一个C语言程序 </vt:lpstr>
      <vt:lpstr>1.2 案例：历史上的第一个C语言程序</vt:lpstr>
      <vt:lpstr>1.2 案例：历史上的第一个C语言程序</vt:lpstr>
      <vt:lpstr>1.3 案例：计算圆柱体底面积和体积 </vt:lpstr>
      <vt:lpstr>1.3 案例：计算圆柱体底面积和体积 </vt:lpstr>
      <vt:lpstr>1.4  C语言的特点</vt:lpstr>
      <vt:lpstr>1.5 案例：计算1+2+3+…+100 </vt:lpstr>
      <vt:lpstr>1.6  算法 </vt:lpstr>
      <vt:lpstr>1.6  算法</vt:lpstr>
      <vt:lpstr>1.6  算法</vt:lpstr>
      <vt:lpstr>1.6  算法</vt:lpstr>
      <vt:lpstr>1.6  算法</vt:lpstr>
      <vt:lpstr>1.7  C语言编程环境</vt:lpstr>
      <vt:lpstr>1.7  C语言编程环境</vt:lpstr>
      <vt:lpstr>1.7  C语言编程环境</vt:lpstr>
      <vt:lpstr>1.7  C语言编程环境</vt:lpstr>
      <vt:lpstr>1.7  C语言编程环境</vt:lpstr>
      <vt:lpstr>1.7  C语言编程环境</vt:lpstr>
      <vt:lpstr>1.7  C语言编程环境</vt:lpstr>
      <vt:lpstr>1.7  C语言编程环境</vt:lpstr>
      <vt:lpstr>1.7  C语言编程环境</vt:lpstr>
      <vt:lpstr>1.7  C语言编程环境</vt:lpstr>
      <vt:lpstr>1.7  C语言编程环境</vt:lpstr>
      <vt:lpstr>1.7  C语言编程环境</vt:lpstr>
      <vt:lpstr>1.7  C语言编程环境</vt:lpstr>
      <vt:lpstr>1.7  C语言编程环境</vt:lpstr>
      <vt:lpstr>1.8  计算思维</vt:lpstr>
      <vt:lpstr>1.8  计算思维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21世纪高职高专新概念规划教材</dc:title>
  <dc:subject>C语言程序设计(第二版)</dc:subject>
  <dc:creator>丁亚涛</dc:creator>
  <dc:description>配套资源：网站、课件、练习与测试软件、题库等。</dc:description>
  <cp:lastModifiedBy>a</cp:lastModifiedBy>
  <cp:revision>151</cp:revision>
  <cp:lastPrinted>1601-01-01T00:00:00Z</cp:lastPrinted>
  <dcterms:created xsi:type="dcterms:W3CDTF">1601-01-01T00:00:00Z</dcterms:created>
  <dcterms:modified xsi:type="dcterms:W3CDTF">2014-06-03T01:48:03Z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