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1"/>
  </p:sldMasterIdLst>
  <p:sldIdLst>
    <p:sldId id="256" r:id="rId2"/>
    <p:sldId id="257" r:id="rId3"/>
    <p:sldId id="298" r:id="rId4"/>
    <p:sldId id="303" r:id="rId5"/>
    <p:sldId id="299" r:id="rId6"/>
    <p:sldId id="258" r:id="rId7"/>
    <p:sldId id="300" r:id="rId8"/>
    <p:sldId id="260" r:id="rId9"/>
    <p:sldId id="282" r:id="rId10"/>
    <p:sldId id="261" r:id="rId11"/>
    <p:sldId id="283" r:id="rId12"/>
    <p:sldId id="263" r:id="rId13"/>
    <p:sldId id="264" r:id="rId14"/>
    <p:sldId id="266" r:id="rId15"/>
    <p:sldId id="267" r:id="rId16"/>
    <p:sldId id="268" r:id="rId17"/>
    <p:sldId id="269" r:id="rId18"/>
    <p:sldId id="270" r:id="rId19"/>
    <p:sldId id="301" r:id="rId20"/>
    <p:sldId id="271" r:id="rId21"/>
    <p:sldId id="272" r:id="rId22"/>
    <p:sldId id="273" r:id="rId23"/>
    <p:sldId id="274" r:id="rId24"/>
    <p:sldId id="275" r:id="rId25"/>
    <p:sldId id="276" r:id="rId26"/>
    <p:sldId id="280" r:id="rId27"/>
    <p:sldId id="277" r:id="rId28"/>
    <p:sldId id="278" r:id="rId29"/>
    <p:sldId id="279" r:id="rId30"/>
    <p:sldId id="302" r:id="rId31"/>
    <p:sldId id="281" r:id="rId32"/>
    <p:sldId id="284" r:id="rId33"/>
    <p:sldId id="285" r:id="rId34"/>
    <p:sldId id="286" r:id="rId35"/>
    <p:sldId id="287" r:id="rId36"/>
    <p:sldId id="288" r:id="rId37"/>
    <p:sldId id="297" r:id="rId38"/>
    <p:sldId id="296" r:id="rId39"/>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zh-CN" altLang="en-US" smtClean="0"/>
              <a:t>单击此处编辑母版标题样式</a:t>
            </a:r>
            <a:endParaRPr lang="en-US"/>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E35B09F4-6C49-455A-8E14-9899A4DD06E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7FA7503-0B48-474A-8736-B88B737500BB}"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F814020D-DFAA-4A07-8B8C-016CC25D5DDB}"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a:latin typeface="黑体" pitchFamily="2" charset="-122"/>
              </a:defRPr>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E35B09F4-6C49-455A-8E14-9899A4DD06EC}" type="slidenum">
              <a:rPr lang="en-US" altLang="zh-CN" smtClean="0"/>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accent3">
                    <a:shade val="75000"/>
                  </a:schemeClr>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8" name="内容占位符 7"/>
          <p:cNvSpPr>
            <a:spLocks noGrp="1"/>
          </p:cNvSpPr>
          <p:nvPr>
            <p:ph sz="quarter" idx="1"/>
          </p:nvPr>
        </p:nvSpPr>
        <p:spPr>
          <a:xfrm>
            <a:off x="301752" y="1527048"/>
            <a:ext cx="8503920" cy="4572000"/>
          </a:xfrm>
        </p:spPr>
        <p:txBody>
          <a:bodyPr/>
          <a:lstStyle>
            <a:lvl1pPr>
              <a:defRPr b="1">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928A324A-BE8A-47F0-8D67-486E6221504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DC417160-67B8-4088-874C-F3141FF4516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9BFEBF24-F491-4E96-86F4-9825A22E461E}"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135BAC37-C985-4FD5-B7B2-E7A1FF05CEF7}"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DBF0C86F-BC2F-47E7-98CE-1A5BD4577E72}"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785B21CA-768C-46A8-B108-FB95C4E7B1A4}"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CAEAF463-8D34-4EFA-87D1-0ECBFFA1FC1C}"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D4EAD69C-DE19-4530-92CC-DAF28A190010}"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E35B09F4-6C49-455A-8E14-9899A4DD06EC}"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endParaRPr lang="en-US" dirty="0"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b="1" kern="1200">
          <a:solidFill>
            <a:srgbClr val="7B9899"/>
          </a:solidFill>
          <a:latin typeface="宋体" pitchFamily="2" charset="-122"/>
          <a:ea typeface="宋体" pitchFamily="2" charset="-122"/>
          <a:cs typeface="宋体" pitchFamily="2" charset="-122"/>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b="1" kern="1200">
          <a:solidFill>
            <a:schemeClr val="tx1"/>
          </a:solidFill>
          <a:latin typeface="宋体" pitchFamily="2" charset="-122"/>
          <a:ea typeface="宋体" pitchFamily="2" charset="-122"/>
          <a:cs typeface="宋体" pitchFamily="2" charset="-122"/>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a:r>
              <a:rPr lang="zh-CN" altLang="en-US" sz="3200"/>
              <a:t>第</a:t>
            </a:r>
            <a:r>
              <a:rPr lang="en-US" altLang="zh-CN" sz="3200"/>
              <a:t>4</a:t>
            </a:r>
            <a:r>
              <a:rPr lang="zh-CN" altLang="en-US" sz="3200"/>
              <a:t>章 选择结构程序设计</a:t>
            </a:r>
            <a:r>
              <a:rPr lang="zh-CN" altLang="en-US"/>
              <a:t> </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a:t>4.3  </a:t>
            </a:r>
            <a:r>
              <a:rPr lang="zh-CN" altLang="en-US"/>
              <a:t>逻辑运算符与逻辑表达式</a:t>
            </a:r>
          </a:p>
        </p:txBody>
      </p:sp>
      <p:sp>
        <p:nvSpPr>
          <p:cNvPr id="9219" name="Rectangle 3"/>
          <p:cNvSpPr>
            <a:spLocks noGrp="1" noChangeArrowheads="1"/>
          </p:cNvSpPr>
          <p:nvPr>
            <p:ph sz="quarter" idx="1"/>
          </p:nvPr>
        </p:nvSpPr>
        <p:spPr/>
        <p:txBody>
          <a:bodyPr/>
          <a:lstStyle/>
          <a:p>
            <a:pPr>
              <a:lnSpc>
                <a:spcPct val="90000"/>
              </a:lnSpc>
            </a:pPr>
            <a:r>
              <a:rPr lang="zh-CN" altLang="en-US">
                <a:ea typeface="宋体" pitchFamily="2" charset="-122"/>
              </a:rPr>
              <a:t>优先级 </a:t>
            </a:r>
          </a:p>
          <a:p>
            <a:pPr lvl="1">
              <a:lnSpc>
                <a:spcPct val="90000"/>
              </a:lnSpc>
            </a:pPr>
            <a:endParaRPr lang="zh-CN" altLang="en-US" sz="2400">
              <a:ea typeface="宋体" pitchFamily="2" charset="-122"/>
            </a:endParaRPr>
          </a:p>
          <a:p>
            <a:pPr>
              <a:lnSpc>
                <a:spcPct val="90000"/>
              </a:lnSpc>
            </a:pPr>
            <a:endParaRPr lang="zh-CN" altLang="en-US">
              <a:ea typeface="宋体" pitchFamily="2" charset="-122"/>
            </a:endParaRPr>
          </a:p>
          <a:p>
            <a:pPr>
              <a:lnSpc>
                <a:spcPct val="90000"/>
              </a:lnSpc>
            </a:pPr>
            <a:endParaRPr lang="zh-CN" altLang="en-US">
              <a:ea typeface="宋体" pitchFamily="2" charset="-122"/>
            </a:endParaRPr>
          </a:p>
          <a:p>
            <a:pPr>
              <a:lnSpc>
                <a:spcPct val="90000"/>
              </a:lnSpc>
            </a:pPr>
            <a:r>
              <a:rPr lang="zh-CN" altLang="en-US">
                <a:ea typeface="宋体" pitchFamily="2" charset="-122"/>
              </a:rPr>
              <a:t>结合性 </a:t>
            </a:r>
          </a:p>
          <a:p>
            <a:pPr lvl="1">
              <a:lnSpc>
                <a:spcPct val="90000"/>
              </a:lnSpc>
            </a:pPr>
            <a:r>
              <a:rPr lang="zh-CN" altLang="en-US" sz="2400">
                <a:ea typeface="宋体" pitchFamily="2" charset="-122"/>
              </a:rPr>
              <a:t>非运算符（！）的结合性为右结合；与运算符（</a:t>
            </a:r>
            <a:r>
              <a:rPr lang="en-US" altLang="zh-CN" sz="2400">
                <a:ea typeface="宋体" pitchFamily="2" charset="-122"/>
              </a:rPr>
              <a:t>&amp;&amp;</a:t>
            </a:r>
            <a:r>
              <a:rPr lang="zh-CN" altLang="en-US" sz="2400">
                <a:ea typeface="宋体" pitchFamily="2" charset="-122"/>
              </a:rPr>
              <a:t>）和或运算符（</a:t>
            </a:r>
            <a:r>
              <a:rPr lang="en-US" altLang="zh-CN" sz="2400">
                <a:ea typeface="宋体" pitchFamily="2" charset="-122"/>
              </a:rPr>
              <a:t>||</a:t>
            </a:r>
            <a:r>
              <a:rPr lang="zh-CN" altLang="en-US" sz="2400">
                <a:ea typeface="宋体" pitchFamily="2" charset="-122"/>
              </a:rPr>
              <a:t>）的结合性为左结合。 </a:t>
            </a:r>
          </a:p>
        </p:txBody>
      </p:sp>
      <p:grpSp>
        <p:nvGrpSpPr>
          <p:cNvPr id="9220" name="Group 4"/>
          <p:cNvGrpSpPr>
            <a:grpSpLocks noChangeAspect="1"/>
          </p:cNvGrpSpPr>
          <p:nvPr/>
        </p:nvGrpSpPr>
        <p:grpSpPr bwMode="auto">
          <a:xfrm>
            <a:off x="609600" y="2259013"/>
            <a:ext cx="8458200" cy="636587"/>
            <a:chOff x="144" y="7134"/>
            <a:chExt cx="8280" cy="624"/>
          </a:xfrm>
        </p:grpSpPr>
        <p:sp>
          <p:nvSpPr>
            <p:cNvPr id="9221" name="AutoShape 5"/>
            <p:cNvSpPr>
              <a:spLocks noChangeAspect="1" noChangeArrowheads="1"/>
            </p:cNvSpPr>
            <p:nvPr/>
          </p:nvSpPr>
          <p:spPr bwMode="auto">
            <a:xfrm>
              <a:off x="144" y="7134"/>
              <a:ext cx="8280" cy="624"/>
            </a:xfrm>
            <a:prstGeom prst="rect">
              <a:avLst/>
            </a:prstGeom>
            <a:noFill/>
            <a:ln w="9525">
              <a:noFill/>
              <a:miter lim="800000"/>
              <a:headEnd/>
              <a:tailEnd/>
            </a:ln>
          </p:spPr>
          <p:txBody>
            <a:bodyPr/>
            <a:lstStyle/>
            <a:p>
              <a:endParaRPr lang="zh-CN" altLang="en-US"/>
            </a:p>
          </p:txBody>
        </p:sp>
        <p:sp>
          <p:nvSpPr>
            <p:cNvPr id="9222" name="Rectangle 6"/>
            <p:cNvSpPr>
              <a:spLocks noChangeArrowheads="1"/>
            </p:cNvSpPr>
            <p:nvPr/>
          </p:nvSpPr>
          <p:spPr bwMode="auto">
            <a:xfrm>
              <a:off x="1836" y="7290"/>
              <a:ext cx="899"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400"/>
                <a:t>= =</a:t>
              </a:r>
              <a:r>
                <a:rPr lang="zh-CN" altLang="en-US" sz="1400"/>
                <a:t>、</a:t>
              </a:r>
              <a:r>
                <a:rPr lang="en-US" altLang="zh-CN" sz="1400"/>
                <a:t>!=</a:t>
              </a:r>
              <a:endParaRPr lang="en-US" altLang="zh-CN" sz="3600"/>
            </a:p>
          </p:txBody>
        </p:sp>
        <p:sp>
          <p:nvSpPr>
            <p:cNvPr id="9223" name="Rectangle 7"/>
            <p:cNvSpPr>
              <a:spLocks noChangeArrowheads="1"/>
            </p:cNvSpPr>
            <p:nvPr/>
          </p:nvSpPr>
          <p:spPr bwMode="auto">
            <a:xfrm>
              <a:off x="3200" y="7290"/>
              <a:ext cx="1259"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400"/>
                <a:t>&gt;</a:t>
              </a:r>
              <a:r>
                <a:rPr lang="zh-CN" altLang="en-US" sz="1400"/>
                <a:t>、</a:t>
              </a:r>
              <a:r>
                <a:rPr lang="en-US" altLang="zh-CN" sz="1400"/>
                <a:t>&gt;=</a:t>
              </a:r>
              <a:r>
                <a:rPr lang="zh-CN" altLang="en-US" sz="1400"/>
                <a:t>、</a:t>
              </a:r>
              <a:r>
                <a:rPr lang="en-US" altLang="zh-CN" sz="1400"/>
                <a:t>&lt;</a:t>
              </a:r>
              <a:r>
                <a:rPr lang="zh-CN" altLang="en-US" sz="1400"/>
                <a:t>、</a:t>
              </a:r>
              <a:r>
                <a:rPr lang="en-US" altLang="zh-CN" sz="1400"/>
                <a:t>&lt;=</a:t>
              </a:r>
              <a:endParaRPr lang="en-US" altLang="zh-CN" sz="3600"/>
            </a:p>
          </p:txBody>
        </p:sp>
        <p:sp>
          <p:nvSpPr>
            <p:cNvPr id="9224" name="Rectangle 8"/>
            <p:cNvSpPr>
              <a:spLocks noChangeArrowheads="1"/>
            </p:cNvSpPr>
            <p:nvPr/>
          </p:nvSpPr>
          <p:spPr bwMode="auto">
            <a:xfrm>
              <a:off x="4979" y="7290"/>
              <a:ext cx="1257"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zh-CN" altLang="en-US" sz="1400"/>
                <a:t>算术运算符</a:t>
              </a:r>
              <a:endParaRPr lang="zh-CN" altLang="en-US" sz="3600"/>
            </a:p>
          </p:txBody>
        </p:sp>
        <p:sp>
          <p:nvSpPr>
            <p:cNvPr id="9225" name="Line 9"/>
            <p:cNvSpPr>
              <a:spLocks noChangeShapeType="1"/>
            </p:cNvSpPr>
            <p:nvPr/>
          </p:nvSpPr>
          <p:spPr bwMode="auto">
            <a:xfrm>
              <a:off x="2786" y="7446"/>
              <a:ext cx="360" cy="1"/>
            </a:xfrm>
            <a:prstGeom prst="line">
              <a:avLst/>
            </a:prstGeom>
            <a:noFill/>
            <a:ln w="9525">
              <a:solidFill>
                <a:srgbClr val="000000"/>
              </a:solidFill>
              <a:round/>
              <a:headEnd/>
              <a:tailEnd type="triangle" w="sm" len="med"/>
            </a:ln>
          </p:spPr>
          <p:txBody>
            <a:bodyPr/>
            <a:lstStyle/>
            <a:p>
              <a:endParaRPr lang="zh-CN" altLang="en-US"/>
            </a:p>
          </p:txBody>
        </p:sp>
        <p:sp>
          <p:nvSpPr>
            <p:cNvPr id="9226" name="Line 10"/>
            <p:cNvSpPr>
              <a:spLocks noChangeShapeType="1"/>
            </p:cNvSpPr>
            <p:nvPr/>
          </p:nvSpPr>
          <p:spPr bwMode="auto">
            <a:xfrm>
              <a:off x="4560" y="7446"/>
              <a:ext cx="360" cy="1"/>
            </a:xfrm>
            <a:prstGeom prst="line">
              <a:avLst/>
            </a:prstGeom>
            <a:noFill/>
            <a:ln w="9525">
              <a:solidFill>
                <a:srgbClr val="000000"/>
              </a:solidFill>
              <a:round/>
              <a:headEnd/>
              <a:tailEnd type="triangle" w="sm" len="med"/>
            </a:ln>
          </p:spPr>
          <p:txBody>
            <a:bodyPr/>
            <a:lstStyle/>
            <a:p>
              <a:endParaRPr lang="zh-CN" altLang="en-US"/>
            </a:p>
          </p:txBody>
        </p:sp>
        <p:sp>
          <p:nvSpPr>
            <p:cNvPr id="9227" name="Rectangle 11"/>
            <p:cNvSpPr>
              <a:spLocks noChangeArrowheads="1"/>
            </p:cNvSpPr>
            <p:nvPr/>
          </p:nvSpPr>
          <p:spPr bwMode="auto">
            <a:xfrm>
              <a:off x="1016" y="7290"/>
              <a:ext cx="360"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400"/>
                <a:t>&amp;&amp;</a:t>
              </a:r>
              <a:endParaRPr lang="en-US" altLang="zh-CN" sz="3600"/>
            </a:p>
          </p:txBody>
        </p:sp>
        <p:sp>
          <p:nvSpPr>
            <p:cNvPr id="9228" name="Line 12"/>
            <p:cNvSpPr>
              <a:spLocks noChangeShapeType="1"/>
            </p:cNvSpPr>
            <p:nvPr/>
          </p:nvSpPr>
          <p:spPr bwMode="auto">
            <a:xfrm>
              <a:off x="1436" y="7446"/>
              <a:ext cx="360" cy="1"/>
            </a:xfrm>
            <a:prstGeom prst="line">
              <a:avLst/>
            </a:prstGeom>
            <a:noFill/>
            <a:ln w="9525">
              <a:solidFill>
                <a:srgbClr val="000000"/>
              </a:solidFill>
              <a:round/>
              <a:headEnd/>
              <a:tailEnd type="triangle" w="sm" len="med"/>
            </a:ln>
          </p:spPr>
          <p:txBody>
            <a:bodyPr/>
            <a:lstStyle/>
            <a:p>
              <a:endParaRPr lang="zh-CN" altLang="en-US"/>
            </a:p>
          </p:txBody>
        </p:sp>
        <p:sp>
          <p:nvSpPr>
            <p:cNvPr id="9229" name="Rectangle 13"/>
            <p:cNvSpPr>
              <a:spLocks noChangeArrowheads="1"/>
            </p:cNvSpPr>
            <p:nvPr/>
          </p:nvSpPr>
          <p:spPr bwMode="auto">
            <a:xfrm>
              <a:off x="6696" y="7290"/>
              <a:ext cx="1620"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400"/>
                <a:t>!</a:t>
              </a:r>
              <a:r>
                <a:rPr lang="zh-CN" altLang="en-US" sz="1400"/>
                <a:t>、</a:t>
              </a:r>
              <a:r>
                <a:rPr lang="en-US" altLang="zh-CN" sz="1400"/>
                <a:t>++</a:t>
              </a:r>
              <a:r>
                <a:rPr lang="zh-CN" altLang="en-US" sz="1400"/>
                <a:t>、</a:t>
              </a:r>
              <a:r>
                <a:rPr lang="en-US" altLang="zh-CN" sz="1400"/>
                <a:t>--</a:t>
              </a:r>
              <a:r>
                <a:rPr lang="zh-CN" altLang="en-US" sz="1400"/>
                <a:t>等</a:t>
              </a:r>
              <a:endParaRPr lang="zh-CN" altLang="en-US" sz="3600"/>
            </a:p>
          </p:txBody>
        </p:sp>
        <p:sp>
          <p:nvSpPr>
            <p:cNvPr id="9230" name="Rectangle 14"/>
            <p:cNvSpPr>
              <a:spLocks noChangeArrowheads="1"/>
            </p:cNvSpPr>
            <p:nvPr/>
          </p:nvSpPr>
          <p:spPr bwMode="auto">
            <a:xfrm>
              <a:off x="216" y="7290"/>
              <a:ext cx="360"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400" b="1"/>
                <a:t>||</a:t>
              </a:r>
              <a:endParaRPr lang="en-US" altLang="zh-CN" sz="3600"/>
            </a:p>
          </p:txBody>
        </p:sp>
        <p:sp>
          <p:nvSpPr>
            <p:cNvPr id="9231" name="Line 15"/>
            <p:cNvSpPr>
              <a:spLocks noChangeShapeType="1"/>
            </p:cNvSpPr>
            <p:nvPr/>
          </p:nvSpPr>
          <p:spPr bwMode="auto">
            <a:xfrm>
              <a:off x="636" y="7446"/>
              <a:ext cx="360" cy="1"/>
            </a:xfrm>
            <a:prstGeom prst="line">
              <a:avLst/>
            </a:prstGeom>
            <a:noFill/>
            <a:ln w="9525">
              <a:solidFill>
                <a:srgbClr val="000000"/>
              </a:solidFill>
              <a:round/>
              <a:headEnd/>
              <a:tailEnd type="triangle" w="sm" len="med"/>
            </a:ln>
          </p:spPr>
          <p:txBody>
            <a:bodyPr/>
            <a:lstStyle/>
            <a:p>
              <a:endParaRPr lang="zh-CN" altLang="en-US"/>
            </a:p>
          </p:txBody>
        </p:sp>
        <p:sp>
          <p:nvSpPr>
            <p:cNvPr id="9232" name="Line 16"/>
            <p:cNvSpPr>
              <a:spLocks noChangeShapeType="1"/>
            </p:cNvSpPr>
            <p:nvPr/>
          </p:nvSpPr>
          <p:spPr bwMode="auto">
            <a:xfrm>
              <a:off x="6316" y="7446"/>
              <a:ext cx="360" cy="1"/>
            </a:xfrm>
            <a:prstGeom prst="line">
              <a:avLst/>
            </a:prstGeom>
            <a:noFill/>
            <a:ln w="9525">
              <a:solidFill>
                <a:srgbClr val="000000"/>
              </a:solidFill>
              <a:round/>
              <a:headEnd/>
              <a:tailEnd type="triangle" w="sm" len="med"/>
            </a:ln>
          </p:spPr>
          <p:txBody>
            <a:bodyPr/>
            <a:lstStyle/>
            <a:p>
              <a:endParaRPr lang="zh-CN" altLang="en-US"/>
            </a:p>
          </p:txBody>
        </p:sp>
      </p:gr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sz="2800"/>
              <a:t>【</a:t>
            </a:r>
            <a:r>
              <a:rPr lang="zh-CN" altLang="en-US" sz="2800"/>
              <a:t>例</a:t>
            </a:r>
            <a:r>
              <a:rPr lang="en-US" altLang="zh-CN" sz="2800"/>
              <a:t>4-2】</a:t>
            </a:r>
            <a:r>
              <a:rPr lang="zh-CN" altLang="en-US" sz="2800"/>
              <a:t>分析下面程序段的运行结果</a:t>
            </a:r>
            <a:r>
              <a:rPr lang="zh-CN" altLang="en-US"/>
              <a:t> </a:t>
            </a:r>
          </a:p>
        </p:txBody>
      </p:sp>
      <p:sp>
        <p:nvSpPr>
          <p:cNvPr id="31747" name="Rectangle 3"/>
          <p:cNvSpPr>
            <a:spLocks noGrp="1" noChangeArrowheads="1"/>
          </p:cNvSpPr>
          <p:nvPr>
            <p:ph sz="quarter" idx="1"/>
          </p:nvPr>
        </p:nvSpPr>
        <p:spPr>
          <a:xfrm>
            <a:off x="381000" y="1600200"/>
            <a:ext cx="8534400" cy="4313238"/>
          </a:xfrm>
        </p:spPr>
        <p:txBody>
          <a:bodyPr/>
          <a:lstStyle/>
          <a:p>
            <a:pPr>
              <a:lnSpc>
                <a:spcPct val="80000"/>
              </a:lnSpc>
              <a:buFontTx/>
              <a:buNone/>
            </a:pPr>
            <a:r>
              <a:rPr lang="en-US" altLang="zh-CN" sz="2400" dirty="0">
                <a:ea typeface="宋体" pitchFamily="2" charset="-122"/>
              </a:rPr>
              <a:t>#include &lt;</a:t>
            </a:r>
            <a:r>
              <a:rPr lang="en-US" altLang="zh-CN" sz="2400" dirty="0" err="1">
                <a:ea typeface="宋体" pitchFamily="2" charset="-122"/>
              </a:rPr>
              <a:t>stdio.h</a:t>
            </a:r>
            <a:r>
              <a:rPr lang="en-US" altLang="zh-CN" sz="2400" dirty="0">
                <a:ea typeface="宋体" pitchFamily="2" charset="-122"/>
              </a:rPr>
              <a:t>&gt;</a:t>
            </a:r>
          </a:p>
          <a:p>
            <a:pPr>
              <a:lnSpc>
                <a:spcPct val="80000"/>
              </a:lnSpc>
              <a:buFontTx/>
              <a:buNone/>
            </a:pPr>
            <a:r>
              <a:rPr lang="en-US" altLang="zh-CN" sz="2400" dirty="0">
                <a:ea typeface="宋体" pitchFamily="2" charset="-122"/>
              </a:rPr>
              <a:t>void main()</a:t>
            </a:r>
          </a:p>
          <a:p>
            <a:pPr>
              <a:lnSpc>
                <a:spcPct val="80000"/>
              </a:lnSpc>
              <a:buFontTx/>
              <a:buNone/>
            </a:pPr>
            <a:r>
              <a:rPr lang="en-US" altLang="zh-CN" sz="2400" dirty="0">
                <a:ea typeface="宋体" pitchFamily="2" charset="-122"/>
              </a:rPr>
              <a:t>{</a:t>
            </a:r>
          </a:p>
          <a:p>
            <a:pPr>
              <a:lnSpc>
                <a:spcPct val="80000"/>
              </a:lnSpc>
              <a:buFontTx/>
              <a:buNone/>
            </a:pPr>
            <a:r>
              <a:rPr lang="en-US" altLang="zh-CN" sz="2400" dirty="0">
                <a:ea typeface="宋体" pitchFamily="2" charset="-122"/>
              </a:rPr>
              <a:t>	char c;</a:t>
            </a:r>
          </a:p>
          <a:p>
            <a:pPr>
              <a:lnSpc>
                <a:spcPct val="80000"/>
              </a:lnSpc>
              <a:buFontTx/>
              <a:buNone/>
            </a:pPr>
            <a:r>
              <a:rPr lang="en-US" altLang="zh-CN" sz="2400" dirty="0">
                <a:ea typeface="宋体" pitchFamily="2" charset="-122"/>
              </a:rPr>
              <a:t>	</a:t>
            </a:r>
            <a:r>
              <a:rPr lang="en-US" altLang="zh-CN" sz="2400" dirty="0" err="1">
                <a:ea typeface="宋体" pitchFamily="2" charset="-122"/>
              </a:rPr>
              <a:t>int</a:t>
            </a:r>
            <a:r>
              <a:rPr lang="en-US" altLang="zh-CN" sz="2400" dirty="0">
                <a:ea typeface="宋体" pitchFamily="2" charset="-122"/>
              </a:rPr>
              <a:t> </a:t>
            </a:r>
            <a:r>
              <a:rPr lang="en-US" altLang="zh-CN" sz="2400" dirty="0" err="1">
                <a:ea typeface="宋体" pitchFamily="2" charset="-122"/>
              </a:rPr>
              <a:t>a,b</a:t>
            </a:r>
            <a:r>
              <a:rPr lang="en-US" altLang="zh-CN" sz="2400" dirty="0">
                <a:ea typeface="宋体" pitchFamily="2" charset="-122"/>
              </a:rPr>
              <a:t>;</a:t>
            </a:r>
          </a:p>
          <a:p>
            <a:pPr>
              <a:lnSpc>
                <a:spcPct val="80000"/>
              </a:lnSpc>
              <a:buFontTx/>
              <a:buNone/>
            </a:pPr>
            <a:r>
              <a:rPr lang="en-US" altLang="zh-CN" sz="2400" dirty="0">
                <a:ea typeface="宋体" pitchFamily="2" charset="-122"/>
              </a:rPr>
              <a:t>	c</a:t>
            </a:r>
            <a:r>
              <a:rPr lang="en-US" altLang="zh-CN" sz="2400" dirty="0" smtClean="0"/>
              <a:t>=</a:t>
            </a:r>
            <a:r>
              <a:rPr lang="en-US" altLang="zh-CN" sz="2400" b="0" dirty="0" smtClean="0">
                <a:latin typeface="+mn-lt"/>
              </a:rPr>
              <a:t>'</a:t>
            </a:r>
            <a:r>
              <a:rPr lang="en-US" altLang="zh-CN" sz="2400" dirty="0" smtClean="0"/>
              <a:t>A</a:t>
            </a:r>
            <a:r>
              <a:rPr lang="en-US" altLang="zh-CN" sz="2400" b="0" dirty="0">
                <a:latin typeface="+mn-lt"/>
                <a:ea typeface="宋体" pitchFamily="2" charset="-122"/>
              </a:rPr>
              <a:t>'</a:t>
            </a:r>
            <a:r>
              <a:rPr lang="en-US" altLang="zh-CN" sz="2400" dirty="0">
                <a:ea typeface="宋体" pitchFamily="2" charset="-122"/>
              </a:rPr>
              <a:t>;</a:t>
            </a:r>
          </a:p>
          <a:p>
            <a:pPr>
              <a:lnSpc>
                <a:spcPct val="80000"/>
              </a:lnSpc>
              <a:buFontTx/>
              <a:buNone/>
            </a:pPr>
            <a:r>
              <a:rPr lang="en-US" altLang="zh-CN" sz="2400" dirty="0">
                <a:ea typeface="宋体" pitchFamily="2" charset="-122"/>
              </a:rPr>
              <a:t>	a=1;</a:t>
            </a:r>
          </a:p>
          <a:p>
            <a:pPr>
              <a:lnSpc>
                <a:spcPct val="80000"/>
              </a:lnSpc>
              <a:buFontTx/>
              <a:buNone/>
            </a:pPr>
            <a:r>
              <a:rPr lang="en-US" altLang="zh-CN" sz="2400" dirty="0">
                <a:ea typeface="宋体" pitchFamily="2" charset="-122"/>
              </a:rPr>
              <a:t>	b=2;</a:t>
            </a:r>
          </a:p>
          <a:p>
            <a:pPr>
              <a:lnSpc>
                <a:spcPct val="80000"/>
              </a:lnSpc>
              <a:buFontTx/>
              <a:buNone/>
            </a:pPr>
            <a:r>
              <a:rPr lang="en-US" altLang="zh-CN" sz="2400" dirty="0">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("c&gt;\'B\'=%d\</a:t>
            </a:r>
            <a:r>
              <a:rPr lang="en-US" altLang="zh-CN" sz="2400" b="0" dirty="0" err="1">
                <a:latin typeface="+mn-lt"/>
                <a:ea typeface="宋体" pitchFamily="2" charset="-122"/>
              </a:rPr>
              <a:t>n",c</a:t>
            </a:r>
            <a:r>
              <a:rPr lang="en-US" altLang="zh-CN" sz="2400" b="0" dirty="0">
                <a:latin typeface="+mn-lt"/>
                <a:ea typeface="宋体" pitchFamily="2" charset="-122"/>
              </a:rPr>
              <a:t>&gt;'B');</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("a&gt;b&gt;2=%d\</a:t>
            </a:r>
            <a:r>
              <a:rPr lang="en-US" altLang="zh-CN" sz="2400" b="0" dirty="0" err="1">
                <a:latin typeface="+mn-lt"/>
                <a:ea typeface="宋体" pitchFamily="2" charset="-122"/>
              </a:rPr>
              <a:t>n",a</a:t>
            </a:r>
            <a:r>
              <a:rPr lang="en-US" altLang="zh-CN" sz="2400" b="0" dirty="0">
                <a:latin typeface="+mn-lt"/>
                <a:ea typeface="宋体" pitchFamily="2" charset="-122"/>
              </a:rPr>
              <a:t>&gt;b&gt;2);</a:t>
            </a:r>
          </a:p>
          <a:p>
            <a:pPr>
              <a:lnSpc>
                <a:spcPct val="80000"/>
              </a:lnSpc>
              <a:buFontTx/>
              <a:buNone/>
            </a:pPr>
            <a:r>
              <a:rPr lang="en-US" altLang="zh-CN" sz="2400" dirty="0">
                <a:ea typeface="宋体" pitchFamily="2" charset="-122"/>
              </a:rPr>
              <a:t>} </a:t>
            </a:r>
          </a:p>
        </p:txBody>
      </p:sp>
      <p:pic>
        <p:nvPicPr>
          <p:cNvPr id="31750" name="Picture 6"/>
          <p:cNvPicPr>
            <a:picLocks noChangeAspect="1" noChangeArrowheads="1"/>
          </p:cNvPicPr>
          <p:nvPr/>
        </p:nvPicPr>
        <p:blipFill>
          <a:blip r:embed="rId2" cstate="print"/>
          <a:srcRect/>
          <a:stretch>
            <a:fillRect/>
          </a:stretch>
        </p:blipFill>
        <p:spPr bwMode="auto">
          <a:xfrm>
            <a:off x="5334000" y="5334000"/>
            <a:ext cx="2743200" cy="9001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zh-CN"/>
              <a:t>4.4  </a:t>
            </a:r>
            <a:r>
              <a:rPr lang="zh-CN" altLang="en-US"/>
              <a:t>逻辑运算符的短路现象 </a:t>
            </a:r>
          </a:p>
        </p:txBody>
      </p:sp>
      <p:sp>
        <p:nvSpPr>
          <p:cNvPr id="11267" name="Rectangle 3"/>
          <p:cNvSpPr>
            <a:spLocks noGrp="1" noChangeArrowheads="1"/>
          </p:cNvSpPr>
          <p:nvPr>
            <p:ph sz="quarter" idx="1"/>
          </p:nvPr>
        </p:nvSpPr>
        <p:spPr>
          <a:xfrm>
            <a:off x="381000" y="2895600"/>
            <a:ext cx="8534400" cy="2590800"/>
          </a:xfrm>
        </p:spPr>
        <p:txBody>
          <a:bodyPr/>
          <a:lstStyle/>
          <a:p>
            <a:r>
              <a:rPr lang="zh-CN" altLang="en-US">
                <a:ea typeface="宋体" pitchFamily="2" charset="-122"/>
              </a:rPr>
              <a:t>若</a:t>
            </a:r>
            <a:r>
              <a:rPr lang="en-US" altLang="zh-CN">
                <a:ea typeface="宋体" pitchFamily="2" charset="-122"/>
              </a:rPr>
              <a:t>&amp;&amp;</a:t>
            </a:r>
            <a:r>
              <a:rPr lang="zh-CN" altLang="en-US">
                <a:ea typeface="宋体" pitchFamily="2" charset="-122"/>
              </a:rPr>
              <a:t>运算符左边的表达式为假（或</a:t>
            </a:r>
            <a:r>
              <a:rPr lang="en-US" altLang="zh-CN">
                <a:ea typeface="宋体" pitchFamily="2" charset="-122"/>
              </a:rPr>
              <a:t>0</a:t>
            </a:r>
            <a:r>
              <a:rPr lang="zh-CN" altLang="en-US">
                <a:ea typeface="宋体" pitchFamily="2" charset="-122"/>
              </a:rPr>
              <a:t>），则其右边的表达式将不再运算 ，整个表达式的值必然为假</a:t>
            </a:r>
          </a:p>
          <a:p>
            <a:r>
              <a:rPr lang="zh-CN" altLang="en-US">
                <a:ea typeface="宋体" pitchFamily="2" charset="-122"/>
              </a:rPr>
              <a:t>若</a:t>
            </a:r>
            <a:r>
              <a:rPr lang="en-US" altLang="zh-CN">
                <a:ea typeface="宋体" pitchFamily="2" charset="-122"/>
              </a:rPr>
              <a:t>||</a:t>
            </a:r>
            <a:r>
              <a:rPr lang="zh-CN" altLang="en-US">
                <a:ea typeface="宋体" pitchFamily="2" charset="-122"/>
              </a:rPr>
              <a:t>运算符左边的表达式为真（或非</a:t>
            </a:r>
            <a:r>
              <a:rPr lang="en-US" altLang="zh-CN">
                <a:ea typeface="宋体" pitchFamily="2" charset="-122"/>
              </a:rPr>
              <a:t>0</a:t>
            </a:r>
            <a:r>
              <a:rPr lang="zh-CN" altLang="en-US">
                <a:ea typeface="宋体" pitchFamily="2" charset="-122"/>
              </a:rPr>
              <a:t>值），则其右边的表达式将不再运算 ，整个表达式的值必然为真 </a:t>
            </a:r>
          </a:p>
          <a:p>
            <a:pPr lvl="1"/>
            <a:r>
              <a:rPr lang="en-US" altLang="zh-CN">
                <a:ea typeface="宋体" pitchFamily="2" charset="-122"/>
              </a:rPr>
              <a:t>3&lt;5 || ++b </a:t>
            </a:r>
          </a:p>
        </p:txBody>
      </p:sp>
      <p:pic>
        <p:nvPicPr>
          <p:cNvPr id="17" name="图片 16"/>
          <p:cNvPicPr/>
          <p:nvPr/>
        </p:nvPicPr>
        <p:blipFill>
          <a:blip r:embed="rId2" cstate="print">
            <a:grayscl/>
          </a:blip>
          <a:srcRect/>
          <a:stretch>
            <a:fillRect/>
          </a:stretch>
        </p:blipFill>
        <p:spPr bwMode="auto">
          <a:xfrm>
            <a:off x="1676400" y="1828800"/>
            <a:ext cx="5200650" cy="67193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a:t>【</a:t>
            </a:r>
            <a:r>
              <a:rPr lang="zh-CN" altLang="en-US"/>
              <a:t>例</a:t>
            </a:r>
            <a:r>
              <a:rPr lang="en-US" altLang="zh-CN"/>
              <a:t>4-3】</a:t>
            </a:r>
            <a:r>
              <a:rPr lang="zh-CN" altLang="en-US"/>
              <a:t>测试短路现象 </a:t>
            </a:r>
          </a:p>
        </p:txBody>
      </p:sp>
      <p:sp>
        <p:nvSpPr>
          <p:cNvPr id="12293" name="Rectangle 5"/>
          <p:cNvSpPr>
            <a:spLocks noGrp="1" noChangeArrowheads="1"/>
          </p:cNvSpPr>
          <p:nvPr>
            <p:ph sz="quarter" idx="1"/>
          </p:nvPr>
        </p:nvSpPr>
        <p:spPr>
          <a:xfrm>
            <a:off x="381000" y="1600200"/>
            <a:ext cx="8534400" cy="4179888"/>
          </a:xfrm>
        </p:spPr>
        <p:txBody>
          <a:bodyPr/>
          <a:lstStyle/>
          <a:p>
            <a:pPr>
              <a:lnSpc>
                <a:spcPct val="90000"/>
              </a:lnSpc>
              <a:buFontTx/>
              <a:buNone/>
            </a:pPr>
            <a:r>
              <a:rPr lang="en-US" altLang="zh-CN" sz="2000" b="0" dirty="0">
                <a:latin typeface="+mn-lt"/>
                <a:ea typeface="宋体" pitchFamily="2" charset="-122"/>
              </a:rPr>
              <a:t>#include &lt;</a:t>
            </a:r>
            <a:r>
              <a:rPr lang="en-US" altLang="zh-CN" sz="2000" b="0" dirty="0" err="1">
                <a:latin typeface="+mn-lt"/>
                <a:ea typeface="宋体" pitchFamily="2" charset="-122"/>
              </a:rPr>
              <a:t>stdio.h</a:t>
            </a:r>
            <a:r>
              <a:rPr lang="en-US" altLang="zh-CN" sz="2000" b="0" dirty="0">
                <a:latin typeface="+mn-lt"/>
                <a:ea typeface="宋体" pitchFamily="2" charset="-122"/>
              </a:rPr>
              <a:t>&gt;</a:t>
            </a:r>
          </a:p>
          <a:p>
            <a:pPr>
              <a:lnSpc>
                <a:spcPct val="90000"/>
              </a:lnSpc>
              <a:buFontTx/>
              <a:buNone/>
            </a:pPr>
            <a:r>
              <a:rPr lang="en-US" altLang="zh-CN" sz="2000" b="0" dirty="0">
                <a:latin typeface="+mn-lt"/>
                <a:ea typeface="宋体" pitchFamily="2" charset="-122"/>
              </a:rPr>
              <a:t>void main()</a:t>
            </a:r>
          </a:p>
          <a:p>
            <a:pPr>
              <a:lnSpc>
                <a:spcPct val="90000"/>
              </a:lnSpc>
              <a:buFontTx/>
              <a:buNone/>
            </a:pP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int</a:t>
            </a:r>
            <a:r>
              <a:rPr lang="en-US" altLang="zh-CN" sz="2000" b="0" dirty="0">
                <a:latin typeface="+mn-lt"/>
                <a:ea typeface="宋体" pitchFamily="2" charset="-122"/>
              </a:rPr>
              <a:t> </a:t>
            </a:r>
            <a:r>
              <a:rPr lang="en-US" altLang="zh-CN" sz="2000" b="0" dirty="0" err="1">
                <a:latin typeface="+mn-lt"/>
                <a:ea typeface="宋体" pitchFamily="2" charset="-122"/>
              </a:rPr>
              <a:t>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a=b=0;</a:t>
            </a:r>
          </a:p>
          <a:p>
            <a:pPr>
              <a:lnSpc>
                <a:spcPct val="90000"/>
              </a:lnSpc>
              <a:buFontTx/>
              <a:buNone/>
            </a:pPr>
            <a:r>
              <a:rPr lang="en-US" altLang="zh-CN" sz="2000" b="0" dirty="0">
                <a:latin typeface="+mn-lt"/>
                <a:ea typeface="宋体" pitchFamily="2" charset="-122"/>
              </a:rPr>
              <a:t>	a || ++b; </a:t>
            </a:r>
            <a:r>
              <a:rPr lang="en-US" altLang="zh-CN" sz="2000" b="0" dirty="0" err="1">
                <a:latin typeface="+mn-lt"/>
                <a:ea typeface="宋体" pitchFamily="2" charset="-122"/>
              </a:rPr>
              <a:t>printf</a:t>
            </a:r>
            <a:r>
              <a:rPr lang="en-US" altLang="zh-CN" sz="2000" b="0" dirty="0">
                <a:latin typeface="+mn-lt"/>
                <a:ea typeface="宋体" pitchFamily="2" charset="-122"/>
              </a:rPr>
              <a:t>("%</a:t>
            </a:r>
            <a:r>
              <a:rPr lang="en-US" altLang="zh-CN" sz="2000" b="0" dirty="0" err="1">
                <a:latin typeface="+mn-lt"/>
                <a:ea typeface="宋体" pitchFamily="2" charset="-122"/>
              </a:rPr>
              <a:t>d,%d</a:t>
            </a:r>
            <a:r>
              <a:rPr lang="en-US" altLang="zh-CN" sz="2000" b="0" dirty="0">
                <a:latin typeface="+mn-lt"/>
                <a:ea typeface="宋体" pitchFamily="2" charset="-122"/>
              </a:rPr>
              <a:t>\</a:t>
            </a:r>
            <a:r>
              <a:rPr lang="en-US" altLang="zh-CN" sz="2000" b="0" dirty="0" err="1">
                <a:latin typeface="+mn-lt"/>
                <a:ea typeface="宋体" pitchFamily="2" charset="-122"/>
              </a:rPr>
              <a:t>n",a,b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a=b=1;</a:t>
            </a:r>
          </a:p>
          <a:p>
            <a:pPr>
              <a:lnSpc>
                <a:spcPct val="90000"/>
              </a:lnSpc>
              <a:buFontTx/>
              <a:buNone/>
            </a:pPr>
            <a:r>
              <a:rPr lang="en-US" altLang="zh-CN" sz="2000" b="0" dirty="0">
                <a:latin typeface="+mn-lt"/>
                <a:ea typeface="宋体" pitchFamily="2" charset="-122"/>
              </a:rPr>
              <a:t>	a || ++b; </a:t>
            </a:r>
            <a:r>
              <a:rPr lang="en-US" altLang="zh-CN" sz="2000" b="0" dirty="0" err="1">
                <a:latin typeface="+mn-lt"/>
                <a:ea typeface="宋体" pitchFamily="2" charset="-122"/>
              </a:rPr>
              <a:t>printf</a:t>
            </a:r>
            <a:r>
              <a:rPr lang="en-US" altLang="zh-CN" sz="2000" b="0" dirty="0">
                <a:latin typeface="+mn-lt"/>
                <a:ea typeface="宋体" pitchFamily="2" charset="-122"/>
              </a:rPr>
              <a:t>("%</a:t>
            </a:r>
            <a:r>
              <a:rPr lang="en-US" altLang="zh-CN" sz="2000" b="0" dirty="0" err="1">
                <a:latin typeface="+mn-lt"/>
                <a:ea typeface="宋体" pitchFamily="2" charset="-122"/>
              </a:rPr>
              <a:t>d,%d</a:t>
            </a:r>
            <a:r>
              <a:rPr lang="en-US" altLang="zh-CN" sz="2000" b="0" dirty="0">
                <a:latin typeface="+mn-lt"/>
                <a:ea typeface="宋体" pitchFamily="2" charset="-122"/>
              </a:rPr>
              <a:t>\</a:t>
            </a:r>
            <a:r>
              <a:rPr lang="en-US" altLang="zh-CN" sz="2000" b="0" dirty="0" err="1">
                <a:latin typeface="+mn-lt"/>
                <a:ea typeface="宋体" pitchFamily="2" charset="-122"/>
              </a:rPr>
              <a:t>n",a,b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a=b=0;</a:t>
            </a:r>
          </a:p>
          <a:p>
            <a:pPr>
              <a:lnSpc>
                <a:spcPct val="90000"/>
              </a:lnSpc>
              <a:buFontTx/>
              <a:buNone/>
            </a:pPr>
            <a:r>
              <a:rPr lang="en-US" altLang="zh-CN" sz="2000" b="0" dirty="0">
                <a:latin typeface="+mn-lt"/>
                <a:ea typeface="宋体" pitchFamily="2" charset="-122"/>
              </a:rPr>
              <a:t>	a &amp;&amp; ++b; </a:t>
            </a:r>
            <a:r>
              <a:rPr lang="en-US" altLang="zh-CN" sz="2000" b="0" dirty="0" err="1">
                <a:latin typeface="+mn-lt"/>
                <a:ea typeface="宋体" pitchFamily="2" charset="-122"/>
              </a:rPr>
              <a:t>printf</a:t>
            </a:r>
            <a:r>
              <a:rPr lang="en-US" altLang="zh-CN" sz="2000" b="0" dirty="0">
                <a:latin typeface="+mn-lt"/>
                <a:ea typeface="宋体" pitchFamily="2" charset="-122"/>
              </a:rPr>
              <a:t>("%</a:t>
            </a:r>
            <a:r>
              <a:rPr lang="en-US" altLang="zh-CN" sz="2000" b="0" dirty="0" err="1">
                <a:latin typeface="+mn-lt"/>
                <a:ea typeface="宋体" pitchFamily="2" charset="-122"/>
              </a:rPr>
              <a:t>d,%d</a:t>
            </a:r>
            <a:r>
              <a:rPr lang="en-US" altLang="zh-CN" sz="2000" b="0" dirty="0">
                <a:latin typeface="+mn-lt"/>
                <a:ea typeface="宋体" pitchFamily="2" charset="-122"/>
              </a:rPr>
              <a:t>\</a:t>
            </a:r>
            <a:r>
              <a:rPr lang="en-US" altLang="zh-CN" sz="2000" b="0" dirty="0" err="1">
                <a:latin typeface="+mn-lt"/>
                <a:ea typeface="宋体" pitchFamily="2" charset="-122"/>
              </a:rPr>
              <a:t>n",a,b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a=b=1;</a:t>
            </a:r>
          </a:p>
          <a:p>
            <a:pPr>
              <a:lnSpc>
                <a:spcPct val="90000"/>
              </a:lnSpc>
              <a:buFontTx/>
              <a:buNone/>
            </a:pPr>
            <a:r>
              <a:rPr lang="en-US" altLang="zh-CN" sz="2000" b="0" dirty="0">
                <a:latin typeface="+mn-lt"/>
                <a:ea typeface="宋体" pitchFamily="2" charset="-122"/>
              </a:rPr>
              <a:t>	a &amp;&amp; ++b; </a:t>
            </a:r>
            <a:r>
              <a:rPr lang="en-US" altLang="zh-CN" sz="2000" b="0" dirty="0" err="1">
                <a:latin typeface="+mn-lt"/>
                <a:ea typeface="宋体" pitchFamily="2" charset="-122"/>
              </a:rPr>
              <a:t>printf</a:t>
            </a:r>
            <a:r>
              <a:rPr lang="en-US" altLang="zh-CN" sz="2000" b="0" dirty="0">
                <a:latin typeface="+mn-lt"/>
                <a:ea typeface="宋体" pitchFamily="2" charset="-122"/>
              </a:rPr>
              <a:t>("%</a:t>
            </a:r>
            <a:r>
              <a:rPr lang="en-US" altLang="zh-CN" sz="2000" b="0" dirty="0" err="1">
                <a:latin typeface="+mn-lt"/>
                <a:ea typeface="宋体" pitchFamily="2" charset="-122"/>
              </a:rPr>
              <a:t>d,%d</a:t>
            </a:r>
            <a:r>
              <a:rPr lang="en-US" altLang="zh-CN" sz="2000" b="0" dirty="0">
                <a:latin typeface="+mn-lt"/>
                <a:ea typeface="宋体" pitchFamily="2" charset="-122"/>
              </a:rPr>
              <a:t>\</a:t>
            </a:r>
            <a:r>
              <a:rPr lang="en-US" altLang="zh-CN" sz="2000" b="0" dirty="0" err="1">
                <a:latin typeface="+mn-lt"/>
                <a:ea typeface="宋体" pitchFamily="2" charset="-122"/>
              </a:rPr>
              <a:t>n",a,b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p>
        </p:txBody>
      </p:sp>
      <p:pic>
        <p:nvPicPr>
          <p:cNvPr id="12296" name="Picture 8"/>
          <p:cNvPicPr>
            <a:picLocks noChangeAspect="1" noChangeArrowheads="1"/>
          </p:cNvPicPr>
          <p:nvPr/>
        </p:nvPicPr>
        <p:blipFill>
          <a:blip r:embed="rId2" cstate="print"/>
          <a:srcRect/>
          <a:stretch>
            <a:fillRect/>
          </a:stretch>
        </p:blipFill>
        <p:spPr bwMode="auto">
          <a:xfrm>
            <a:off x="5562600" y="4648200"/>
            <a:ext cx="3352800" cy="15859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4.5  if</a:t>
            </a:r>
            <a:r>
              <a:rPr lang="zh-CN" altLang="en-US"/>
              <a:t>语句 </a:t>
            </a:r>
          </a:p>
        </p:txBody>
      </p:sp>
      <p:sp>
        <p:nvSpPr>
          <p:cNvPr id="14342" name="Rectangle 6"/>
          <p:cNvSpPr>
            <a:spLocks noGrp="1" noChangeArrowheads="1"/>
          </p:cNvSpPr>
          <p:nvPr>
            <p:ph sz="quarter" idx="1"/>
          </p:nvPr>
        </p:nvSpPr>
        <p:spPr>
          <a:xfrm>
            <a:off x="457200" y="1719263"/>
            <a:ext cx="8382000" cy="4529137"/>
          </a:xfrm>
          <a:noFill/>
          <a:ln/>
        </p:spPr>
        <p:txBody>
          <a:bodyPr/>
          <a:lstStyle/>
          <a:p>
            <a:pPr>
              <a:lnSpc>
                <a:spcPct val="90000"/>
              </a:lnSpc>
            </a:pPr>
            <a:r>
              <a:rPr lang="en-US" altLang="zh-CN" sz="2400">
                <a:ea typeface="宋体" pitchFamily="2" charset="-122"/>
              </a:rPr>
              <a:t>4.5.1  </a:t>
            </a:r>
            <a:r>
              <a:rPr lang="zh-CN" altLang="en-US" sz="2400">
                <a:ea typeface="宋体" pitchFamily="2" charset="-122"/>
              </a:rPr>
              <a:t>单分支</a:t>
            </a:r>
            <a:r>
              <a:rPr lang="en-US" altLang="zh-CN" sz="2400">
                <a:ea typeface="宋体" pitchFamily="2" charset="-122"/>
              </a:rPr>
              <a:t>if</a:t>
            </a:r>
            <a:r>
              <a:rPr lang="zh-CN" altLang="en-US" sz="2400">
                <a:ea typeface="宋体" pitchFamily="2" charset="-122"/>
              </a:rPr>
              <a:t>语句 </a:t>
            </a:r>
          </a:p>
          <a:p>
            <a:pPr lvl="1">
              <a:lnSpc>
                <a:spcPct val="90000"/>
              </a:lnSpc>
            </a:pPr>
            <a:r>
              <a:rPr lang="en-US" altLang="zh-CN" sz="2200">
                <a:solidFill>
                  <a:srgbClr val="FF0000"/>
                </a:solidFill>
                <a:ea typeface="宋体" pitchFamily="2" charset="-122"/>
              </a:rPr>
              <a:t>if</a:t>
            </a:r>
            <a:r>
              <a:rPr lang="en-US" altLang="zh-CN" sz="2000">
                <a:ea typeface="宋体" pitchFamily="2" charset="-122"/>
              </a:rPr>
              <a:t> (</a:t>
            </a:r>
            <a:r>
              <a:rPr lang="zh-CN" altLang="en-US" sz="2000">
                <a:ea typeface="宋体" pitchFamily="2" charset="-122"/>
              </a:rPr>
              <a:t>表达式</a:t>
            </a:r>
            <a:r>
              <a:rPr lang="en-US" altLang="zh-CN" sz="2000">
                <a:ea typeface="宋体" pitchFamily="2" charset="-122"/>
              </a:rPr>
              <a:t>) </a:t>
            </a:r>
            <a:r>
              <a:rPr lang="zh-CN" altLang="en-US" sz="2000">
                <a:ea typeface="宋体" pitchFamily="2" charset="-122"/>
              </a:rPr>
              <a:t>语句</a:t>
            </a:r>
            <a:r>
              <a:rPr lang="en-US" altLang="zh-CN" sz="2000">
                <a:ea typeface="宋体" pitchFamily="2" charset="-122"/>
              </a:rPr>
              <a:t>; </a:t>
            </a:r>
          </a:p>
          <a:p>
            <a:pPr lvl="1">
              <a:lnSpc>
                <a:spcPct val="90000"/>
              </a:lnSpc>
              <a:buFontTx/>
              <a:buNone/>
            </a:pPr>
            <a:r>
              <a:rPr lang="en-US" altLang="zh-CN" sz="2000">
                <a:ea typeface="宋体" pitchFamily="2" charset="-122"/>
              </a:rPr>
              <a:t>【</a:t>
            </a:r>
            <a:r>
              <a:rPr lang="zh-CN" altLang="en-US" sz="2000">
                <a:ea typeface="宋体" pitchFamily="2" charset="-122"/>
              </a:rPr>
              <a:t>例</a:t>
            </a:r>
            <a:r>
              <a:rPr lang="en-US" altLang="zh-CN" sz="2000">
                <a:ea typeface="宋体" pitchFamily="2" charset="-122"/>
              </a:rPr>
              <a:t>4-4】</a:t>
            </a:r>
            <a:r>
              <a:rPr lang="zh-CN" altLang="en-US" sz="2000">
                <a:ea typeface="宋体" pitchFamily="2" charset="-122"/>
              </a:rPr>
              <a:t>从键盘输入一个整数，判断是否是偶数，若是，则输出“</a:t>
            </a:r>
            <a:r>
              <a:rPr lang="en-US" altLang="zh-CN" sz="2000">
                <a:ea typeface="宋体" pitchFamily="2" charset="-122"/>
              </a:rPr>
              <a:t>Yes”</a:t>
            </a:r>
            <a:r>
              <a:rPr lang="zh-CN" altLang="en-US" sz="2000">
                <a:ea typeface="宋体" pitchFamily="2" charset="-122"/>
              </a:rPr>
              <a:t>。</a:t>
            </a:r>
          </a:p>
          <a:p>
            <a:pPr lvl="2">
              <a:lnSpc>
                <a:spcPct val="90000"/>
              </a:lnSpc>
              <a:buFontTx/>
              <a:buNone/>
            </a:pPr>
            <a:r>
              <a:rPr lang="en-US" altLang="zh-CN" sz="2200">
                <a:ea typeface="宋体" pitchFamily="2" charset="-122"/>
              </a:rPr>
              <a:t>#include &lt;stdio.h&gt;</a:t>
            </a:r>
          </a:p>
          <a:p>
            <a:pPr lvl="2">
              <a:lnSpc>
                <a:spcPct val="90000"/>
              </a:lnSpc>
              <a:buFontTx/>
              <a:buNone/>
            </a:pPr>
            <a:r>
              <a:rPr lang="en-US" altLang="zh-CN" sz="2200">
                <a:ea typeface="宋体" pitchFamily="2" charset="-122"/>
              </a:rPr>
              <a:t>void main()</a:t>
            </a:r>
          </a:p>
          <a:p>
            <a:pPr lvl="2">
              <a:lnSpc>
                <a:spcPct val="90000"/>
              </a:lnSpc>
              <a:buFontTx/>
              <a:buNone/>
            </a:pPr>
            <a:r>
              <a:rPr lang="en-US" altLang="zh-CN" sz="2200">
                <a:ea typeface="宋体" pitchFamily="2" charset="-122"/>
              </a:rPr>
              <a:t>{	int a;</a:t>
            </a:r>
          </a:p>
          <a:p>
            <a:pPr lvl="2">
              <a:lnSpc>
                <a:spcPct val="90000"/>
              </a:lnSpc>
              <a:buFontTx/>
              <a:buNone/>
            </a:pPr>
            <a:r>
              <a:rPr lang="en-US" altLang="zh-CN" sz="2200">
                <a:ea typeface="宋体" pitchFamily="2" charset="-122"/>
              </a:rPr>
              <a:t>	printf("Please input a:");</a:t>
            </a:r>
          </a:p>
          <a:p>
            <a:pPr lvl="2">
              <a:lnSpc>
                <a:spcPct val="90000"/>
              </a:lnSpc>
              <a:buFontTx/>
              <a:buNone/>
            </a:pPr>
            <a:r>
              <a:rPr lang="en-US" altLang="zh-CN" sz="2200">
                <a:ea typeface="宋体" pitchFamily="2" charset="-122"/>
              </a:rPr>
              <a:t>	scanf("%d",&amp;a);</a:t>
            </a:r>
          </a:p>
          <a:p>
            <a:pPr lvl="2">
              <a:lnSpc>
                <a:spcPct val="90000"/>
              </a:lnSpc>
              <a:buFontTx/>
              <a:buNone/>
            </a:pPr>
            <a:r>
              <a:rPr lang="en-US" altLang="zh-CN" sz="2200">
                <a:ea typeface="宋体" pitchFamily="2" charset="-122"/>
              </a:rPr>
              <a:t>	if(a%2==0) </a:t>
            </a:r>
          </a:p>
          <a:p>
            <a:pPr lvl="2">
              <a:lnSpc>
                <a:spcPct val="90000"/>
              </a:lnSpc>
              <a:buFontTx/>
              <a:buNone/>
            </a:pPr>
            <a:r>
              <a:rPr lang="en-US" altLang="zh-CN" sz="2200">
                <a:ea typeface="宋体" pitchFamily="2" charset="-122"/>
              </a:rPr>
              <a:t>	printf("Yes\n");</a:t>
            </a:r>
          </a:p>
          <a:p>
            <a:pPr lvl="2">
              <a:lnSpc>
                <a:spcPct val="90000"/>
              </a:lnSpc>
              <a:buFontTx/>
              <a:buNone/>
            </a:pPr>
            <a:r>
              <a:rPr lang="en-US" altLang="zh-CN" sz="2200">
                <a:ea typeface="宋体" pitchFamily="2" charset="-122"/>
              </a:rPr>
              <a:t>}</a:t>
            </a:r>
          </a:p>
        </p:txBody>
      </p:sp>
      <p:pic>
        <p:nvPicPr>
          <p:cNvPr id="14343" name="Picture 7"/>
          <p:cNvPicPr>
            <a:picLocks noChangeAspect="1" noChangeArrowheads="1"/>
          </p:cNvPicPr>
          <p:nvPr/>
        </p:nvPicPr>
        <p:blipFill>
          <a:blip r:embed="rId2" cstate="print"/>
          <a:srcRect/>
          <a:stretch>
            <a:fillRect/>
          </a:stretch>
        </p:blipFill>
        <p:spPr bwMode="auto">
          <a:xfrm>
            <a:off x="5943600" y="2895600"/>
            <a:ext cx="2085975" cy="2228850"/>
          </a:xfrm>
          <a:prstGeom prst="rect">
            <a:avLst/>
          </a:prstGeom>
          <a:noFill/>
          <a:ln w="9525">
            <a:noFill/>
            <a:miter lim="800000"/>
            <a:headEnd/>
            <a:tailEnd/>
          </a:ln>
          <a:effectLst/>
        </p:spPr>
      </p:pic>
      <p:pic>
        <p:nvPicPr>
          <p:cNvPr id="14345" name="Picture 9"/>
          <p:cNvPicPr>
            <a:picLocks noChangeAspect="1" noChangeArrowheads="1"/>
          </p:cNvPicPr>
          <p:nvPr/>
        </p:nvPicPr>
        <p:blipFill>
          <a:blip r:embed="rId3" cstate="print"/>
          <a:srcRect/>
          <a:stretch>
            <a:fillRect/>
          </a:stretch>
        </p:blipFill>
        <p:spPr bwMode="auto">
          <a:xfrm>
            <a:off x="5943600" y="5214938"/>
            <a:ext cx="2438400" cy="668337"/>
          </a:xfrm>
          <a:prstGeom prst="rect">
            <a:avLst/>
          </a:prstGeom>
          <a:noFill/>
          <a:ln w="9525">
            <a:noFill/>
            <a:miter lim="800000"/>
            <a:headEnd/>
            <a:tailEnd/>
          </a:ln>
        </p:spPr>
      </p:pic>
      <p:pic>
        <p:nvPicPr>
          <p:cNvPr id="14346" name="Picture 10"/>
          <p:cNvPicPr>
            <a:picLocks noChangeAspect="1" noChangeArrowheads="1"/>
          </p:cNvPicPr>
          <p:nvPr/>
        </p:nvPicPr>
        <p:blipFill>
          <a:blip r:embed="rId4" cstate="print"/>
          <a:srcRect/>
          <a:stretch>
            <a:fillRect/>
          </a:stretch>
        </p:blipFill>
        <p:spPr bwMode="auto">
          <a:xfrm>
            <a:off x="5943600" y="5976938"/>
            <a:ext cx="2438400" cy="728662"/>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4.3  if</a:t>
            </a:r>
            <a:r>
              <a:rPr lang="zh-CN" altLang="en-US"/>
              <a:t>语句</a:t>
            </a:r>
          </a:p>
        </p:txBody>
      </p:sp>
      <p:sp>
        <p:nvSpPr>
          <p:cNvPr id="15363" name="Rectangle 3"/>
          <p:cNvSpPr>
            <a:spLocks noGrp="1" noChangeArrowheads="1"/>
          </p:cNvSpPr>
          <p:nvPr>
            <p:ph sz="quarter" idx="1"/>
          </p:nvPr>
        </p:nvSpPr>
        <p:spPr>
          <a:xfrm>
            <a:off x="381000" y="1600200"/>
            <a:ext cx="8534400" cy="2659063"/>
          </a:xfrm>
        </p:spPr>
        <p:txBody>
          <a:bodyPr/>
          <a:lstStyle/>
          <a:p>
            <a:pPr>
              <a:lnSpc>
                <a:spcPct val="90000"/>
              </a:lnSpc>
            </a:pPr>
            <a:r>
              <a:rPr lang="en-US" altLang="zh-CN">
                <a:ea typeface="宋体" pitchFamily="2" charset="-122"/>
              </a:rPr>
              <a:t>4.5.2  </a:t>
            </a:r>
            <a:r>
              <a:rPr lang="zh-CN" altLang="en-US">
                <a:ea typeface="宋体" pitchFamily="2" charset="-122"/>
              </a:rPr>
              <a:t>双分支</a:t>
            </a:r>
            <a:r>
              <a:rPr lang="en-US" altLang="zh-CN">
                <a:ea typeface="宋体" pitchFamily="2" charset="-122"/>
              </a:rPr>
              <a:t>if</a:t>
            </a:r>
            <a:r>
              <a:rPr lang="zh-CN" altLang="en-US">
                <a:ea typeface="宋体" pitchFamily="2" charset="-122"/>
              </a:rPr>
              <a:t>语句</a:t>
            </a:r>
          </a:p>
          <a:p>
            <a:pPr lvl="1">
              <a:lnSpc>
                <a:spcPct val="90000"/>
              </a:lnSpc>
            </a:pPr>
            <a:r>
              <a:rPr lang="zh-CN" altLang="en-US" sz="2400">
                <a:ea typeface="宋体" pitchFamily="2" charset="-122"/>
              </a:rPr>
              <a:t>形式为：</a:t>
            </a:r>
          </a:p>
          <a:p>
            <a:pPr lvl="2">
              <a:lnSpc>
                <a:spcPct val="90000"/>
              </a:lnSpc>
              <a:buFontTx/>
              <a:buNone/>
            </a:pPr>
            <a:r>
              <a:rPr lang="en-US" altLang="zh-CN" sz="2400">
                <a:solidFill>
                  <a:srgbClr val="FF0000"/>
                </a:solidFill>
                <a:ea typeface="宋体" pitchFamily="2" charset="-122"/>
              </a:rPr>
              <a:t>if</a:t>
            </a:r>
            <a:r>
              <a:rPr lang="en-US" altLang="zh-CN" sz="2400">
                <a:ea typeface="宋体" pitchFamily="2" charset="-122"/>
              </a:rPr>
              <a:t>(</a:t>
            </a:r>
            <a:r>
              <a:rPr lang="zh-CN" altLang="en-US" sz="2400">
                <a:ea typeface="宋体" pitchFamily="2" charset="-122"/>
              </a:rPr>
              <a:t>表达式</a:t>
            </a:r>
            <a:r>
              <a:rPr lang="en-US" altLang="zh-CN" sz="2400">
                <a:ea typeface="宋体" pitchFamily="2" charset="-122"/>
              </a:rPr>
              <a:t>) </a:t>
            </a:r>
          </a:p>
          <a:p>
            <a:pPr lvl="2">
              <a:lnSpc>
                <a:spcPct val="90000"/>
              </a:lnSpc>
              <a:buFontTx/>
              <a:buNone/>
            </a:pPr>
            <a:r>
              <a:rPr lang="en-US" altLang="zh-CN" sz="2400">
                <a:ea typeface="宋体" pitchFamily="2" charset="-122"/>
              </a:rPr>
              <a:t>   </a:t>
            </a:r>
            <a:r>
              <a:rPr lang="zh-CN" altLang="en-US" sz="2400">
                <a:ea typeface="宋体" pitchFamily="2" charset="-122"/>
              </a:rPr>
              <a:t>语句</a:t>
            </a:r>
            <a:r>
              <a:rPr lang="en-US" altLang="zh-CN" sz="2400">
                <a:ea typeface="宋体" pitchFamily="2" charset="-122"/>
              </a:rPr>
              <a:t>1;</a:t>
            </a:r>
          </a:p>
          <a:p>
            <a:pPr lvl="2">
              <a:lnSpc>
                <a:spcPct val="90000"/>
              </a:lnSpc>
              <a:buFontTx/>
              <a:buNone/>
            </a:pPr>
            <a:r>
              <a:rPr lang="en-US" altLang="zh-CN" sz="2400">
                <a:solidFill>
                  <a:srgbClr val="FF0000"/>
                </a:solidFill>
                <a:ea typeface="宋体" pitchFamily="2" charset="-122"/>
              </a:rPr>
              <a:t>else</a:t>
            </a:r>
          </a:p>
          <a:p>
            <a:pPr lvl="2">
              <a:lnSpc>
                <a:spcPct val="90000"/>
              </a:lnSpc>
              <a:buFontTx/>
              <a:buNone/>
            </a:pPr>
            <a:r>
              <a:rPr lang="en-US" altLang="zh-CN" sz="2400">
                <a:ea typeface="宋体" pitchFamily="2" charset="-122"/>
              </a:rPr>
              <a:t>   </a:t>
            </a:r>
            <a:r>
              <a:rPr lang="zh-CN" altLang="en-US" sz="2400">
                <a:ea typeface="宋体" pitchFamily="2" charset="-122"/>
              </a:rPr>
              <a:t>语句</a:t>
            </a:r>
            <a:r>
              <a:rPr lang="en-US" altLang="zh-CN" sz="2400">
                <a:ea typeface="宋体" pitchFamily="2" charset="-122"/>
              </a:rPr>
              <a:t>2;</a:t>
            </a:r>
          </a:p>
          <a:p>
            <a:pPr lvl="1">
              <a:lnSpc>
                <a:spcPct val="90000"/>
              </a:lnSpc>
            </a:pPr>
            <a:endParaRPr lang="en-US" altLang="zh-CN" sz="2400">
              <a:ea typeface="宋体" pitchFamily="2" charset="-122"/>
            </a:endParaRPr>
          </a:p>
        </p:txBody>
      </p:sp>
      <p:pic>
        <p:nvPicPr>
          <p:cNvPr id="15365" name="Picture 5"/>
          <p:cNvPicPr>
            <a:picLocks noChangeAspect="1" noChangeArrowheads="1"/>
          </p:cNvPicPr>
          <p:nvPr/>
        </p:nvPicPr>
        <p:blipFill>
          <a:blip r:embed="rId2" cstate="print"/>
          <a:srcRect/>
          <a:stretch>
            <a:fillRect/>
          </a:stretch>
        </p:blipFill>
        <p:spPr bwMode="auto">
          <a:xfrm>
            <a:off x="5029200" y="1905000"/>
            <a:ext cx="2600325" cy="2409825"/>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zh-CN" sz="2100"/>
              <a:t>【</a:t>
            </a:r>
            <a:r>
              <a:rPr lang="zh-CN" altLang="en-US" sz="2100"/>
              <a:t>例</a:t>
            </a:r>
            <a:r>
              <a:rPr lang="en-US" altLang="zh-CN" sz="2100"/>
              <a:t>4-5】</a:t>
            </a:r>
            <a:r>
              <a:rPr lang="zh-CN" altLang="en-US" sz="2100"/>
              <a:t>从键盘输入一个整数，判断是否是偶数，若是，则输出“</a:t>
            </a:r>
            <a:r>
              <a:rPr lang="en-US" altLang="zh-CN" sz="2100"/>
              <a:t>Yes”</a:t>
            </a:r>
            <a:r>
              <a:rPr lang="zh-CN" altLang="en-US" sz="2100"/>
              <a:t>，否则输出“</a:t>
            </a:r>
            <a:r>
              <a:rPr lang="en-US" altLang="zh-CN" sz="2100"/>
              <a:t>No”</a:t>
            </a:r>
          </a:p>
        </p:txBody>
      </p:sp>
      <p:sp>
        <p:nvSpPr>
          <p:cNvPr id="16387" name="Rectangle 3"/>
          <p:cNvSpPr>
            <a:spLocks noGrp="1" noChangeArrowheads="1"/>
          </p:cNvSpPr>
          <p:nvPr>
            <p:ph sz="quarter" idx="1"/>
          </p:nvPr>
        </p:nvSpPr>
        <p:spPr>
          <a:xfrm>
            <a:off x="381000" y="1600200"/>
            <a:ext cx="4662488" cy="4343400"/>
          </a:xfrm>
        </p:spPr>
        <p:txBody>
          <a:bodyPr/>
          <a:lstStyle/>
          <a:p>
            <a:pPr>
              <a:lnSpc>
                <a:spcPct val="80000"/>
              </a:lnSpc>
              <a:buFontTx/>
              <a:buNone/>
            </a:pPr>
            <a:r>
              <a:rPr lang="en-US" altLang="zh-CN" sz="2400" b="0" dirty="0">
                <a:latin typeface="+mn-lt"/>
                <a:ea typeface="宋体" pitchFamily="2" charset="-122"/>
              </a:rPr>
              <a:t>#include &lt;</a:t>
            </a:r>
            <a:r>
              <a:rPr lang="en-US" altLang="zh-CN" sz="2400" b="0" dirty="0" err="1">
                <a:latin typeface="+mn-lt"/>
                <a:ea typeface="宋体" pitchFamily="2" charset="-122"/>
              </a:rPr>
              <a:t>stdio.h</a:t>
            </a:r>
            <a:r>
              <a:rPr lang="en-US" altLang="zh-CN" sz="2400" b="0" dirty="0">
                <a:latin typeface="+mn-lt"/>
                <a:ea typeface="宋体" pitchFamily="2" charset="-122"/>
              </a:rPr>
              <a:t>&gt;</a:t>
            </a:r>
          </a:p>
          <a:p>
            <a:pPr>
              <a:lnSpc>
                <a:spcPct val="80000"/>
              </a:lnSpc>
              <a:buFontTx/>
              <a:buNone/>
            </a:pPr>
            <a:r>
              <a:rPr lang="en-US" altLang="zh-CN" sz="2400" b="0" dirty="0">
                <a:latin typeface="+mn-lt"/>
                <a:ea typeface="宋体" pitchFamily="2" charset="-122"/>
              </a:rPr>
              <a:t>void main()</a:t>
            </a:r>
          </a:p>
          <a:p>
            <a:pPr>
              <a:lnSpc>
                <a:spcPct val="80000"/>
              </a:lnSpc>
              <a:buFontTx/>
              <a:buNone/>
            </a:pP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int</a:t>
            </a:r>
            <a:r>
              <a:rPr lang="en-US" altLang="zh-CN" sz="2400" b="0" dirty="0">
                <a:latin typeface="+mn-lt"/>
                <a:ea typeface="宋体" pitchFamily="2" charset="-122"/>
              </a:rPr>
              <a:t> a;</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("Please input a:");</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scanf</a:t>
            </a:r>
            <a:r>
              <a:rPr lang="en-US" altLang="zh-CN" sz="2400" b="0" dirty="0">
                <a:latin typeface="+mn-lt"/>
                <a:ea typeface="宋体" pitchFamily="2" charset="-122"/>
              </a:rPr>
              <a:t>("%</a:t>
            </a:r>
            <a:r>
              <a:rPr lang="en-US" altLang="zh-CN" sz="2400" b="0" dirty="0" err="1">
                <a:latin typeface="+mn-lt"/>
                <a:ea typeface="宋体" pitchFamily="2" charset="-122"/>
              </a:rPr>
              <a:t>d",&amp;a</a:t>
            </a: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if(a%2==0) </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("Yes\n");</a:t>
            </a:r>
          </a:p>
          <a:p>
            <a:pPr>
              <a:lnSpc>
                <a:spcPct val="80000"/>
              </a:lnSpc>
              <a:buFontTx/>
              <a:buNone/>
            </a:pPr>
            <a:r>
              <a:rPr lang="en-US" altLang="zh-CN" sz="2400" b="0" dirty="0">
                <a:latin typeface="+mn-lt"/>
                <a:ea typeface="宋体" pitchFamily="2" charset="-122"/>
              </a:rPr>
              <a:t>	else</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("No\n");</a:t>
            </a:r>
          </a:p>
          <a:p>
            <a:pPr>
              <a:lnSpc>
                <a:spcPct val="80000"/>
              </a:lnSpc>
              <a:buFontTx/>
              <a:buNone/>
            </a:pPr>
            <a:r>
              <a:rPr lang="en-US" altLang="zh-CN" sz="2400" b="0" dirty="0">
                <a:latin typeface="+mn-lt"/>
                <a:ea typeface="宋体" pitchFamily="2" charset="-122"/>
              </a:rPr>
              <a:t>} </a:t>
            </a:r>
          </a:p>
        </p:txBody>
      </p:sp>
      <p:pic>
        <p:nvPicPr>
          <p:cNvPr id="16389" name="Picture 5"/>
          <p:cNvPicPr>
            <a:picLocks noChangeAspect="1" noChangeArrowheads="1"/>
          </p:cNvPicPr>
          <p:nvPr/>
        </p:nvPicPr>
        <p:blipFill>
          <a:blip r:embed="rId2" cstate="print"/>
          <a:srcRect/>
          <a:stretch>
            <a:fillRect/>
          </a:stretch>
        </p:blipFill>
        <p:spPr bwMode="auto">
          <a:xfrm>
            <a:off x="5334000" y="3276600"/>
            <a:ext cx="2971800" cy="887413"/>
          </a:xfrm>
          <a:prstGeom prst="rect">
            <a:avLst/>
          </a:prstGeom>
          <a:noFill/>
          <a:ln w="9525">
            <a:noFill/>
            <a:miter lim="800000"/>
            <a:headEnd/>
            <a:tailEnd/>
          </a:ln>
        </p:spPr>
      </p:pic>
      <p:pic>
        <p:nvPicPr>
          <p:cNvPr id="16390" name="Picture 6"/>
          <p:cNvPicPr>
            <a:picLocks noChangeAspect="1" noChangeArrowheads="1"/>
          </p:cNvPicPr>
          <p:nvPr/>
        </p:nvPicPr>
        <p:blipFill>
          <a:blip r:embed="rId3" cstate="print"/>
          <a:srcRect/>
          <a:stretch>
            <a:fillRect/>
          </a:stretch>
        </p:blipFill>
        <p:spPr bwMode="auto">
          <a:xfrm>
            <a:off x="5334000" y="4343400"/>
            <a:ext cx="2971800" cy="847725"/>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4-6】</a:t>
            </a:r>
            <a:r>
              <a:rPr lang="zh-CN" altLang="en-US" sz="2800" dirty="0"/>
              <a:t>从键盘输入两个整数，输出其中最大者</a:t>
            </a:r>
          </a:p>
        </p:txBody>
      </p:sp>
      <p:sp>
        <p:nvSpPr>
          <p:cNvPr id="17411" name="Rectangle 3"/>
          <p:cNvSpPr>
            <a:spLocks noGrp="1" noChangeArrowheads="1"/>
          </p:cNvSpPr>
          <p:nvPr>
            <p:ph sz="quarter" idx="1"/>
          </p:nvPr>
        </p:nvSpPr>
        <p:spPr>
          <a:xfrm>
            <a:off x="381000" y="1600200"/>
            <a:ext cx="4819650" cy="4179888"/>
          </a:xfrm>
        </p:spPr>
        <p:txBody>
          <a:bodyPr/>
          <a:lstStyle/>
          <a:p>
            <a:pPr>
              <a:lnSpc>
                <a:spcPct val="80000"/>
              </a:lnSpc>
              <a:buFontTx/>
              <a:buNone/>
            </a:pPr>
            <a:r>
              <a:rPr lang="en-US" altLang="zh-CN" sz="2400" b="0" dirty="0">
                <a:latin typeface="+mn-lt"/>
                <a:ea typeface="宋体" pitchFamily="2" charset="-122"/>
              </a:rPr>
              <a:t>#include &lt;</a:t>
            </a:r>
            <a:r>
              <a:rPr lang="en-US" altLang="zh-CN" sz="2400" b="0" dirty="0" err="1">
                <a:latin typeface="+mn-lt"/>
                <a:ea typeface="宋体" pitchFamily="2" charset="-122"/>
              </a:rPr>
              <a:t>stdio.h</a:t>
            </a:r>
            <a:r>
              <a:rPr lang="en-US" altLang="zh-CN" sz="2400" b="0" dirty="0">
                <a:latin typeface="+mn-lt"/>
                <a:ea typeface="宋体" pitchFamily="2" charset="-122"/>
              </a:rPr>
              <a:t>&gt;</a:t>
            </a:r>
          </a:p>
          <a:p>
            <a:pPr>
              <a:lnSpc>
                <a:spcPct val="80000"/>
              </a:lnSpc>
              <a:buFontTx/>
              <a:buNone/>
            </a:pPr>
            <a:r>
              <a:rPr lang="en-US" altLang="zh-CN" sz="2400" b="0" dirty="0">
                <a:latin typeface="+mn-lt"/>
                <a:ea typeface="宋体" pitchFamily="2" charset="-122"/>
              </a:rPr>
              <a:t>void main()</a:t>
            </a:r>
          </a:p>
          <a:p>
            <a:pPr>
              <a:lnSpc>
                <a:spcPct val="80000"/>
              </a:lnSpc>
              <a:buFontTx/>
              <a:buNone/>
            </a:pPr>
            <a:r>
              <a:rPr lang="en-US" altLang="zh-CN" sz="2400" b="0" dirty="0">
                <a:latin typeface="+mn-lt"/>
                <a:ea typeface="宋体" pitchFamily="2" charset="-122"/>
              </a:rPr>
              <a:t>{ </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int</a:t>
            </a:r>
            <a:r>
              <a:rPr lang="en-US" altLang="zh-CN" sz="2400" b="0" dirty="0">
                <a:latin typeface="+mn-lt"/>
                <a:ea typeface="宋体" pitchFamily="2" charset="-122"/>
              </a:rPr>
              <a:t> </a:t>
            </a:r>
            <a:r>
              <a:rPr lang="en-US" altLang="zh-CN" sz="2400" b="0" dirty="0" err="1">
                <a:latin typeface="+mn-lt"/>
                <a:ea typeface="宋体" pitchFamily="2" charset="-122"/>
              </a:rPr>
              <a:t>a,b</a:t>
            </a: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("Please input </a:t>
            </a:r>
            <a:r>
              <a:rPr lang="en-US" altLang="zh-CN" sz="2400" b="0" dirty="0" err="1">
                <a:latin typeface="+mn-lt"/>
                <a:ea typeface="宋体" pitchFamily="2" charset="-122"/>
              </a:rPr>
              <a:t>a,b</a:t>
            </a: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scanf</a:t>
            </a:r>
            <a:r>
              <a:rPr lang="en-US" altLang="zh-CN" sz="2400" b="0" dirty="0">
                <a:latin typeface="+mn-lt"/>
                <a:ea typeface="宋体" pitchFamily="2" charset="-122"/>
              </a:rPr>
              <a:t>("%</a:t>
            </a:r>
            <a:r>
              <a:rPr lang="en-US" altLang="zh-CN" sz="2400" b="0" dirty="0" err="1">
                <a:latin typeface="+mn-lt"/>
                <a:ea typeface="宋体" pitchFamily="2" charset="-122"/>
              </a:rPr>
              <a:t>d,%d",&amp;a,&amp;b</a:t>
            </a: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if(a&gt;b)</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("max=%d\</a:t>
            </a:r>
            <a:r>
              <a:rPr lang="en-US" altLang="zh-CN" sz="2400" b="0" dirty="0" err="1">
                <a:latin typeface="+mn-lt"/>
                <a:ea typeface="宋体" pitchFamily="2" charset="-122"/>
              </a:rPr>
              <a:t>n",a</a:t>
            </a: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else</a:t>
            </a:r>
          </a:p>
          <a:p>
            <a:pPr>
              <a:lnSpc>
                <a:spcPct val="80000"/>
              </a:lnSpc>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("max=%d\</a:t>
            </a:r>
            <a:r>
              <a:rPr lang="en-US" altLang="zh-CN" sz="2400" b="0" dirty="0" err="1">
                <a:latin typeface="+mn-lt"/>
                <a:ea typeface="宋体" pitchFamily="2" charset="-122"/>
              </a:rPr>
              <a:t>n",b</a:t>
            </a:r>
            <a:r>
              <a:rPr lang="en-US" altLang="zh-CN" sz="2400" b="0" dirty="0">
                <a:latin typeface="+mn-lt"/>
                <a:ea typeface="宋体" pitchFamily="2" charset="-122"/>
              </a:rPr>
              <a:t>);</a:t>
            </a:r>
          </a:p>
          <a:p>
            <a:pPr>
              <a:lnSpc>
                <a:spcPct val="80000"/>
              </a:lnSpc>
              <a:buFontTx/>
              <a:buNone/>
            </a:pPr>
            <a:r>
              <a:rPr lang="en-US" altLang="zh-CN" sz="2400" b="0" dirty="0">
                <a:latin typeface="+mn-lt"/>
                <a:ea typeface="宋体" pitchFamily="2" charset="-122"/>
              </a:rPr>
              <a:t>} </a:t>
            </a:r>
          </a:p>
        </p:txBody>
      </p:sp>
      <p:pic>
        <p:nvPicPr>
          <p:cNvPr id="17414" name="Picture 6"/>
          <p:cNvPicPr>
            <a:picLocks noChangeAspect="1" noChangeArrowheads="1"/>
          </p:cNvPicPr>
          <p:nvPr/>
        </p:nvPicPr>
        <p:blipFill>
          <a:blip r:embed="rId2" cstate="print"/>
          <a:srcRect/>
          <a:stretch>
            <a:fillRect/>
          </a:stretch>
        </p:blipFill>
        <p:spPr bwMode="auto">
          <a:xfrm>
            <a:off x="5867400" y="5181600"/>
            <a:ext cx="2895600" cy="8493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a:t>4.5.3  </a:t>
            </a:r>
            <a:r>
              <a:rPr lang="zh-CN" altLang="en-US"/>
              <a:t>多分支选择结构 </a:t>
            </a:r>
          </a:p>
        </p:txBody>
      </p:sp>
      <p:sp>
        <p:nvSpPr>
          <p:cNvPr id="18435" name="Rectangle 3"/>
          <p:cNvSpPr>
            <a:spLocks noGrp="1" noChangeArrowheads="1"/>
          </p:cNvSpPr>
          <p:nvPr>
            <p:ph sz="quarter" idx="1"/>
          </p:nvPr>
        </p:nvSpPr>
        <p:spPr>
          <a:xfrm>
            <a:off x="381000" y="1600200"/>
            <a:ext cx="8534400" cy="2882900"/>
          </a:xfrm>
        </p:spPr>
        <p:txBody>
          <a:bodyPr/>
          <a:lstStyle/>
          <a:p>
            <a:pPr>
              <a:lnSpc>
                <a:spcPct val="90000"/>
              </a:lnSpc>
            </a:pPr>
            <a:r>
              <a:rPr lang="zh-CN" altLang="en-US" sz="2400">
                <a:ea typeface="宋体" pitchFamily="2" charset="-122"/>
              </a:rPr>
              <a:t>多分支选择结构的</a:t>
            </a:r>
            <a:r>
              <a:rPr lang="en-US" altLang="zh-CN" sz="2400">
                <a:solidFill>
                  <a:srgbClr val="FF0000"/>
                </a:solidFill>
                <a:ea typeface="宋体" pitchFamily="2" charset="-122"/>
              </a:rPr>
              <a:t>if</a:t>
            </a:r>
            <a:r>
              <a:rPr lang="zh-CN" altLang="en-US" sz="2400">
                <a:ea typeface="宋体" pitchFamily="2" charset="-122"/>
              </a:rPr>
              <a:t>语句一般形式为：</a:t>
            </a:r>
          </a:p>
          <a:p>
            <a:pPr lvl="1">
              <a:lnSpc>
                <a:spcPct val="90000"/>
              </a:lnSpc>
              <a:buFontTx/>
              <a:buNone/>
            </a:pPr>
            <a:r>
              <a:rPr lang="en-US" altLang="zh-CN" sz="2400">
                <a:solidFill>
                  <a:srgbClr val="FF0000"/>
                </a:solidFill>
                <a:ea typeface="宋体" pitchFamily="2" charset="-122"/>
              </a:rPr>
              <a:t>if</a:t>
            </a:r>
            <a:r>
              <a:rPr lang="en-US" altLang="zh-CN" sz="2400">
                <a:ea typeface="宋体" pitchFamily="2" charset="-122"/>
              </a:rPr>
              <a:t>(</a:t>
            </a:r>
            <a:r>
              <a:rPr lang="zh-CN" altLang="en-US" sz="2400">
                <a:ea typeface="宋体" pitchFamily="2" charset="-122"/>
              </a:rPr>
              <a:t>表达式</a:t>
            </a:r>
            <a:r>
              <a:rPr lang="en-US" altLang="zh-CN" sz="2400">
                <a:solidFill>
                  <a:srgbClr val="FF0000"/>
                </a:solidFill>
                <a:ea typeface="宋体" pitchFamily="2" charset="-122"/>
              </a:rPr>
              <a:t>1</a:t>
            </a:r>
            <a:r>
              <a:rPr lang="en-US" altLang="zh-CN" sz="2400">
                <a:ea typeface="宋体" pitchFamily="2" charset="-122"/>
              </a:rPr>
              <a:t>) </a:t>
            </a:r>
            <a:r>
              <a:rPr lang="zh-CN" altLang="en-US" sz="2400">
                <a:ea typeface="宋体" pitchFamily="2" charset="-122"/>
              </a:rPr>
              <a:t>语句</a:t>
            </a:r>
            <a:r>
              <a:rPr lang="en-US" altLang="zh-CN" sz="2400">
                <a:solidFill>
                  <a:srgbClr val="FF0000"/>
                </a:solidFill>
                <a:ea typeface="宋体" pitchFamily="2" charset="-122"/>
              </a:rPr>
              <a:t>1</a:t>
            </a:r>
            <a:r>
              <a:rPr lang="en-US" altLang="zh-CN" sz="2400">
                <a:ea typeface="宋体" pitchFamily="2" charset="-122"/>
              </a:rPr>
              <a:t>; </a:t>
            </a:r>
          </a:p>
          <a:p>
            <a:pPr lvl="1">
              <a:lnSpc>
                <a:spcPct val="90000"/>
              </a:lnSpc>
              <a:buFontTx/>
              <a:buNone/>
            </a:pPr>
            <a:r>
              <a:rPr lang="en-US" altLang="zh-CN" sz="2400">
                <a:ea typeface="宋体" pitchFamily="2" charset="-122"/>
              </a:rPr>
              <a:t>   </a:t>
            </a:r>
            <a:r>
              <a:rPr lang="en-US" altLang="zh-CN" sz="2400">
                <a:solidFill>
                  <a:srgbClr val="FF0000"/>
                </a:solidFill>
                <a:ea typeface="宋体" pitchFamily="2" charset="-122"/>
              </a:rPr>
              <a:t>else</a:t>
            </a:r>
            <a:r>
              <a:rPr lang="en-US" altLang="zh-CN" sz="2400">
                <a:ea typeface="宋体" pitchFamily="2" charset="-122"/>
              </a:rPr>
              <a:t> </a:t>
            </a:r>
            <a:r>
              <a:rPr lang="en-US" altLang="zh-CN" sz="2400">
                <a:solidFill>
                  <a:srgbClr val="FF0000"/>
                </a:solidFill>
                <a:ea typeface="宋体" pitchFamily="2" charset="-122"/>
              </a:rPr>
              <a:t>if</a:t>
            </a:r>
            <a:r>
              <a:rPr lang="en-US" altLang="zh-CN" sz="2400">
                <a:ea typeface="宋体" pitchFamily="2" charset="-122"/>
              </a:rPr>
              <a:t> (</a:t>
            </a:r>
            <a:r>
              <a:rPr lang="zh-CN" altLang="en-US" sz="2400">
                <a:ea typeface="宋体" pitchFamily="2" charset="-122"/>
              </a:rPr>
              <a:t>表达式</a:t>
            </a:r>
            <a:r>
              <a:rPr lang="en-US" altLang="zh-CN" sz="2400">
                <a:solidFill>
                  <a:srgbClr val="FF0000"/>
                </a:solidFill>
                <a:ea typeface="宋体" pitchFamily="2" charset="-122"/>
              </a:rPr>
              <a:t>2</a:t>
            </a:r>
            <a:r>
              <a:rPr lang="en-US" altLang="zh-CN" sz="2400">
                <a:ea typeface="宋体" pitchFamily="2" charset="-122"/>
              </a:rPr>
              <a:t>)  </a:t>
            </a:r>
            <a:r>
              <a:rPr lang="zh-CN" altLang="en-US" sz="2400">
                <a:ea typeface="宋体" pitchFamily="2" charset="-122"/>
              </a:rPr>
              <a:t>语句</a:t>
            </a:r>
            <a:r>
              <a:rPr lang="en-US" altLang="zh-CN" sz="2400">
                <a:solidFill>
                  <a:srgbClr val="FF0000"/>
                </a:solidFill>
                <a:ea typeface="宋体" pitchFamily="2" charset="-122"/>
              </a:rPr>
              <a:t>2</a:t>
            </a:r>
            <a:r>
              <a:rPr lang="en-US" altLang="zh-CN" sz="2400">
                <a:ea typeface="宋体" pitchFamily="2" charset="-122"/>
              </a:rPr>
              <a:t>;</a:t>
            </a:r>
          </a:p>
          <a:p>
            <a:pPr lvl="1">
              <a:lnSpc>
                <a:spcPct val="90000"/>
              </a:lnSpc>
              <a:buFontTx/>
              <a:buNone/>
            </a:pPr>
            <a:r>
              <a:rPr lang="en-US" altLang="zh-CN" sz="2400">
                <a:ea typeface="宋体" pitchFamily="2" charset="-122"/>
              </a:rPr>
              <a:t>   …                    </a:t>
            </a:r>
          </a:p>
          <a:p>
            <a:pPr lvl="1">
              <a:lnSpc>
                <a:spcPct val="90000"/>
              </a:lnSpc>
              <a:buFontTx/>
              <a:buNone/>
            </a:pPr>
            <a:r>
              <a:rPr lang="en-US" altLang="zh-CN" sz="2400">
                <a:ea typeface="宋体" pitchFamily="2" charset="-122"/>
              </a:rPr>
              <a:t>   </a:t>
            </a:r>
            <a:r>
              <a:rPr lang="en-US" altLang="zh-CN" sz="2400">
                <a:solidFill>
                  <a:srgbClr val="FF0000"/>
                </a:solidFill>
                <a:ea typeface="宋体" pitchFamily="2" charset="-122"/>
              </a:rPr>
              <a:t>else</a:t>
            </a:r>
            <a:r>
              <a:rPr lang="en-US" altLang="zh-CN" sz="2400">
                <a:ea typeface="宋体" pitchFamily="2" charset="-122"/>
              </a:rPr>
              <a:t> </a:t>
            </a:r>
            <a:r>
              <a:rPr lang="en-US" altLang="zh-CN" sz="2400">
                <a:solidFill>
                  <a:srgbClr val="FF0000"/>
                </a:solidFill>
                <a:ea typeface="宋体" pitchFamily="2" charset="-122"/>
              </a:rPr>
              <a:t>if</a:t>
            </a:r>
            <a:r>
              <a:rPr lang="en-US" altLang="zh-CN" sz="2400">
                <a:ea typeface="宋体" pitchFamily="2" charset="-122"/>
              </a:rPr>
              <a:t> (</a:t>
            </a:r>
            <a:r>
              <a:rPr lang="zh-CN" altLang="en-US" sz="2400">
                <a:ea typeface="宋体" pitchFamily="2" charset="-122"/>
              </a:rPr>
              <a:t>表达式</a:t>
            </a:r>
            <a:r>
              <a:rPr lang="en-US" altLang="zh-CN" sz="2400">
                <a:solidFill>
                  <a:srgbClr val="FF0000"/>
                </a:solidFill>
                <a:ea typeface="宋体" pitchFamily="2" charset="-122"/>
              </a:rPr>
              <a:t>n</a:t>
            </a:r>
            <a:r>
              <a:rPr lang="en-US" altLang="zh-CN" sz="2400">
                <a:ea typeface="宋体" pitchFamily="2" charset="-122"/>
              </a:rPr>
              <a:t>)  </a:t>
            </a:r>
            <a:r>
              <a:rPr lang="zh-CN" altLang="en-US" sz="2400">
                <a:ea typeface="宋体" pitchFamily="2" charset="-122"/>
              </a:rPr>
              <a:t>语句</a:t>
            </a:r>
            <a:r>
              <a:rPr lang="en-US" altLang="zh-CN" sz="2400">
                <a:solidFill>
                  <a:srgbClr val="FF0000"/>
                </a:solidFill>
                <a:ea typeface="宋体" pitchFamily="2" charset="-122"/>
              </a:rPr>
              <a:t>n</a:t>
            </a:r>
            <a:r>
              <a:rPr lang="en-US" altLang="zh-CN" sz="2400">
                <a:ea typeface="宋体" pitchFamily="2" charset="-122"/>
              </a:rPr>
              <a:t>;</a:t>
            </a:r>
          </a:p>
          <a:p>
            <a:pPr lvl="1">
              <a:lnSpc>
                <a:spcPct val="90000"/>
              </a:lnSpc>
              <a:buFontTx/>
              <a:buNone/>
            </a:pPr>
            <a:r>
              <a:rPr lang="en-US" altLang="zh-CN" sz="2400">
                <a:ea typeface="宋体" pitchFamily="2" charset="-122"/>
              </a:rPr>
              <a:t>      </a:t>
            </a:r>
            <a:r>
              <a:rPr lang="en-US" altLang="zh-CN" sz="2400">
                <a:solidFill>
                  <a:srgbClr val="FF0000"/>
                </a:solidFill>
                <a:ea typeface="宋体" pitchFamily="2" charset="-122"/>
              </a:rPr>
              <a:t>else</a:t>
            </a:r>
            <a:r>
              <a:rPr lang="en-US" altLang="zh-CN" sz="2400">
                <a:ea typeface="宋体" pitchFamily="2" charset="-122"/>
              </a:rPr>
              <a:t>  </a:t>
            </a:r>
            <a:r>
              <a:rPr lang="zh-CN" altLang="en-US" sz="2400">
                <a:ea typeface="宋体" pitchFamily="2" charset="-122"/>
              </a:rPr>
              <a:t>语句</a:t>
            </a:r>
            <a:r>
              <a:rPr lang="en-US" altLang="zh-CN" sz="2400">
                <a:solidFill>
                  <a:srgbClr val="FF0000"/>
                </a:solidFill>
                <a:ea typeface="宋体" pitchFamily="2" charset="-122"/>
              </a:rPr>
              <a:t>n+1</a:t>
            </a:r>
            <a:r>
              <a:rPr lang="en-US" altLang="zh-CN" sz="2400">
                <a:ea typeface="宋体" pitchFamily="2" charset="-122"/>
              </a:rPr>
              <a:t>;  </a:t>
            </a:r>
          </a:p>
        </p:txBody>
      </p:sp>
      <p:pic>
        <p:nvPicPr>
          <p:cNvPr id="18437" name="Picture 5"/>
          <p:cNvPicPr>
            <a:picLocks noChangeAspect="1" noChangeArrowheads="1"/>
          </p:cNvPicPr>
          <p:nvPr/>
        </p:nvPicPr>
        <p:blipFill>
          <a:blip r:embed="rId2" cstate="print"/>
          <a:srcRect/>
          <a:stretch>
            <a:fillRect/>
          </a:stretch>
        </p:blipFill>
        <p:spPr bwMode="auto">
          <a:xfrm>
            <a:off x="1600200" y="4114800"/>
            <a:ext cx="6477000" cy="201453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ltLang="zh-CN"/>
              <a:t>4.5.3  </a:t>
            </a:r>
            <a:r>
              <a:rPr lang="zh-CN" altLang="en-US"/>
              <a:t>多分支选择结构</a:t>
            </a:r>
          </a:p>
        </p:txBody>
      </p:sp>
      <p:sp>
        <p:nvSpPr>
          <p:cNvPr id="88067" name="Rectangle 3"/>
          <p:cNvSpPr>
            <a:spLocks noGrp="1" noChangeArrowheads="1"/>
          </p:cNvSpPr>
          <p:nvPr>
            <p:ph sz="quarter" idx="1"/>
          </p:nvPr>
        </p:nvSpPr>
        <p:spPr>
          <a:xfrm>
            <a:off x="381000" y="1600200"/>
            <a:ext cx="8534400" cy="762000"/>
          </a:xfrm>
        </p:spPr>
        <p:txBody>
          <a:bodyPr/>
          <a:lstStyle/>
          <a:p>
            <a:r>
              <a:rPr lang="zh-CN" altLang="en-US">
                <a:ea typeface="宋体" pitchFamily="2" charset="-122"/>
              </a:rPr>
              <a:t>流程图</a:t>
            </a:r>
          </a:p>
        </p:txBody>
      </p:sp>
      <p:grpSp>
        <p:nvGrpSpPr>
          <p:cNvPr id="88068" name="Group 4"/>
          <p:cNvGrpSpPr>
            <a:grpSpLocks noChangeAspect="1"/>
          </p:cNvGrpSpPr>
          <p:nvPr/>
        </p:nvGrpSpPr>
        <p:grpSpPr bwMode="auto">
          <a:xfrm>
            <a:off x="1752600" y="2286000"/>
            <a:ext cx="5867400" cy="3521075"/>
            <a:chOff x="1191" y="8350"/>
            <a:chExt cx="5220" cy="3134"/>
          </a:xfrm>
        </p:grpSpPr>
        <p:sp>
          <p:nvSpPr>
            <p:cNvPr id="88069" name="AutoShape 5"/>
            <p:cNvSpPr>
              <a:spLocks noChangeAspect="1" noChangeArrowheads="1"/>
            </p:cNvSpPr>
            <p:nvPr/>
          </p:nvSpPr>
          <p:spPr bwMode="auto">
            <a:xfrm>
              <a:off x="1191" y="8350"/>
              <a:ext cx="5220" cy="3134"/>
            </a:xfrm>
            <a:prstGeom prst="rect">
              <a:avLst/>
            </a:prstGeom>
            <a:noFill/>
            <a:ln w="9525">
              <a:noFill/>
              <a:miter lim="800000"/>
              <a:headEnd/>
              <a:tailEnd/>
            </a:ln>
          </p:spPr>
          <p:txBody>
            <a:bodyPr/>
            <a:lstStyle/>
            <a:p>
              <a:endParaRPr lang="zh-CN" altLang="en-US"/>
            </a:p>
          </p:txBody>
        </p:sp>
        <p:sp>
          <p:nvSpPr>
            <p:cNvPr id="88070" name="AutoShape 6"/>
            <p:cNvSpPr>
              <a:spLocks noChangeArrowheads="1"/>
            </p:cNvSpPr>
            <p:nvPr/>
          </p:nvSpPr>
          <p:spPr bwMode="auto">
            <a:xfrm>
              <a:off x="1371" y="8682"/>
              <a:ext cx="1266" cy="476"/>
            </a:xfrm>
            <a:prstGeom prst="flowChartDecision">
              <a:avLst/>
            </a:prstGeom>
            <a:noFill/>
            <a:ln w="9525">
              <a:solidFill>
                <a:srgbClr val="000000"/>
              </a:solidFill>
              <a:miter lim="800000"/>
              <a:headEnd/>
              <a:tailEnd/>
            </a:ln>
          </p:spPr>
          <p:txBody>
            <a:bodyPr lIns="0" tIns="0" rIns="0" bIns="0"/>
            <a:lstStyle/>
            <a:p>
              <a:endParaRPr lang="zh-CN" altLang="zh-CN" sz="3600"/>
            </a:p>
          </p:txBody>
        </p:sp>
        <p:sp>
          <p:nvSpPr>
            <p:cNvPr id="88071" name="AutoShape 7"/>
            <p:cNvSpPr>
              <a:spLocks noChangeArrowheads="1"/>
            </p:cNvSpPr>
            <p:nvPr/>
          </p:nvSpPr>
          <p:spPr bwMode="auto">
            <a:xfrm>
              <a:off x="1676" y="10613"/>
              <a:ext cx="663" cy="308"/>
            </a:xfrm>
            <a:prstGeom prst="flowChartProcess">
              <a:avLst/>
            </a:prstGeom>
            <a:noFill/>
            <a:ln w="9525">
              <a:solidFill>
                <a:srgbClr val="000000"/>
              </a:solidFill>
              <a:miter lim="800000"/>
              <a:headEnd/>
              <a:tailEnd/>
            </a:ln>
          </p:spPr>
          <p:txBody>
            <a:bodyPr lIns="0" tIns="18000" rIns="0" bIns="0"/>
            <a:lstStyle/>
            <a:p>
              <a:pPr algn="ctr"/>
              <a:r>
                <a:rPr lang="zh-CN" altLang="en-US" sz="1400"/>
                <a:t>语句</a:t>
              </a:r>
              <a:r>
                <a:rPr lang="en-US" altLang="zh-CN" sz="1400"/>
                <a:t>1</a:t>
              </a:r>
              <a:endParaRPr lang="en-US" altLang="zh-CN" sz="3600"/>
            </a:p>
          </p:txBody>
        </p:sp>
        <p:sp>
          <p:nvSpPr>
            <p:cNvPr id="88072" name="AutoShape 8"/>
            <p:cNvSpPr>
              <a:spLocks noChangeArrowheads="1"/>
            </p:cNvSpPr>
            <p:nvPr/>
          </p:nvSpPr>
          <p:spPr bwMode="auto">
            <a:xfrm>
              <a:off x="1579" y="8776"/>
              <a:ext cx="807" cy="309"/>
            </a:xfrm>
            <a:prstGeom prst="flowChartProcess">
              <a:avLst/>
            </a:prstGeom>
            <a:noFill/>
            <a:ln w="9525">
              <a:noFill/>
              <a:miter lim="800000"/>
              <a:headEnd/>
              <a:tailEnd/>
            </a:ln>
          </p:spPr>
          <p:txBody>
            <a:bodyPr lIns="0" tIns="18000" rIns="0" bIns="0"/>
            <a:lstStyle/>
            <a:p>
              <a:pPr algn="ctr"/>
              <a:r>
                <a:rPr lang="zh-CN" altLang="en-US" sz="1400"/>
                <a:t>表达式</a:t>
              </a:r>
              <a:r>
                <a:rPr lang="en-US" altLang="zh-CN" sz="1400"/>
                <a:t>1</a:t>
              </a:r>
            </a:p>
            <a:p>
              <a:endParaRPr lang="en-US" altLang="zh-CN" sz="3600"/>
            </a:p>
          </p:txBody>
        </p:sp>
        <p:sp>
          <p:nvSpPr>
            <p:cNvPr id="88073" name="Line 9"/>
            <p:cNvSpPr>
              <a:spLocks noChangeShapeType="1"/>
            </p:cNvSpPr>
            <p:nvPr/>
          </p:nvSpPr>
          <p:spPr bwMode="auto">
            <a:xfrm>
              <a:off x="2005" y="9160"/>
              <a:ext cx="1" cy="1449"/>
            </a:xfrm>
            <a:prstGeom prst="line">
              <a:avLst/>
            </a:prstGeom>
            <a:noFill/>
            <a:ln w="9525">
              <a:solidFill>
                <a:srgbClr val="000000"/>
              </a:solidFill>
              <a:round/>
              <a:headEnd/>
              <a:tailEnd type="stealth" w="sm" len="med"/>
            </a:ln>
            <a:effectLst/>
          </p:spPr>
          <p:txBody>
            <a:bodyPr/>
            <a:lstStyle/>
            <a:p>
              <a:endParaRPr lang="zh-CN" altLang="en-US"/>
            </a:p>
          </p:txBody>
        </p:sp>
        <p:sp>
          <p:nvSpPr>
            <p:cNvPr id="88074" name="Line 10"/>
            <p:cNvSpPr>
              <a:spLocks noChangeShapeType="1"/>
            </p:cNvSpPr>
            <p:nvPr/>
          </p:nvSpPr>
          <p:spPr bwMode="auto">
            <a:xfrm>
              <a:off x="2005" y="8412"/>
              <a:ext cx="1" cy="276"/>
            </a:xfrm>
            <a:prstGeom prst="line">
              <a:avLst/>
            </a:prstGeom>
            <a:noFill/>
            <a:ln w="9525">
              <a:solidFill>
                <a:srgbClr val="000000"/>
              </a:solidFill>
              <a:round/>
              <a:headEnd/>
              <a:tailEnd type="stealth" w="sm" len="med"/>
            </a:ln>
            <a:effectLst/>
          </p:spPr>
          <p:txBody>
            <a:bodyPr/>
            <a:lstStyle/>
            <a:p>
              <a:endParaRPr lang="zh-CN" altLang="en-US"/>
            </a:p>
          </p:txBody>
        </p:sp>
        <p:sp>
          <p:nvSpPr>
            <p:cNvPr id="88075" name="Line 11"/>
            <p:cNvSpPr>
              <a:spLocks noChangeShapeType="1"/>
            </p:cNvSpPr>
            <p:nvPr/>
          </p:nvSpPr>
          <p:spPr bwMode="auto">
            <a:xfrm>
              <a:off x="2005" y="10927"/>
              <a:ext cx="1" cy="276"/>
            </a:xfrm>
            <a:prstGeom prst="line">
              <a:avLst/>
            </a:prstGeom>
            <a:noFill/>
            <a:ln w="9525">
              <a:solidFill>
                <a:srgbClr val="000000"/>
              </a:solidFill>
              <a:round/>
              <a:headEnd/>
              <a:tailEnd type="none" w="sm" len="med"/>
            </a:ln>
            <a:effectLst/>
          </p:spPr>
          <p:txBody>
            <a:bodyPr/>
            <a:lstStyle/>
            <a:p>
              <a:endParaRPr lang="zh-CN" altLang="en-US"/>
            </a:p>
          </p:txBody>
        </p:sp>
        <p:sp>
          <p:nvSpPr>
            <p:cNvPr id="88076" name="Freeform 12"/>
            <p:cNvSpPr>
              <a:spLocks/>
            </p:cNvSpPr>
            <p:nvPr/>
          </p:nvSpPr>
          <p:spPr bwMode="auto">
            <a:xfrm>
              <a:off x="2635" y="8920"/>
              <a:ext cx="633" cy="248"/>
            </a:xfrm>
            <a:custGeom>
              <a:avLst/>
              <a:gdLst/>
              <a:ahLst/>
              <a:cxnLst>
                <a:cxn ang="0">
                  <a:pos x="0" y="0"/>
                </a:cxn>
                <a:cxn ang="0">
                  <a:pos x="525" y="0"/>
                </a:cxn>
                <a:cxn ang="0">
                  <a:pos x="525" y="312"/>
                </a:cxn>
              </a:cxnLst>
              <a:rect l="0" t="0" r="r" b="b"/>
              <a:pathLst>
                <a:path w="525" h="312">
                  <a:moveTo>
                    <a:pt x="0" y="0"/>
                  </a:moveTo>
                  <a:lnTo>
                    <a:pt x="525" y="0"/>
                  </a:lnTo>
                  <a:lnTo>
                    <a:pt x="525" y="312"/>
                  </a:lnTo>
                </a:path>
              </a:pathLst>
            </a:custGeom>
            <a:noFill/>
            <a:ln w="9525" cap="flat" cmpd="sng">
              <a:solidFill>
                <a:srgbClr val="000000"/>
              </a:solidFill>
              <a:prstDash val="solid"/>
              <a:round/>
              <a:headEnd/>
              <a:tailEnd type="stealth" w="sm" len="med"/>
            </a:ln>
            <a:effectLst/>
          </p:spPr>
          <p:txBody>
            <a:bodyPr/>
            <a:lstStyle/>
            <a:p>
              <a:endParaRPr lang="zh-CN" altLang="en-US"/>
            </a:p>
          </p:txBody>
        </p:sp>
        <p:sp>
          <p:nvSpPr>
            <p:cNvPr id="88077" name="AutoShape 13"/>
            <p:cNvSpPr>
              <a:spLocks noChangeArrowheads="1"/>
            </p:cNvSpPr>
            <p:nvPr/>
          </p:nvSpPr>
          <p:spPr bwMode="auto">
            <a:xfrm>
              <a:off x="2947" y="10613"/>
              <a:ext cx="663" cy="308"/>
            </a:xfrm>
            <a:prstGeom prst="flowChartProcess">
              <a:avLst/>
            </a:prstGeom>
            <a:noFill/>
            <a:ln w="9525">
              <a:solidFill>
                <a:srgbClr val="000000"/>
              </a:solidFill>
              <a:miter lim="800000"/>
              <a:headEnd/>
              <a:tailEnd/>
            </a:ln>
          </p:spPr>
          <p:txBody>
            <a:bodyPr lIns="0" tIns="18000" rIns="0" bIns="0"/>
            <a:lstStyle/>
            <a:p>
              <a:pPr algn="ctr"/>
              <a:r>
                <a:rPr lang="zh-CN" altLang="en-US" sz="1400" dirty="0" smtClean="0"/>
                <a:t>语句</a:t>
              </a:r>
              <a:r>
                <a:rPr lang="en-US" altLang="zh-CN" sz="1400" dirty="0" smtClean="0"/>
                <a:t>2</a:t>
              </a:r>
              <a:endParaRPr lang="en-US" altLang="zh-CN" sz="3600" dirty="0"/>
            </a:p>
          </p:txBody>
        </p:sp>
        <p:sp>
          <p:nvSpPr>
            <p:cNvPr id="88078" name="Line 14"/>
            <p:cNvSpPr>
              <a:spLocks noChangeShapeType="1"/>
            </p:cNvSpPr>
            <p:nvPr/>
          </p:nvSpPr>
          <p:spPr bwMode="auto">
            <a:xfrm>
              <a:off x="3274" y="9635"/>
              <a:ext cx="1" cy="974"/>
            </a:xfrm>
            <a:prstGeom prst="line">
              <a:avLst/>
            </a:prstGeom>
            <a:noFill/>
            <a:ln w="9525">
              <a:solidFill>
                <a:srgbClr val="000000"/>
              </a:solidFill>
              <a:round/>
              <a:headEnd/>
              <a:tailEnd type="stealth" w="sm" len="med"/>
            </a:ln>
            <a:effectLst/>
          </p:spPr>
          <p:txBody>
            <a:bodyPr/>
            <a:lstStyle/>
            <a:p>
              <a:endParaRPr lang="zh-CN" altLang="en-US"/>
            </a:p>
          </p:txBody>
        </p:sp>
        <p:sp>
          <p:nvSpPr>
            <p:cNvPr id="88079" name="Line 15"/>
            <p:cNvSpPr>
              <a:spLocks noChangeShapeType="1"/>
            </p:cNvSpPr>
            <p:nvPr/>
          </p:nvSpPr>
          <p:spPr bwMode="auto">
            <a:xfrm>
              <a:off x="3274" y="10927"/>
              <a:ext cx="1" cy="276"/>
            </a:xfrm>
            <a:prstGeom prst="line">
              <a:avLst/>
            </a:prstGeom>
            <a:noFill/>
            <a:ln w="9525">
              <a:solidFill>
                <a:srgbClr val="000000"/>
              </a:solidFill>
              <a:round/>
              <a:headEnd/>
              <a:tailEnd type="none" w="sm" len="med"/>
            </a:ln>
            <a:effectLst/>
          </p:spPr>
          <p:txBody>
            <a:bodyPr/>
            <a:lstStyle/>
            <a:p>
              <a:endParaRPr lang="zh-CN" altLang="en-US"/>
            </a:p>
          </p:txBody>
        </p:sp>
        <p:sp>
          <p:nvSpPr>
            <p:cNvPr id="88080" name="AutoShape 16"/>
            <p:cNvSpPr>
              <a:spLocks noChangeArrowheads="1"/>
            </p:cNvSpPr>
            <p:nvPr/>
          </p:nvSpPr>
          <p:spPr bwMode="auto">
            <a:xfrm>
              <a:off x="2648" y="9165"/>
              <a:ext cx="1266" cy="476"/>
            </a:xfrm>
            <a:prstGeom prst="flowChartDecision">
              <a:avLst/>
            </a:prstGeom>
            <a:noFill/>
            <a:ln w="9525">
              <a:solidFill>
                <a:srgbClr val="000000"/>
              </a:solidFill>
              <a:miter lim="800000"/>
              <a:headEnd/>
              <a:tailEnd/>
            </a:ln>
          </p:spPr>
          <p:txBody>
            <a:bodyPr lIns="0" tIns="0" rIns="0" bIns="0"/>
            <a:lstStyle/>
            <a:p>
              <a:endParaRPr lang="zh-CN" altLang="zh-CN" sz="3600"/>
            </a:p>
          </p:txBody>
        </p:sp>
        <p:sp>
          <p:nvSpPr>
            <p:cNvPr id="88081" name="AutoShape 17"/>
            <p:cNvSpPr>
              <a:spLocks noChangeArrowheads="1"/>
            </p:cNvSpPr>
            <p:nvPr/>
          </p:nvSpPr>
          <p:spPr bwMode="auto">
            <a:xfrm>
              <a:off x="2856" y="9260"/>
              <a:ext cx="807" cy="309"/>
            </a:xfrm>
            <a:prstGeom prst="flowChartProcess">
              <a:avLst/>
            </a:prstGeom>
            <a:noFill/>
            <a:ln w="9525">
              <a:noFill/>
              <a:miter lim="800000"/>
              <a:headEnd/>
              <a:tailEnd/>
            </a:ln>
          </p:spPr>
          <p:txBody>
            <a:bodyPr lIns="0" tIns="18000" rIns="0" bIns="0"/>
            <a:lstStyle/>
            <a:p>
              <a:pPr algn="ctr"/>
              <a:r>
                <a:rPr lang="zh-CN" altLang="en-US" sz="1400" dirty="0" smtClean="0"/>
                <a:t>表达式</a:t>
              </a:r>
              <a:r>
                <a:rPr lang="en-US" altLang="zh-CN" sz="1400" dirty="0" smtClean="0"/>
                <a:t>2</a:t>
              </a:r>
              <a:endParaRPr lang="en-US" altLang="zh-CN" sz="1400" dirty="0"/>
            </a:p>
            <a:p>
              <a:endParaRPr lang="en-US" altLang="zh-CN" sz="3600" dirty="0"/>
            </a:p>
          </p:txBody>
        </p:sp>
        <p:sp>
          <p:nvSpPr>
            <p:cNvPr id="88082" name="Freeform 18"/>
            <p:cNvSpPr>
              <a:spLocks/>
            </p:cNvSpPr>
            <p:nvPr/>
          </p:nvSpPr>
          <p:spPr bwMode="auto">
            <a:xfrm>
              <a:off x="3912" y="9406"/>
              <a:ext cx="591" cy="209"/>
            </a:xfrm>
            <a:custGeom>
              <a:avLst/>
              <a:gdLst/>
              <a:ahLst/>
              <a:cxnLst>
                <a:cxn ang="0">
                  <a:pos x="0" y="0"/>
                </a:cxn>
                <a:cxn ang="0">
                  <a:pos x="525" y="0"/>
                </a:cxn>
                <a:cxn ang="0">
                  <a:pos x="525" y="312"/>
                </a:cxn>
              </a:cxnLst>
              <a:rect l="0" t="0" r="r" b="b"/>
              <a:pathLst>
                <a:path w="525" h="312">
                  <a:moveTo>
                    <a:pt x="0" y="0"/>
                  </a:moveTo>
                  <a:lnTo>
                    <a:pt x="525" y="0"/>
                  </a:lnTo>
                  <a:lnTo>
                    <a:pt x="525" y="312"/>
                  </a:lnTo>
                </a:path>
              </a:pathLst>
            </a:custGeom>
            <a:noFill/>
            <a:ln w="9525" cap="flat" cmpd="sng">
              <a:solidFill>
                <a:srgbClr val="000000"/>
              </a:solidFill>
              <a:prstDash val="solid"/>
              <a:round/>
              <a:headEnd/>
              <a:tailEnd type="stealth" w="sm" len="med"/>
            </a:ln>
            <a:effectLst/>
          </p:spPr>
          <p:txBody>
            <a:bodyPr/>
            <a:lstStyle/>
            <a:p>
              <a:endParaRPr lang="zh-CN" altLang="en-US"/>
            </a:p>
          </p:txBody>
        </p:sp>
        <p:sp>
          <p:nvSpPr>
            <p:cNvPr id="88083" name="AutoShape 19"/>
            <p:cNvSpPr>
              <a:spLocks noChangeArrowheads="1"/>
            </p:cNvSpPr>
            <p:nvPr/>
          </p:nvSpPr>
          <p:spPr bwMode="auto">
            <a:xfrm>
              <a:off x="4170" y="10613"/>
              <a:ext cx="663" cy="308"/>
            </a:xfrm>
            <a:prstGeom prst="flowChartProcess">
              <a:avLst/>
            </a:prstGeom>
            <a:noFill/>
            <a:ln w="9525">
              <a:solidFill>
                <a:srgbClr val="000000"/>
              </a:solidFill>
              <a:miter lim="800000"/>
              <a:headEnd/>
              <a:tailEnd/>
            </a:ln>
          </p:spPr>
          <p:txBody>
            <a:bodyPr lIns="0" tIns="18000" rIns="0" bIns="0"/>
            <a:lstStyle/>
            <a:p>
              <a:pPr algn="ctr"/>
              <a:r>
                <a:rPr lang="zh-CN" altLang="en-US" sz="1400" dirty="0" smtClean="0"/>
                <a:t>语句</a:t>
              </a:r>
              <a:r>
                <a:rPr lang="en-US" altLang="zh-CN" sz="1400" dirty="0" smtClean="0"/>
                <a:t>n</a:t>
              </a:r>
              <a:endParaRPr lang="en-US" altLang="zh-CN" sz="3600" dirty="0"/>
            </a:p>
          </p:txBody>
        </p:sp>
        <p:sp>
          <p:nvSpPr>
            <p:cNvPr id="88084" name="Line 20"/>
            <p:cNvSpPr>
              <a:spLocks noChangeShapeType="1"/>
            </p:cNvSpPr>
            <p:nvPr/>
          </p:nvSpPr>
          <p:spPr bwMode="auto">
            <a:xfrm>
              <a:off x="4522" y="10068"/>
              <a:ext cx="1" cy="541"/>
            </a:xfrm>
            <a:prstGeom prst="line">
              <a:avLst/>
            </a:prstGeom>
            <a:noFill/>
            <a:ln w="9525">
              <a:solidFill>
                <a:srgbClr val="000000"/>
              </a:solidFill>
              <a:round/>
              <a:headEnd/>
              <a:tailEnd type="stealth" w="sm" len="med"/>
            </a:ln>
            <a:effectLst/>
          </p:spPr>
          <p:txBody>
            <a:bodyPr/>
            <a:lstStyle/>
            <a:p>
              <a:endParaRPr lang="zh-CN" altLang="en-US"/>
            </a:p>
          </p:txBody>
        </p:sp>
        <p:sp>
          <p:nvSpPr>
            <p:cNvPr id="88085" name="Line 21"/>
            <p:cNvSpPr>
              <a:spLocks noChangeShapeType="1"/>
            </p:cNvSpPr>
            <p:nvPr/>
          </p:nvSpPr>
          <p:spPr bwMode="auto">
            <a:xfrm>
              <a:off x="4522" y="10927"/>
              <a:ext cx="1" cy="276"/>
            </a:xfrm>
            <a:prstGeom prst="line">
              <a:avLst/>
            </a:prstGeom>
            <a:noFill/>
            <a:ln w="9525">
              <a:solidFill>
                <a:srgbClr val="000000"/>
              </a:solidFill>
              <a:round/>
              <a:headEnd/>
              <a:tailEnd type="none" w="sm" len="med"/>
            </a:ln>
            <a:effectLst/>
          </p:spPr>
          <p:txBody>
            <a:bodyPr/>
            <a:lstStyle/>
            <a:p>
              <a:endParaRPr lang="zh-CN" altLang="en-US"/>
            </a:p>
          </p:txBody>
        </p:sp>
        <p:sp>
          <p:nvSpPr>
            <p:cNvPr id="88086" name="AutoShape 22"/>
            <p:cNvSpPr>
              <a:spLocks noChangeArrowheads="1"/>
            </p:cNvSpPr>
            <p:nvPr/>
          </p:nvSpPr>
          <p:spPr bwMode="auto">
            <a:xfrm>
              <a:off x="3872" y="9596"/>
              <a:ext cx="1266" cy="475"/>
            </a:xfrm>
            <a:prstGeom prst="flowChartDecision">
              <a:avLst/>
            </a:prstGeom>
            <a:noFill/>
            <a:ln w="9525">
              <a:solidFill>
                <a:srgbClr val="000000"/>
              </a:solidFill>
              <a:miter lim="800000"/>
              <a:headEnd/>
              <a:tailEnd/>
            </a:ln>
          </p:spPr>
          <p:txBody>
            <a:bodyPr lIns="0" tIns="0" rIns="0" bIns="0"/>
            <a:lstStyle/>
            <a:p>
              <a:endParaRPr lang="zh-CN" altLang="zh-CN" sz="3600"/>
            </a:p>
          </p:txBody>
        </p:sp>
        <p:sp>
          <p:nvSpPr>
            <p:cNvPr id="88087" name="AutoShape 23"/>
            <p:cNvSpPr>
              <a:spLocks noChangeArrowheads="1"/>
            </p:cNvSpPr>
            <p:nvPr/>
          </p:nvSpPr>
          <p:spPr bwMode="auto">
            <a:xfrm>
              <a:off x="4080" y="9690"/>
              <a:ext cx="807" cy="309"/>
            </a:xfrm>
            <a:prstGeom prst="flowChartProcess">
              <a:avLst/>
            </a:prstGeom>
            <a:noFill/>
            <a:ln w="9525">
              <a:noFill/>
              <a:miter lim="800000"/>
              <a:headEnd/>
              <a:tailEnd/>
            </a:ln>
          </p:spPr>
          <p:txBody>
            <a:bodyPr lIns="0" tIns="18000" rIns="0" bIns="0"/>
            <a:lstStyle/>
            <a:p>
              <a:pPr algn="ctr"/>
              <a:r>
                <a:rPr lang="zh-CN" altLang="en-US" sz="1400" dirty="0" smtClean="0"/>
                <a:t>表达式</a:t>
              </a:r>
              <a:r>
                <a:rPr lang="en-US" altLang="zh-CN" sz="1400" dirty="0" smtClean="0"/>
                <a:t>n</a:t>
              </a:r>
              <a:endParaRPr lang="en-US" altLang="zh-CN" sz="1400" dirty="0"/>
            </a:p>
            <a:p>
              <a:endParaRPr lang="en-US" altLang="zh-CN" sz="3600" dirty="0"/>
            </a:p>
          </p:txBody>
        </p:sp>
        <p:sp>
          <p:nvSpPr>
            <p:cNvPr id="88088" name="Freeform 24"/>
            <p:cNvSpPr>
              <a:spLocks/>
            </p:cNvSpPr>
            <p:nvPr/>
          </p:nvSpPr>
          <p:spPr bwMode="auto">
            <a:xfrm>
              <a:off x="5136" y="9829"/>
              <a:ext cx="780" cy="765"/>
            </a:xfrm>
            <a:custGeom>
              <a:avLst/>
              <a:gdLst/>
              <a:ahLst/>
              <a:cxnLst>
                <a:cxn ang="0">
                  <a:pos x="0" y="0"/>
                </a:cxn>
                <a:cxn ang="0">
                  <a:pos x="525" y="0"/>
                </a:cxn>
                <a:cxn ang="0">
                  <a:pos x="525" y="312"/>
                </a:cxn>
              </a:cxnLst>
              <a:rect l="0" t="0" r="r" b="b"/>
              <a:pathLst>
                <a:path w="525" h="312">
                  <a:moveTo>
                    <a:pt x="0" y="0"/>
                  </a:moveTo>
                  <a:lnTo>
                    <a:pt x="525" y="0"/>
                  </a:lnTo>
                  <a:lnTo>
                    <a:pt x="525" y="312"/>
                  </a:lnTo>
                </a:path>
              </a:pathLst>
            </a:custGeom>
            <a:noFill/>
            <a:ln w="9525" cap="flat" cmpd="sng">
              <a:solidFill>
                <a:srgbClr val="000000"/>
              </a:solidFill>
              <a:prstDash val="solid"/>
              <a:round/>
              <a:headEnd/>
              <a:tailEnd type="stealth" w="sm" len="med"/>
            </a:ln>
            <a:effectLst/>
          </p:spPr>
          <p:txBody>
            <a:bodyPr/>
            <a:lstStyle/>
            <a:p>
              <a:endParaRPr lang="zh-CN" altLang="en-US"/>
            </a:p>
          </p:txBody>
        </p:sp>
        <p:sp>
          <p:nvSpPr>
            <p:cNvPr id="88089" name="AutoShape 25"/>
            <p:cNvSpPr>
              <a:spLocks noChangeArrowheads="1"/>
            </p:cNvSpPr>
            <p:nvPr/>
          </p:nvSpPr>
          <p:spPr bwMode="auto">
            <a:xfrm>
              <a:off x="5560" y="10613"/>
              <a:ext cx="815" cy="308"/>
            </a:xfrm>
            <a:prstGeom prst="flowChartProcess">
              <a:avLst/>
            </a:prstGeom>
            <a:noFill/>
            <a:ln w="9525">
              <a:solidFill>
                <a:srgbClr val="000000"/>
              </a:solidFill>
              <a:miter lim="800000"/>
              <a:headEnd/>
              <a:tailEnd/>
            </a:ln>
          </p:spPr>
          <p:txBody>
            <a:bodyPr lIns="0" tIns="18000" rIns="0" bIns="0"/>
            <a:lstStyle/>
            <a:p>
              <a:pPr algn="ctr"/>
              <a:r>
                <a:rPr lang="zh-CN" altLang="en-US" sz="1400"/>
                <a:t>语句</a:t>
              </a:r>
              <a:r>
                <a:rPr lang="en-US" altLang="zh-CN" sz="1400"/>
                <a:t>n+1</a:t>
              </a:r>
              <a:endParaRPr lang="en-US" altLang="zh-CN" sz="3600"/>
            </a:p>
          </p:txBody>
        </p:sp>
        <p:sp>
          <p:nvSpPr>
            <p:cNvPr id="88090" name="Line 26"/>
            <p:cNvSpPr>
              <a:spLocks noChangeShapeType="1"/>
            </p:cNvSpPr>
            <p:nvPr/>
          </p:nvSpPr>
          <p:spPr bwMode="auto">
            <a:xfrm>
              <a:off x="5911" y="10927"/>
              <a:ext cx="1" cy="276"/>
            </a:xfrm>
            <a:prstGeom prst="line">
              <a:avLst/>
            </a:prstGeom>
            <a:noFill/>
            <a:ln w="9525">
              <a:solidFill>
                <a:srgbClr val="000000"/>
              </a:solidFill>
              <a:round/>
              <a:headEnd/>
              <a:tailEnd type="none" w="sm" len="med"/>
            </a:ln>
            <a:effectLst/>
          </p:spPr>
          <p:txBody>
            <a:bodyPr/>
            <a:lstStyle/>
            <a:p>
              <a:endParaRPr lang="zh-CN" altLang="en-US"/>
            </a:p>
          </p:txBody>
        </p:sp>
        <p:sp>
          <p:nvSpPr>
            <p:cNvPr id="88091" name="AutoShape 27"/>
            <p:cNvSpPr>
              <a:spLocks noChangeArrowheads="1"/>
            </p:cNvSpPr>
            <p:nvPr/>
          </p:nvSpPr>
          <p:spPr bwMode="auto">
            <a:xfrm>
              <a:off x="2791" y="8671"/>
              <a:ext cx="230" cy="238"/>
            </a:xfrm>
            <a:prstGeom prst="flowChartProcess">
              <a:avLst/>
            </a:prstGeom>
            <a:noFill/>
            <a:ln w="9525">
              <a:noFill/>
              <a:miter lim="800000"/>
              <a:headEnd/>
              <a:tailEnd/>
            </a:ln>
          </p:spPr>
          <p:txBody>
            <a:bodyPr lIns="0" tIns="0" rIns="0" bIns="0"/>
            <a:lstStyle/>
            <a:p>
              <a:pPr algn="ctr"/>
              <a:r>
                <a:rPr lang="en-US" altLang="zh-CN" sz="1400"/>
                <a:t>0</a:t>
              </a:r>
            </a:p>
            <a:p>
              <a:endParaRPr lang="en-US" altLang="zh-CN" sz="3600"/>
            </a:p>
          </p:txBody>
        </p:sp>
        <p:sp>
          <p:nvSpPr>
            <p:cNvPr id="88092" name="AutoShape 28"/>
            <p:cNvSpPr>
              <a:spLocks noChangeArrowheads="1"/>
            </p:cNvSpPr>
            <p:nvPr/>
          </p:nvSpPr>
          <p:spPr bwMode="auto">
            <a:xfrm>
              <a:off x="4029" y="9165"/>
              <a:ext cx="231" cy="238"/>
            </a:xfrm>
            <a:prstGeom prst="flowChartProcess">
              <a:avLst/>
            </a:prstGeom>
            <a:noFill/>
            <a:ln w="9525">
              <a:noFill/>
              <a:miter lim="800000"/>
              <a:headEnd/>
              <a:tailEnd/>
            </a:ln>
          </p:spPr>
          <p:txBody>
            <a:bodyPr lIns="0" tIns="0" rIns="0" bIns="0"/>
            <a:lstStyle/>
            <a:p>
              <a:pPr algn="ctr"/>
              <a:r>
                <a:rPr lang="en-US" altLang="zh-CN" sz="1400"/>
                <a:t>0</a:t>
              </a:r>
            </a:p>
            <a:p>
              <a:endParaRPr lang="en-US" altLang="zh-CN" sz="3600"/>
            </a:p>
          </p:txBody>
        </p:sp>
        <p:sp>
          <p:nvSpPr>
            <p:cNvPr id="88093" name="AutoShape 29"/>
            <p:cNvSpPr>
              <a:spLocks noChangeArrowheads="1"/>
            </p:cNvSpPr>
            <p:nvPr/>
          </p:nvSpPr>
          <p:spPr bwMode="auto">
            <a:xfrm>
              <a:off x="5404" y="9588"/>
              <a:ext cx="230" cy="237"/>
            </a:xfrm>
            <a:prstGeom prst="flowChartProcess">
              <a:avLst/>
            </a:prstGeom>
            <a:noFill/>
            <a:ln w="9525">
              <a:noFill/>
              <a:miter lim="800000"/>
              <a:headEnd/>
              <a:tailEnd/>
            </a:ln>
          </p:spPr>
          <p:txBody>
            <a:bodyPr lIns="0" tIns="0" rIns="0" bIns="0"/>
            <a:lstStyle/>
            <a:p>
              <a:pPr algn="ctr"/>
              <a:r>
                <a:rPr lang="en-US" altLang="zh-CN" sz="1400"/>
                <a:t>0</a:t>
              </a:r>
            </a:p>
            <a:p>
              <a:endParaRPr lang="en-US" altLang="zh-CN" sz="3600"/>
            </a:p>
          </p:txBody>
        </p:sp>
        <p:sp>
          <p:nvSpPr>
            <p:cNvPr id="88094" name="AutoShape 30"/>
            <p:cNvSpPr>
              <a:spLocks noChangeArrowheads="1"/>
            </p:cNvSpPr>
            <p:nvPr/>
          </p:nvSpPr>
          <p:spPr bwMode="auto">
            <a:xfrm>
              <a:off x="2112" y="9604"/>
              <a:ext cx="390" cy="235"/>
            </a:xfrm>
            <a:prstGeom prst="flowChartProcess">
              <a:avLst/>
            </a:prstGeom>
            <a:noFill/>
            <a:ln w="9525">
              <a:noFill/>
              <a:miter lim="800000"/>
              <a:headEnd/>
              <a:tailEnd/>
            </a:ln>
          </p:spPr>
          <p:txBody>
            <a:bodyPr lIns="0" tIns="0" rIns="0" bIns="0"/>
            <a:lstStyle/>
            <a:p>
              <a:pPr algn="ctr"/>
              <a:r>
                <a:rPr lang="zh-CN" altLang="en-US" sz="1400"/>
                <a:t>非</a:t>
              </a:r>
              <a:r>
                <a:rPr lang="en-US" altLang="zh-CN" sz="1400"/>
                <a:t>0</a:t>
              </a:r>
            </a:p>
            <a:p>
              <a:endParaRPr lang="en-US" altLang="zh-CN" sz="3600"/>
            </a:p>
          </p:txBody>
        </p:sp>
        <p:sp>
          <p:nvSpPr>
            <p:cNvPr id="88095" name="AutoShape 31"/>
            <p:cNvSpPr>
              <a:spLocks noChangeArrowheads="1"/>
            </p:cNvSpPr>
            <p:nvPr/>
          </p:nvSpPr>
          <p:spPr bwMode="auto">
            <a:xfrm>
              <a:off x="3307" y="9909"/>
              <a:ext cx="390" cy="238"/>
            </a:xfrm>
            <a:prstGeom prst="flowChartProcess">
              <a:avLst/>
            </a:prstGeom>
            <a:noFill/>
            <a:ln w="9525">
              <a:noFill/>
              <a:miter lim="800000"/>
              <a:headEnd/>
              <a:tailEnd/>
            </a:ln>
          </p:spPr>
          <p:txBody>
            <a:bodyPr lIns="0" tIns="0" rIns="0" bIns="0"/>
            <a:lstStyle/>
            <a:p>
              <a:pPr algn="ctr"/>
              <a:r>
                <a:rPr lang="zh-CN" altLang="en-US" sz="1400"/>
                <a:t>非</a:t>
              </a:r>
              <a:r>
                <a:rPr lang="en-US" altLang="zh-CN" sz="1400"/>
                <a:t>0</a:t>
              </a:r>
            </a:p>
            <a:p>
              <a:endParaRPr lang="en-US" altLang="zh-CN" sz="3600"/>
            </a:p>
          </p:txBody>
        </p:sp>
        <p:sp>
          <p:nvSpPr>
            <p:cNvPr id="88096" name="AutoShape 32"/>
            <p:cNvSpPr>
              <a:spLocks noChangeArrowheads="1"/>
            </p:cNvSpPr>
            <p:nvPr/>
          </p:nvSpPr>
          <p:spPr bwMode="auto">
            <a:xfrm>
              <a:off x="4643" y="10183"/>
              <a:ext cx="390" cy="237"/>
            </a:xfrm>
            <a:prstGeom prst="flowChartProcess">
              <a:avLst/>
            </a:prstGeom>
            <a:noFill/>
            <a:ln w="9525">
              <a:noFill/>
              <a:miter lim="800000"/>
              <a:headEnd/>
              <a:tailEnd/>
            </a:ln>
          </p:spPr>
          <p:txBody>
            <a:bodyPr lIns="0" tIns="0" rIns="0" bIns="0"/>
            <a:lstStyle/>
            <a:p>
              <a:pPr algn="ctr"/>
              <a:r>
                <a:rPr lang="zh-CN" altLang="en-US" sz="1400"/>
                <a:t>非</a:t>
              </a:r>
              <a:r>
                <a:rPr lang="en-US" altLang="zh-CN" sz="1400"/>
                <a:t>0</a:t>
              </a:r>
            </a:p>
            <a:p>
              <a:endParaRPr lang="en-US" altLang="zh-CN" sz="3600"/>
            </a:p>
          </p:txBody>
        </p:sp>
        <p:sp>
          <p:nvSpPr>
            <p:cNvPr id="88097" name="Line 33"/>
            <p:cNvSpPr>
              <a:spLocks noChangeShapeType="1"/>
            </p:cNvSpPr>
            <p:nvPr/>
          </p:nvSpPr>
          <p:spPr bwMode="auto">
            <a:xfrm>
              <a:off x="4022" y="11208"/>
              <a:ext cx="1" cy="276"/>
            </a:xfrm>
            <a:prstGeom prst="line">
              <a:avLst/>
            </a:prstGeom>
            <a:noFill/>
            <a:ln w="9525">
              <a:solidFill>
                <a:srgbClr val="000000"/>
              </a:solidFill>
              <a:round/>
              <a:headEnd/>
              <a:tailEnd type="stealth" w="sm" len="med"/>
            </a:ln>
            <a:effectLst/>
          </p:spPr>
          <p:txBody>
            <a:bodyPr/>
            <a:lstStyle/>
            <a:p>
              <a:endParaRPr lang="zh-CN" altLang="en-US"/>
            </a:p>
          </p:txBody>
        </p:sp>
        <p:sp>
          <p:nvSpPr>
            <p:cNvPr id="88098" name="Line 34"/>
            <p:cNvSpPr>
              <a:spLocks noChangeShapeType="1"/>
            </p:cNvSpPr>
            <p:nvPr/>
          </p:nvSpPr>
          <p:spPr bwMode="auto">
            <a:xfrm>
              <a:off x="2005" y="11204"/>
              <a:ext cx="3924" cy="1"/>
            </a:xfrm>
            <a:prstGeom prst="line">
              <a:avLst/>
            </a:prstGeom>
            <a:noFill/>
            <a:ln w="9525">
              <a:solidFill>
                <a:srgbClr val="000000"/>
              </a:solidFill>
              <a:round/>
              <a:headEnd/>
              <a:tailEnd/>
            </a:ln>
            <a:effectLst/>
          </p:spPr>
          <p:txBody>
            <a:bodyPr/>
            <a:lstStyle/>
            <a:p>
              <a:endParaRPr lang="zh-CN" altLang="en-US"/>
            </a:p>
          </p:txBody>
        </p:sp>
      </p:gr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quarter" idx="1"/>
          </p:nvPr>
        </p:nvSpPr>
        <p:spPr>
          <a:xfrm>
            <a:off x="381000" y="2133600"/>
            <a:ext cx="8534400" cy="3810000"/>
          </a:xfrm>
        </p:spPr>
        <p:txBody>
          <a:bodyPr/>
          <a:lstStyle/>
          <a:p>
            <a:r>
              <a:rPr lang="zh-CN" altLang="en-US">
                <a:ea typeface="宋体" pitchFamily="2" charset="-122"/>
              </a:rPr>
              <a:t>掌握关系表达式和逻辑表达式的组成及运算</a:t>
            </a:r>
          </a:p>
          <a:p>
            <a:r>
              <a:rPr lang="zh-CN" altLang="en-US">
                <a:ea typeface="宋体" pitchFamily="2" charset="-122"/>
              </a:rPr>
              <a:t>理解选择结构（分支结构）程序设计的概念</a:t>
            </a:r>
          </a:p>
          <a:p>
            <a:r>
              <a:rPr lang="zh-CN" altLang="en-US">
                <a:ea typeface="宋体" pitchFamily="2" charset="-122"/>
              </a:rPr>
              <a:t>掌握</a:t>
            </a:r>
            <a:r>
              <a:rPr lang="en-US" altLang="zh-CN">
                <a:solidFill>
                  <a:srgbClr val="FF0000"/>
                </a:solidFill>
                <a:ea typeface="宋体" pitchFamily="2" charset="-122"/>
              </a:rPr>
              <a:t>if</a:t>
            </a:r>
            <a:r>
              <a:rPr lang="zh-CN" altLang="en-US">
                <a:ea typeface="宋体" pitchFamily="2" charset="-122"/>
              </a:rPr>
              <a:t>语句、</a:t>
            </a:r>
            <a:r>
              <a:rPr lang="en-US" altLang="zh-CN">
                <a:solidFill>
                  <a:srgbClr val="FF0000"/>
                </a:solidFill>
                <a:ea typeface="宋体" pitchFamily="2" charset="-122"/>
              </a:rPr>
              <a:t>switch</a:t>
            </a:r>
            <a:r>
              <a:rPr lang="zh-CN" altLang="en-US">
                <a:ea typeface="宋体" pitchFamily="2" charset="-122"/>
              </a:rPr>
              <a:t>语句的基本结构及执行过程</a:t>
            </a:r>
          </a:p>
          <a:p>
            <a:r>
              <a:rPr lang="zh-CN" altLang="en-US">
                <a:ea typeface="宋体" pitchFamily="2" charset="-122"/>
              </a:rPr>
              <a:t>学会简单的选择结构程序设计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学习目标</a:t>
            </a:r>
            <a:endParaRPr lang="zh-CN" altLang="en-US"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a:t>4.6  </a:t>
            </a:r>
            <a:r>
              <a:rPr lang="zh-CN" altLang="en-US"/>
              <a:t>案例：打车费用的计算 </a:t>
            </a:r>
          </a:p>
        </p:txBody>
      </p:sp>
      <p:sp>
        <p:nvSpPr>
          <p:cNvPr id="19459" name="Rectangle 3"/>
          <p:cNvSpPr>
            <a:spLocks noGrp="1" noChangeArrowheads="1"/>
          </p:cNvSpPr>
          <p:nvPr>
            <p:ph sz="quarter" idx="1"/>
          </p:nvPr>
        </p:nvSpPr>
        <p:spPr>
          <a:xfrm>
            <a:off x="457200" y="1719263"/>
            <a:ext cx="8382000" cy="4910137"/>
          </a:xfrm>
        </p:spPr>
        <p:txBody>
          <a:bodyPr/>
          <a:lstStyle/>
          <a:p>
            <a:pPr>
              <a:lnSpc>
                <a:spcPct val="90000"/>
              </a:lnSpc>
            </a:pPr>
            <a:r>
              <a:rPr lang="zh-CN" altLang="en-US" sz="2200" dirty="0">
                <a:ea typeface="宋体" pitchFamily="2" charset="-122"/>
              </a:rPr>
              <a:t>计算方式为：</a:t>
            </a:r>
            <a:r>
              <a:rPr lang="en-US" altLang="zh-CN" sz="2200" dirty="0">
                <a:ea typeface="宋体" pitchFamily="2" charset="-122"/>
              </a:rPr>
              <a:t>3</a:t>
            </a:r>
            <a:r>
              <a:rPr lang="zh-CN" altLang="en-US" sz="2200" dirty="0">
                <a:ea typeface="宋体" pitchFamily="2" charset="-122"/>
              </a:rPr>
              <a:t>公里以内</a:t>
            </a:r>
            <a:r>
              <a:rPr lang="en-US" altLang="zh-CN" sz="2200" dirty="0">
                <a:ea typeface="宋体" pitchFamily="2" charset="-122"/>
              </a:rPr>
              <a:t>8</a:t>
            </a:r>
            <a:r>
              <a:rPr lang="zh-CN" altLang="en-US" sz="2200" dirty="0">
                <a:ea typeface="宋体" pitchFamily="2" charset="-122"/>
              </a:rPr>
              <a:t>元；</a:t>
            </a:r>
            <a:r>
              <a:rPr lang="en-US" altLang="zh-CN" sz="2200" dirty="0">
                <a:ea typeface="宋体" pitchFamily="2" charset="-122"/>
              </a:rPr>
              <a:t>3</a:t>
            </a:r>
            <a:r>
              <a:rPr lang="zh-CN" altLang="en-US" sz="2200" dirty="0">
                <a:ea typeface="宋体" pitchFamily="2" charset="-122"/>
              </a:rPr>
              <a:t>公里以上</a:t>
            </a:r>
            <a:r>
              <a:rPr lang="en-US" altLang="zh-CN" sz="2200" dirty="0">
                <a:ea typeface="宋体" pitchFamily="2" charset="-122"/>
              </a:rPr>
              <a:t>0</a:t>
            </a:r>
            <a:r>
              <a:rPr lang="zh-CN" altLang="en-US" sz="2200" dirty="0">
                <a:ea typeface="宋体" pitchFamily="2" charset="-122"/>
              </a:rPr>
              <a:t>车型每公里</a:t>
            </a:r>
            <a:r>
              <a:rPr lang="en-US" altLang="zh-CN" sz="2200" dirty="0">
                <a:ea typeface="宋体" pitchFamily="2" charset="-122"/>
              </a:rPr>
              <a:t>1.5</a:t>
            </a:r>
            <a:r>
              <a:rPr lang="zh-CN" altLang="en-US" sz="2200" dirty="0">
                <a:ea typeface="宋体" pitchFamily="2" charset="-122"/>
              </a:rPr>
              <a:t>元，</a:t>
            </a:r>
            <a:r>
              <a:rPr lang="en-US" altLang="zh-CN" sz="2200" dirty="0">
                <a:ea typeface="宋体" pitchFamily="2" charset="-122"/>
              </a:rPr>
              <a:t>1</a:t>
            </a:r>
            <a:r>
              <a:rPr lang="zh-CN" altLang="en-US" sz="2200" dirty="0">
                <a:ea typeface="宋体" pitchFamily="2" charset="-122"/>
              </a:rPr>
              <a:t>车型每公里</a:t>
            </a:r>
            <a:r>
              <a:rPr lang="en-US" altLang="zh-CN" sz="2200" dirty="0">
                <a:ea typeface="宋体" pitchFamily="2" charset="-122"/>
              </a:rPr>
              <a:t>2</a:t>
            </a:r>
            <a:r>
              <a:rPr lang="zh-CN" altLang="en-US" sz="2200" dirty="0">
                <a:ea typeface="宋体" pitchFamily="2" charset="-122"/>
              </a:rPr>
              <a:t>元。</a:t>
            </a:r>
          </a:p>
          <a:p>
            <a:pPr lvl="1">
              <a:lnSpc>
                <a:spcPct val="90000"/>
              </a:lnSpc>
              <a:buFontTx/>
              <a:buNone/>
            </a:pPr>
            <a:r>
              <a:rPr lang="en-US" altLang="zh-CN" sz="1800" dirty="0">
                <a:ea typeface="宋体" pitchFamily="2" charset="-122"/>
              </a:rPr>
              <a:t>#include &lt;</a:t>
            </a:r>
            <a:r>
              <a:rPr lang="en-US" altLang="zh-CN" sz="1800" dirty="0" err="1">
                <a:ea typeface="宋体" pitchFamily="2" charset="-122"/>
              </a:rPr>
              <a:t>stdio.h</a:t>
            </a:r>
            <a:r>
              <a:rPr lang="en-US" altLang="zh-CN" sz="1800" dirty="0">
                <a:ea typeface="宋体" pitchFamily="2" charset="-122"/>
              </a:rPr>
              <a:t>&gt;</a:t>
            </a:r>
          </a:p>
          <a:p>
            <a:pPr lvl="1">
              <a:lnSpc>
                <a:spcPct val="90000"/>
              </a:lnSpc>
              <a:buFontTx/>
              <a:buNone/>
            </a:pPr>
            <a:r>
              <a:rPr lang="en-US" altLang="zh-CN" sz="1800" dirty="0">
                <a:ea typeface="宋体" pitchFamily="2" charset="-122"/>
              </a:rPr>
              <a:t>void main()</a:t>
            </a:r>
          </a:p>
          <a:p>
            <a:pPr lvl="1">
              <a:lnSpc>
                <a:spcPct val="90000"/>
              </a:lnSpc>
              <a:buFontTx/>
              <a:buNone/>
            </a:pPr>
            <a:r>
              <a:rPr lang="en-US" altLang="zh-CN" sz="1800" dirty="0">
                <a:ea typeface="宋体" pitchFamily="2" charset="-122"/>
              </a:rPr>
              <a:t>{	</a:t>
            </a:r>
            <a:r>
              <a:rPr lang="en-US" altLang="zh-CN" sz="1800" dirty="0" err="1">
                <a:ea typeface="宋体" pitchFamily="2" charset="-122"/>
              </a:rPr>
              <a:t>int</a:t>
            </a:r>
            <a:r>
              <a:rPr lang="en-US" altLang="zh-CN" sz="1800" dirty="0">
                <a:ea typeface="宋体" pitchFamily="2" charset="-122"/>
              </a:rPr>
              <a:t> </a:t>
            </a:r>
            <a:r>
              <a:rPr lang="en-US" altLang="zh-CN" sz="1800" dirty="0" err="1">
                <a:ea typeface="宋体" pitchFamily="2" charset="-122"/>
              </a:rPr>
              <a:t>taxiType</a:t>
            </a:r>
            <a:r>
              <a:rPr lang="en-US" altLang="zh-CN" sz="1800" dirty="0">
                <a:ea typeface="宋体" pitchFamily="2" charset="-122"/>
              </a:rPr>
              <a:t>;	float s;	float money;</a:t>
            </a:r>
          </a:p>
          <a:p>
            <a:pPr lvl="1">
              <a:lnSpc>
                <a:spcPct val="90000"/>
              </a:lnSpc>
              <a:buFontTx/>
              <a:buNone/>
            </a:pPr>
            <a:r>
              <a:rPr lang="en-US" altLang="zh-CN" sz="1800" dirty="0">
                <a:ea typeface="宋体" pitchFamily="2" charset="-122"/>
              </a:rPr>
              <a:t>	</a:t>
            </a:r>
            <a:r>
              <a:rPr lang="en-US" altLang="zh-CN" sz="1800" dirty="0" err="1">
                <a:ea typeface="宋体" pitchFamily="2" charset="-122"/>
              </a:rPr>
              <a:t>printf</a:t>
            </a:r>
            <a:r>
              <a:rPr lang="en-US" altLang="zh-CN" sz="1800" dirty="0">
                <a:ea typeface="宋体" pitchFamily="2" charset="-122"/>
              </a:rPr>
              <a:t>("Input taxi type(0,1):");	</a:t>
            </a:r>
            <a:r>
              <a:rPr lang="en-US" altLang="zh-CN" sz="1800" dirty="0" err="1">
                <a:ea typeface="宋体" pitchFamily="2" charset="-122"/>
              </a:rPr>
              <a:t>scanf</a:t>
            </a:r>
            <a:r>
              <a:rPr lang="en-US" altLang="zh-CN" sz="1800" dirty="0">
                <a:ea typeface="宋体" pitchFamily="2" charset="-122"/>
              </a:rPr>
              <a:t>("%</a:t>
            </a:r>
            <a:r>
              <a:rPr lang="en-US" altLang="zh-CN" sz="1800" dirty="0" err="1">
                <a:ea typeface="宋体" pitchFamily="2" charset="-122"/>
              </a:rPr>
              <a:t>d",&amp;taxiType</a:t>
            </a:r>
            <a:r>
              <a:rPr lang="en-US" altLang="zh-CN" sz="1800" dirty="0">
                <a:ea typeface="宋体" pitchFamily="2" charset="-122"/>
              </a:rPr>
              <a:t>);</a:t>
            </a:r>
          </a:p>
          <a:p>
            <a:pPr lvl="1">
              <a:lnSpc>
                <a:spcPct val="90000"/>
              </a:lnSpc>
              <a:buFontTx/>
              <a:buNone/>
            </a:pPr>
            <a:r>
              <a:rPr lang="en-US" altLang="zh-CN" sz="1800" dirty="0">
                <a:ea typeface="宋体" pitchFamily="2" charset="-122"/>
              </a:rPr>
              <a:t>	</a:t>
            </a:r>
            <a:r>
              <a:rPr lang="en-US" altLang="zh-CN" sz="1800" dirty="0" err="1">
                <a:ea typeface="宋体" pitchFamily="2" charset="-122"/>
              </a:rPr>
              <a:t>printf</a:t>
            </a:r>
            <a:r>
              <a:rPr lang="en-US" altLang="zh-CN" sz="1800" dirty="0">
                <a:ea typeface="宋体" pitchFamily="2" charset="-122"/>
              </a:rPr>
              <a:t>("Input s:");			</a:t>
            </a:r>
            <a:r>
              <a:rPr lang="en-US" altLang="zh-CN" sz="1800" dirty="0" err="1">
                <a:ea typeface="宋体" pitchFamily="2" charset="-122"/>
              </a:rPr>
              <a:t>scanf</a:t>
            </a:r>
            <a:r>
              <a:rPr lang="en-US" altLang="zh-CN" sz="1800" dirty="0">
                <a:ea typeface="宋体" pitchFamily="2" charset="-122"/>
              </a:rPr>
              <a:t>("%</a:t>
            </a:r>
            <a:r>
              <a:rPr lang="en-US" altLang="zh-CN" sz="1800" dirty="0" err="1">
                <a:ea typeface="宋体" pitchFamily="2" charset="-122"/>
              </a:rPr>
              <a:t>f",&amp;s</a:t>
            </a:r>
            <a:r>
              <a:rPr lang="en-US" altLang="zh-CN" sz="1800" dirty="0">
                <a:ea typeface="宋体" pitchFamily="2" charset="-122"/>
              </a:rPr>
              <a:t>);</a:t>
            </a:r>
          </a:p>
          <a:p>
            <a:pPr lvl="1">
              <a:lnSpc>
                <a:spcPct val="90000"/>
              </a:lnSpc>
              <a:buFontTx/>
              <a:buNone/>
            </a:pPr>
            <a:r>
              <a:rPr lang="en-US" altLang="zh-CN" sz="1800" dirty="0">
                <a:ea typeface="宋体" pitchFamily="2" charset="-122"/>
              </a:rPr>
              <a:t>	if(s &lt; 3 )	money = 8; </a:t>
            </a:r>
          </a:p>
          <a:p>
            <a:pPr lvl="1">
              <a:lnSpc>
                <a:spcPct val="90000"/>
              </a:lnSpc>
              <a:buFontTx/>
              <a:buNone/>
            </a:pPr>
            <a:r>
              <a:rPr lang="en-US" altLang="zh-CN" sz="1800" dirty="0">
                <a:ea typeface="宋体" pitchFamily="2" charset="-122"/>
              </a:rPr>
              <a:t>	else		if( </a:t>
            </a:r>
            <a:r>
              <a:rPr lang="en-US" altLang="zh-CN" sz="1800" dirty="0" err="1">
                <a:ea typeface="宋体" pitchFamily="2" charset="-122"/>
              </a:rPr>
              <a:t>taxiType</a:t>
            </a:r>
            <a:r>
              <a:rPr lang="en-US" altLang="zh-CN" sz="1800" dirty="0">
                <a:ea typeface="宋体" pitchFamily="2" charset="-122"/>
              </a:rPr>
              <a:t> == 0)	</a:t>
            </a:r>
          </a:p>
          <a:p>
            <a:pPr lvl="1">
              <a:lnSpc>
                <a:spcPct val="90000"/>
              </a:lnSpc>
              <a:buFontTx/>
              <a:buNone/>
            </a:pPr>
            <a:r>
              <a:rPr lang="en-US" altLang="zh-CN" sz="1800" dirty="0">
                <a:ea typeface="宋体" pitchFamily="2" charset="-122"/>
              </a:rPr>
              <a:t>				money = 8 + (s-3)*1.5;</a:t>
            </a:r>
          </a:p>
          <a:p>
            <a:pPr lvl="1">
              <a:lnSpc>
                <a:spcPct val="90000"/>
              </a:lnSpc>
              <a:buFontTx/>
              <a:buNone/>
            </a:pPr>
            <a:r>
              <a:rPr lang="en-US" altLang="zh-CN" sz="1800" dirty="0">
                <a:ea typeface="宋体" pitchFamily="2" charset="-122"/>
              </a:rPr>
              <a:t>			else			</a:t>
            </a:r>
          </a:p>
          <a:p>
            <a:pPr lvl="1">
              <a:lnSpc>
                <a:spcPct val="90000"/>
              </a:lnSpc>
              <a:buFontTx/>
              <a:buNone/>
            </a:pPr>
            <a:r>
              <a:rPr lang="en-US" altLang="zh-CN" sz="1800" dirty="0">
                <a:ea typeface="宋体" pitchFamily="2" charset="-122"/>
              </a:rPr>
              <a:t>				money = 8 + (s-3)*2;</a:t>
            </a:r>
          </a:p>
          <a:p>
            <a:pPr lvl="1">
              <a:lnSpc>
                <a:spcPct val="90000"/>
              </a:lnSpc>
              <a:buFontTx/>
              <a:buNone/>
            </a:pPr>
            <a:r>
              <a:rPr lang="en-US" altLang="zh-CN" sz="1800" dirty="0">
                <a:ea typeface="宋体" pitchFamily="2" charset="-122"/>
              </a:rPr>
              <a:t>	</a:t>
            </a:r>
            <a:r>
              <a:rPr lang="en-US" altLang="zh-CN" sz="1800" dirty="0" err="1">
                <a:ea typeface="宋体" pitchFamily="2" charset="-122"/>
              </a:rPr>
              <a:t>printf</a:t>
            </a:r>
            <a:r>
              <a:rPr lang="en-US" altLang="zh-CN" sz="1800" dirty="0">
                <a:ea typeface="宋体" pitchFamily="2" charset="-122"/>
              </a:rPr>
              <a:t>("money=%.2f\</a:t>
            </a:r>
            <a:r>
              <a:rPr lang="en-US" altLang="zh-CN" sz="1800" dirty="0" err="1">
                <a:ea typeface="宋体" pitchFamily="2" charset="-122"/>
              </a:rPr>
              <a:t>n",money</a:t>
            </a:r>
            <a:r>
              <a:rPr lang="en-US" altLang="zh-CN" sz="1800" dirty="0">
                <a:ea typeface="宋体" pitchFamily="2" charset="-122"/>
              </a:rPr>
              <a:t>);</a:t>
            </a:r>
          </a:p>
          <a:p>
            <a:pPr lvl="1">
              <a:lnSpc>
                <a:spcPct val="90000"/>
              </a:lnSpc>
              <a:buFontTx/>
              <a:buNone/>
            </a:pPr>
            <a:r>
              <a:rPr lang="en-US" altLang="zh-CN" sz="1800" dirty="0">
                <a:ea typeface="宋体" pitchFamily="2" charset="-122"/>
              </a:rPr>
              <a:t>} </a:t>
            </a:r>
          </a:p>
        </p:txBody>
      </p:sp>
      <p:pic>
        <p:nvPicPr>
          <p:cNvPr id="19461" name="Picture 5"/>
          <p:cNvPicPr>
            <a:picLocks noChangeAspect="1" noChangeArrowheads="1"/>
          </p:cNvPicPr>
          <p:nvPr/>
        </p:nvPicPr>
        <p:blipFill>
          <a:blip r:embed="rId2" cstate="print"/>
          <a:srcRect/>
          <a:stretch>
            <a:fillRect/>
          </a:stretch>
        </p:blipFill>
        <p:spPr bwMode="auto">
          <a:xfrm>
            <a:off x="6172200" y="4038600"/>
            <a:ext cx="2438400" cy="2262188"/>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a:t>4.7  if</a:t>
            </a:r>
            <a:r>
              <a:rPr lang="zh-CN" altLang="en-US"/>
              <a:t>语句的嵌套 </a:t>
            </a:r>
          </a:p>
        </p:txBody>
      </p:sp>
      <p:sp>
        <p:nvSpPr>
          <p:cNvPr id="20483" name="Rectangle 3"/>
          <p:cNvSpPr>
            <a:spLocks noGrp="1" noChangeArrowheads="1"/>
          </p:cNvSpPr>
          <p:nvPr>
            <p:ph sz="quarter" idx="1"/>
          </p:nvPr>
        </p:nvSpPr>
        <p:spPr>
          <a:xfrm>
            <a:off x="381000" y="1600200"/>
            <a:ext cx="8455025" cy="4111625"/>
          </a:xfrm>
        </p:spPr>
        <p:txBody>
          <a:bodyPr/>
          <a:lstStyle/>
          <a:p>
            <a:pPr>
              <a:buFontTx/>
              <a:buNone/>
            </a:pPr>
            <a:r>
              <a:rPr lang="en-US" altLang="zh-CN" sz="2400">
                <a:solidFill>
                  <a:srgbClr val="FF0000"/>
                </a:solidFill>
                <a:ea typeface="宋体" pitchFamily="2" charset="-122"/>
              </a:rPr>
              <a:t>if</a:t>
            </a:r>
            <a:r>
              <a:rPr lang="en-US" altLang="zh-CN" sz="2200">
                <a:ea typeface="宋体" pitchFamily="2" charset="-122"/>
              </a:rPr>
              <a:t> (</a:t>
            </a:r>
            <a:r>
              <a:rPr lang="zh-CN" altLang="en-US" sz="2200">
                <a:ea typeface="宋体" pitchFamily="2" charset="-122"/>
              </a:rPr>
              <a:t>表达式</a:t>
            </a:r>
            <a:r>
              <a:rPr lang="en-US" altLang="zh-CN" sz="2200">
                <a:ea typeface="宋体" pitchFamily="2" charset="-122"/>
              </a:rPr>
              <a:t>) </a:t>
            </a:r>
          </a:p>
          <a:p>
            <a:pPr>
              <a:buFontTx/>
              <a:buNone/>
            </a:pPr>
            <a:r>
              <a:rPr lang="en-US" altLang="zh-CN" sz="2200">
                <a:ea typeface="宋体" pitchFamily="2" charset="-122"/>
              </a:rPr>
              <a:t>   </a:t>
            </a:r>
            <a:r>
              <a:rPr lang="en-US" altLang="zh-CN" sz="2400">
                <a:solidFill>
                  <a:srgbClr val="FF0000"/>
                </a:solidFill>
                <a:ea typeface="宋体" pitchFamily="2" charset="-122"/>
              </a:rPr>
              <a:t>if </a:t>
            </a:r>
            <a:r>
              <a:rPr lang="en-US" altLang="zh-CN" sz="2200">
                <a:ea typeface="宋体" pitchFamily="2" charset="-122"/>
              </a:rPr>
              <a:t>(</a:t>
            </a:r>
            <a:r>
              <a:rPr lang="zh-CN" altLang="en-US" sz="2200">
                <a:ea typeface="宋体" pitchFamily="2" charset="-122"/>
              </a:rPr>
              <a:t>表达式</a:t>
            </a:r>
            <a:r>
              <a:rPr lang="en-US" altLang="zh-CN" sz="2200">
                <a:ea typeface="宋体" pitchFamily="2" charset="-122"/>
              </a:rPr>
              <a:t>)	</a:t>
            </a:r>
            <a:r>
              <a:rPr lang="zh-CN" altLang="en-US" sz="2200">
                <a:ea typeface="宋体" pitchFamily="2" charset="-122"/>
              </a:rPr>
              <a:t>语句</a:t>
            </a:r>
            <a:r>
              <a:rPr lang="en-US" altLang="zh-CN" sz="2200">
                <a:ea typeface="宋体" pitchFamily="2" charset="-122"/>
              </a:rPr>
              <a:t>1;</a:t>
            </a:r>
          </a:p>
          <a:p>
            <a:pPr>
              <a:buFontTx/>
              <a:buNone/>
            </a:pPr>
            <a:r>
              <a:rPr lang="en-US" altLang="zh-CN" sz="2200">
                <a:ea typeface="宋体" pitchFamily="2" charset="-122"/>
              </a:rPr>
              <a:t>   </a:t>
            </a:r>
            <a:r>
              <a:rPr lang="en-US" altLang="zh-CN" sz="2400">
                <a:solidFill>
                  <a:srgbClr val="FF0000"/>
                </a:solidFill>
                <a:ea typeface="宋体" pitchFamily="2" charset="-122"/>
              </a:rPr>
              <a:t>else</a:t>
            </a:r>
            <a:r>
              <a:rPr lang="en-US" altLang="zh-CN" sz="2200">
                <a:ea typeface="宋体" pitchFamily="2" charset="-122"/>
              </a:rPr>
              <a:t>	</a:t>
            </a:r>
            <a:r>
              <a:rPr lang="zh-CN" altLang="en-US" sz="2200">
                <a:ea typeface="宋体" pitchFamily="2" charset="-122"/>
              </a:rPr>
              <a:t>语句</a:t>
            </a:r>
            <a:r>
              <a:rPr lang="en-US" altLang="zh-CN" sz="2200">
                <a:ea typeface="宋体" pitchFamily="2" charset="-122"/>
              </a:rPr>
              <a:t>2;</a:t>
            </a:r>
          </a:p>
          <a:p>
            <a:pPr>
              <a:buFontTx/>
              <a:buNone/>
            </a:pPr>
            <a:r>
              <a:rPr lang="en-US" altLang="zh-CN" sz="2400">
                <a:solidFill>
                  <a:srgbClr val="FF0000"/>
                </a:solidFill>
                <a:ea typeface="宋体" pitchFamily="2" charset="-122"/>
              </a:rPr>
              <a:t>else</a:t>
            </a:r>
          </a:p>
          <a:p>
            <a:pPr>
              <a:buFontTx/>
              <a:buNone/>
            </a:pPr>
            <a:r>
              <a:rPr lang="en-US" altLang="zh-CN" sz="2200">
                <a:ea typeface="宋体" pitchFamily="2" charset="-122"/>
              </a:rPr>
              <a:t>   </a:t>
            </a:r>
            <a:r>
              <a:rPr lang="en-US" altLang="zh-CN" sz="2400">
                <a:solidFill>
                  <a:srgbClr val="FF0000"/>
                </a:solidFill>
                <a:ea typeface="宋体" pitchFamily="2" charset="-122"/>
              </a:rPr>
              <a:t>if</a:t>
            </a:r>
            <a:r>
              <a:rPr lang="en-US" altLang="zh-CN" sz="2200">
                <a:ea typeface="宋体" pitchFamily="2" charset="-122"/>
              </a:rPr>
              <a:t> (</a:t>
            </a:r>
            <a:r>
              <a:rPr lang="zh-CN" altLang="en-US" sz="2200">
                <a:ea typeface="宋体" pitchFamily="2" charset="-122"/>
              </a:rPr>
              <a:t>表达式</a:t>
            </a:r>
            <a:r>
              <a:rPr lang="en-US" altLang="zh-CN" sz="2200">
                <a:ea typeface="宋体" pitchFamily="2" charset="-122"/>
              </a:rPr>
              <a:t>)	</a:t>
            </a:r>
            <a:r>
              <a:rPr lang="zh-CN" altLang="en-US" sz="2200">
                <a:ea typeface="宋体" pitchFamily="2" charset="-122"/>
              </a:rPr>
              <a:t>语句</a:t>
            </a:r>
            <a:r>
              <a:rPr lang="en-US" altLang="zh-CN" sz="2200">
                <a:ea typeface="宋体" pitchFamily="2" charset="-122"/>
              </a:rPr>
              <a:t>3;</a:t>
            </a:r>
          </a:p>
          <a:p>
            <a:pPr>
              <a:buFontTx/>
              <a:buNone/>
            </a:pPr>
            <a:r>
              <a:rPr lang="en-US" altLang="zh-CN" sz="2200">
                <a:ea typeface="宋体" pitchFamily="2" charset="-122"/>
              </a:rPr>
              <a:t>   </a:t>
            </a:r>
            <a:r>
              <a:rPr lang="en-US" altLang="zh-CN" sz="2400">
                <a:solidFill>
                  <a:srgbClr val="FF0000"/>
                </a:solidFill>
                <a:ea typeface="宋体" pitchFamily="2" charset="-122"/>
              </a:rPr>
              <a:t>else</a:t>
            </a:r>
            <a:r>
              <a:rPr lang="en-US" altLang="zh-CN" sz="2200">
                <a:ea typeface="宋体" pitchFamily="2" charset="-122"/>
              </a:rPr>
              <a:t>	</a:t>
            </a:r>
            <a:r>
              <a:rPr lang="zh-CN" altLang="en-US" sz="2200">
                <a:ea typeface="宋体" pitchFamily="2" charset="-122"/>
              </a:rPr>
              <a:t>语句</a:t>
            </a:r>
            <a:r>
              <a:rPr lang="en-US" altLang="zh-CN" sz="2200">
                <a:ea typeface="宋体" pitchFamily="2" charset="-122"/>
              </a:rPr>
              <a:t>4;</a:t>
            </a:r>
            <a:r>
              <a:rPr lang="en-US" altLang="zh-CN" sz="4000">
                <a:ea typeface="宋体" pitchFamily="2" charset="-122"/>
              </a:rPr>
              <a:t> </a:t>
            </a:r>
          </a:p>
          <a:p>
            <a:r>
              <a:rPr lang="en-US" altLang="zh-CN">
                <a:ea typeface="宋体" pitchFamily="2" charset="-122"/>
              </a:rPr>
              <a:t>C</a:t>
            </a:r>
            <a:r>
              <a:rPr lang="zh-CN" altLang="en-US">
                <a:ea typeface="宋体" pitchFamily="2" charset="-122"/>
              </a:rPr>
              <a:t>语言规定</a:t>
            </a:r>
            <a:r>
              <a:rPr lang="en-US" altLang="zh-CN">
                <a:solidFill>
                  <a:srgbClr val="FF0000"/>
                </a:solidFill>
                <a:ea typeface="宋体" pitchFamily="2" charset="-122"/>
              </a:rPr>
              <a:t>else</a:t>
            </a:r>
            <a:r>
              <a:rPr lang="zh-CN" altLang="en-US">
                <a:ea typeface="宋体" pitchFamily="2" charset="-122"/>
              </a:rPr>
              <a:t>总是和其前面最近的没有</a:t>
            </a:r>
            <a:r>
              <a:rPr lang="en-US" altLang="zh-CN">
                <a:solidFill>
                  <a:srgbClr val="FF0000"/>
                </a:solidFill>
                <a:ea typeface="宋体" pitchFamily="2" charset="-122"/>
              </a:rPr>
              <a:t>else</a:t>
            </a:r>
            <a:r>
              <a:rPr lang="zh-CN" altLang="en-US">
                <a:ea typeface="宋体" pitchFamily="2" charset="-122"/>
              </a:rPr>
              <a:t>配对的</a:t>
            </a:r>
            <a:r>
              <a:rPr lang="en-US" altLang="zh-CN">
                <a:solidFill>
                  <a:srgbClr val="FF0000"/>
                </a:solidFill>
                <a:ea typeface="宋体" pitchFamily="2" charset="-122"/>
              </a:rPr>
              <a:t>if</a:t>
            </a:r>
            <a:r>
              <a:rPr lang="zh-CN" altLang="en-US">
                <a:ea typeface="宋体" pitchFamily="2" charset="-122"/>
              </a:rPr>
              <a:t>配对。 </a:t>
            </a:r>
          </a:p>
        </p:txBody>
      </p:sp>
      <p:pic>
        <p:nvPicPr>
          <p:cNvPr id="20487" name="Picture 7"/>
          <p:cNvPicPr>
            <a:picLocks noChangeAspect="1" noChangeArrowheads="1"/>
          </p:cNvPicPr>
          <p:nvPr/>
        </p:nvPicPr>
        <p:blipFill>
          <a:blip r:embed="rId2" cstate="print"/>
          <a:srcRect/>
          <a:stretch>
            <a:fillRect/>
          </a:stretch>
        </p:blipFill>
        <p:spPr bwMode="auto">
          <a:xfrm>
            <a:off x="5867400" y="1981200"/>
            <a:ext cx="2057400" cy="2505075"/>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a:t>4.8  </a:t>
            </a:r>
            <a:r>
              <a:rPr lang="zh-CN" altLang="en-US"/>
              <a:t>案例：闰年的判断</a:t>
            </a:r>
          </a:p>
        </p:txBody>
      </p:sp>
      <p:sp>
        <p:nvSpPr>
          <p:cNvPr id="21509" name="Rectangle 5"/>
          <p:cNvSpPr>
            <a:spLocks noGrp="1" noChangeArrowheads="1"/>
          </p:cNvSpPr>
          <p:nvPr>
            <p:ph sz="quarter" idx="1"/>
          </p:nvPr>
        </p:nvSpPr>
        <p:spPr>
          <a:xfrm>
            <a:off x="381000" y="1600200"/>
            <a:ext cx="8534400" cy="4724400"/>
          </a:xfrm>
        </p:spPr>
        <p:txBody>
          <a:bodyPr/>
          <a:lstStyle/>
          <a:p>
            <a:pPr>
              <a:lnSpc>
                <a:spcPct val="90000"/>
              </a:lnSpc>
            </a:pPr>
            <a:r>
              <a:rPr lang="en-US" altLang="zh-CN" sz="2000" dirty="0">
                <a:ea typeface="宋体" pitchFamily="2" charset="-122"/>
              </a:rPr>
              <a:t>【</a:t>
            </a:r>
            <a:r>
              <a:rPr lang="zh-CN" altLang="en-US" sz="2000" dirty="0">
                <a:ea typeface="宋体" pitchFamily="2" charset="-122"/>
              </a:rPr>
              <a:t>例</a:t>
            </a:r>
            <a:r>
              <a:rPr lang="en-US" altLang="zh-CN" sz="2000" dirty="0">
                <a:ea typeface="宋体" pitchFamily="2" charset="-122"/>
              </a:rPr>
              <a:t>4-8】</a:t>
            </a:r>
            <a:r>
              <a:rPr lang="zh-CN" altLang="en-US" sz="2000" dirty="0">
                <a:ea typeface="宋体" pitchFamily="2" charset="-122"/>
              </a:rPr>
              <a:t>输入一个正整数作为年份，编程判断该年是不是闰年。若是输出“</a:t>
            </a:r>
            <a:r>
              <a:rPr lang="en-US" altLang="zh-CN" sz="2000" dirty="0">
                <a:ea typeface="宋体" pitchFamily="2" charset="-122"/>
              </a:rPr>
              <a:t>YES”</a:t>
            </a:r>
            <a:r>
              <a:rPr lang="zh-CN" altLang="en-US" sz="2000" dirty="0">
                <a:ea typeface="宋体" pitchFamily="2" charset="-122"/>
              </a:rPr>
              <a:t>，否则输出“</a:t>
            </a:r>
            <a:r>
              <a:rPr lang="en-US" altLang="zh-CN" sz="2000" dirty="0">
                <a:ea typeface="宋体" pitchFamily="2" charset="-122"/>
              </a:rPr>
              <a:t>NO”</a:t>
            </a:r>
            <a:r>
              <a:rPr lang="zh-CN" altLang="en-US" sz="2000" dirty="0">
                <a:ea typeface="宋体" pitchFamily="2" charset="-122"/>
              </a:rPr>
              <a:t>。</a:t>
            </a:r>
            <a:r>
              <a:rPr lang="zh-CN" altLang="en-US" sz="2400" dirty="0">
                <a:ea typeface="宋体" pitchFamily="2" charset="-122"/>
              </a:rPr>
              <a:t> </a:t>
            </a:r>
          </a:p>
          <a:p>
            <a:pPr>
              <a:lnSpc>
                <a:spcPct val="90000"/>
              </a:lnSpc>
            </a:pPr>
            <a:r>
              <a:rPr lang="en-US" altLang="zh-CN" sz="1800" dirty="0">
                <a:ea typeface="宋体" pitchFamily="2" charset="-122"/>
              </a:rPr>
              <a:t>【</a:t>
            </a:r>
            <a:r>
              <a:rPr lang="zh-CN" altLang="en-US" sz="1800" dirty="0">
                <a:ea typeface="宋体" pitchFamily="2" charset="-122"/>
              </a:rPr>
              <a:t>分析</a:t>
            </a:r>
            <a:r>
              <a:rPr lang="en-US" altLang="zh-CN" sz="1800" dirty="0">
                <a:ea typeface="宋体" pitchFamily="2" charset="-122"/>
              </a:rPr>
              <a:t>】</a:t>
            </a:r>
            <a:r>
              <a:rPr lang="zh-CN" altLang="en-US" sz="1800" dirty="0">
                <a:ea typeface="宋体" pitchFamily="2" charset="-122"/>
              </a:rPr>
              <a:t>满足下面条件之一即为闰年：</a:t>
            </a:r>
          </a:p>
          <a:p>
            <a:pPr lvl="1">
              <a:lnSpc>
                <a:spcPct val="90000"/>
              </a:lnSpc>
            </a:pPr>
            <a:r>
              <a:rPr lang="zh-CN" altLang="en-US" sz="1800" dirty="0">
                <a:ea typeface="宋体" pitchFamily="2" charset="-122"/>
              </a:rPr>
              <a:t>能被</a:t>
            </a:r>
            <a:r>
              <a:rPr lang="en-US" altLang="zh-CN" sz="1800" dirty="0">
                <a:ea typeface="宋体" pitchFamily="2" charset="-122"/>
              </a:rPr>
              <a:t>4</a:t>
            </a:r>
            <a:r>
              <a:rPr lang="zh-CN" altLang="en-US" sz="1800" dirty="0">
                <a:ea typeface="宋体" pitchFamily="2" charset="-122"/>
              </a:rPr>
              <a:t>整除，但不能被</a:t>
            </a:r>
            <a:r>
              <a:rPr lang="en-US" altLang="zh-CN" sz="1800" dirty="0">
                <a:ea typeface="宋体" pitchFamily="2" charset="-122"/>
              </a:rPr>
              <a:t>100</a:t>
            </a:r>
            <a:r>
              <a:rPr lang="zh-CN" altLang="en-US" sz="1800" dirty="0">
                <a:ea typeface="宋体" pitchFamily="2" charset="-122"/>
              </a:rPr>
              <a:t>整除。</a:t>
            </a:r>
          </a:p>
          <a:p>
            <a:pPr lvl="1">
              <a:lnSpc>
                <a:spcPct val="90000"/>
              </a:lnSpc>
            </a:pPr>
            <a:r>
              <a:rPr lang="zh-CN" altLang="en-US" sz="1800" dirty="0">
                <a:ea typeface="宋体" pitchFamily="2" charset="-122"/>
              </a:rPr>
              <a:t>能被</a:t>
            </a:r>
            <a:r>
              <a:rPr lang="en-US" altLang="zh-CN" sz="1800" dirty="0">
                <a:ea typeface="宋体" pitchFamily="2" charset="-122"/>
              </a:rPr>
              <a:t>400</a:t>
            </a:r>
            <a:r>
              <a:rPr lang="zh-CN" altLang="en-US" sz="1800" dirty="0">
                <a:ea typeface="宋体" pitchFamily="2" charset="-122"/>
              </a:rPr>
              <a:t>整除。 </a:t>
            </a:r>
          </a:p>
          <a:p>
            <a:pPr lvl="2">
              <a:lnSpc>
                <a:spcPct val="90000"/>
              </a:lnSpc>
              <a:buFontTx/>
              <a:buNone/>
            </a:pPr>
            <a:r>
              <a:rPr lang="en-US" altLang="zh-CN" sz="2000" dirty="0">
                <a:ea typeface="宋体" pitchFamily="2" charset="-122"/>
              </a:rPr>
              <a:t>#include  "</a:t>
            </a:r>
            <a:r>
              <a:rPr lang="en-US" altLang="zh-CN" sz="2000" dirty="0" err="1">
                <a:ea typeface="宋体" pitchFamily="2" charset="-122"/>
              </a:rPr>
              <a:t>stdio.h</a:t>
            </a:r>
            <a:r>
              <a:rPr lang="en-US" altLang="zh-CN" sz="2000" dirty="0">
                <a:ea typeface="宋体" pitchFamily="2" charset="-122"/>
              </a:rPr>
              <a:t>"</a:t>
            </a:r>
          </a:p>
          <a:p>
            <a:pPr lvl="2">
              <a:lnSpc>
                <a:spcPct val="90000"/>
              </a:lnSpc>
              <a:buFontTx/>
              <a:buNone/>
            </a:pPr>
            <a:r>
              <a:rPr lang="en-US" altLang="zh-CN" sz="2000" dirty="0">
                <a:ea typeface="宋体" pitchFamily="2" charset="-122"/>
              </a:rPr>
              <a:t>void main()</a:t>
            </a:r>
          </a:p>
          <a:p>
            <a:pPr lvl="2">
              <a:lnSpc>
                <a:spcPct val="90000"/>
              </a:lnSpc>
              <a:buFontTx/>
              <a:buNone/>
            </a:pPr>
            <a:r>
              <a:rPr lang="en-US" altLang="zh-CN" sz="2000" dirty="0">
                <a:ea typeface="宋体" pitchFamily="2" charset="-122"/>
              </a:rPr>
              <a:t>{	</a:t>
            </a:r>
            <a:r>
              <a:rPr lang="en-US" altLang="zh-CN" sz="2000" dirty="0" err="1">
                <a:ea typeface="宋体" pitchFamily="2" charset="-122"/>
              </a:rPr>
              <a:t>int</a:t>
            </a:r>
            <a:r>
              <a:rPr lang="en-US" altLang="zh-CN" sz="2000" dirty="0">
                <a:ea typeface="宋体" pitchFamily="2" charset="-122"/>
              </a:rPr>
              <a:t> year;</a:t>
            </a:r>
          </a:p>
          <a:p>
            <a:pPr lvl="2">
              <a:lnSpc>
                <a:spcPct val="90000"/>
              </a:lnSpc>
              <a:buFontTx/>
              <a:buNone/>
            </a:pPr>
            <a:r>
              <a:rPr lang="en-US" altLang="zh-CN" sz="2000" dirty="0">
                <a:ea typeface="宋体" pitchFamily="2" charset="-122"/>
              </a:rPr>
              <a:t>	</a:t>
            </a:r>
            <a:r>
              <a:rPr lang="en-US" altLang="zh-CN" sz="2000" dirty="0" err="1">
                <a:ea typeface="宋体" pitchFamily="2" charset="-122"/>
              </a:rPr>
              <a:t>scanf</a:t>
            </a:r>
            <a:r>
              <a:rPr lang="en-US" altLang="zh-CN" sz="2000" dirty="0">
                <a:ea typeface="宋体" pitchFamily="2" charset="-122"/>
              </a:rPr>
              <a:t>("%</a:t>
            </a:r>
            <a:r>
              <a:rPr lang="en-US" altLang="zh-CN" sz="2000" dirty="0" err="1">
                <a:ea typeface="宋体" pitchFamily="2" charset="-122"/>
              </a:rPr>
              <a:t>d",&amp;year</a:t>
            </a:r>
            <a:r>
              <a:rPr lang="en-US" altLang="zh-CN" sz="2000" dirty="0">
                <a:ea typeface="宋体" pitchFamily="2" charset="-122"/>
              </a:rPr>
              <a:t>);</a:t>
            </a:r>
          </a:p>
          <a:p>
            <a:pPr lvl="2">
              <a:lnSpc>
                <a:spcPct val="90000"/>
              </a:lnSpc>
              <a:buFontTx/>
              <a:buNone/>
            </a:pPr>
            <a:r>
              <a:rPr lang="en-US" altLang="zh-CN" sz="2000" dirty="0">
                <a:ea typeface="宋体" pitchFamily="2" charset="-122"/>
              </a:rPr>
              <a:t>	if(year%400 == 0) </a:t>
            </a:r>
            <a:r>
              <a:rPr lang="en-US" altLang="zh-CN" sz="2000" dirty="0" err="1">
                <a:ea typeface="宋体" pitchFamily="2" charset="-122"/>
              </a:rPr>
              <a:t>printf</a:t>
            </a:r>
            <a:r>
              <a:rPr lang="en-US" altLang="zh-CN" sz="2000" dirty="0">
                <a:ea typeface="宋体" pitchFamily="2" charset="-122"/>
              </a:rPr>
              <a:t>("Yes\n");</a:t>
            </a:r>
          </a:p>
          <a:p>
            <a:pPr lvl="2">
              <a:lnSpc>
                <a:spcPct val="90000"/>
              </a:lnSpc>
              <a:buFontTx/>
              <a:buNone/>
            </a:pPr>
            <a:r>
              <a:rPr lang="en-US" altLang="zh-CN" sz="2000" dirty="0">
                <a:ea typeface="宋体" pitchFamily="2" charset="-122"/>
              </a:rPr>
              <a:t>	else</a:t>
            </a:r>
          </a:p>
          <a:p>
            <a:pPr lvl="2">
              <a:lnSpc>
                <a:spcPct val="90000"/>
              </a:lnSpc>
              <a:buFontTx/>
              <a:buNone/>
            </a:pPr>
            <a:r>
              <a:rPr lang="en-US" altLang="zh-CN" sz="2000" dirty="0">
                <a:ea typeface="宋体" pitchFamily="2" charset="-122"/>
              </a:rPr>
              <a:t>		if(year%4 == 0 &amp;&amp; year%100 != 0)  </a:t>
            </a:r>
            <a:r>
              <a:rPr lang="en-US" altLang="zh-CN" sz="2000" dirty="0" err="1">
                <a:ea typeface="宋体" pitchFamily="2" charset="-122"/>
              </a:rPr>
              <a:t>printf</a:t>
            </a:r>
            <a:r>
              <a:rPr lang="en-US" altLang="zh-CN" sz="2000" dirty="0">
                <a:ea typeface="宋体" pitchFamily="2" charset="-122"/>
              </a:rPr>
              <a:t>("Yes\n");</a:t>
            </a:r>
          </a:p>
          <a:p>
            <a:pPr lvl="2">
              <a:lnSpc>
                <a:spcPct val="90000"/>
              </a:lnSpc>
              <a:buFontTx/>
              <a:buNone/>
            </a:pPr>
            <a:r>
              <a:rPr lang="en-US" altLang="zh-CN" sz="2000" dirty="0">
                <a:ea typeface="宋体" pitchFamily="2" charset="-122"/>
              </a:rPr>
              <a:t>		else	</a:t>
            </a:r>
            <a:r>
              <a:rPr lang="en-US" altLang="zh-CN" sz="2000" dirty="0" err="1">
                <a:ea typeface="宋体" pitchFamily="2" charset="-122"/>
              </a:rPr>
              <a:t>printf</a:t>
            </a:r>
            <a:r>
              <a:rPr lang="en-US" altLang="zh-CN" sz="2000" dirty="0">
                <a:ea typeface="宋体" pitchFamily="2" charset="-122"/>
              </a:rPr>
              <a:t>("NO\n");     </a:t>
            </a:r>
          </a:p>
          <a:p>
            <a:pPr lvl="2">
              <a:lnSpc>
                <a:spcPct val="90000"/>
              </a:lnSpc>
              <a:buFontTx/>
              <a:buNone/>
            </a:pPr>
            <a:r>
              <a:rPr lang="en-US" altLang="zh-CN" sz="2000" dirty="0">
                <a:ea typeface="宋体" pitchFamily="2" charset="-122"/>
              </a:rPr>
              <a:t>} </a:t>
            </a:r>
          </a:p>
        </p:txBody>
      </p:sp>
      <p:sp>
        <p:nvSpPr>
          <p:cNvPr id="21511" name="Rectangle 7"/>
          <p:cNvSpPr>
            <a:spLocks noChangeArrowheads="1"/>
          </p:cNvSpPr>
          <p:nvPr/>
        </p:nvSpPr>
        <p:spPr bwMode="auto">
          <a:xfrm>
            <a:off x="1143000" y="6172200"/>
            <a:ext cx="7239000" cy="466725"/>
          </a:xfrm>
          <a:prstGeom prst="rect">
            <a:avLst/>
          </a:prstGeom>
          <a:solidFill>
            <a:srgbClr val="FF0000"/>
          </a:solidFill>
          <a:ln w="9525">
            <a:solidFill>
              <a:schemeClr val="bg2"/>
            </a:solidFill>
            <a:miter lim="800000"/>
            <a:headEnd/>
            <a:tailEnd/>
          </a:ln>
          <a:effectLst/>
        </p:spPr>
        <p:txBody>
          <a:bodyPr wrap="none" anchor="ctr">
            <a:spAutoFit/>
          </a:bodyPr>
          <a:lstStyle/>
          <a:p>
            <a:r>
              <a:rPr lang="en-US" altLang="zh-CN" dirty="0">
                <a:solidFill>
                  <a:schemeClr val="bg1"/>
                </a:solidFill>
                <a:latin typeface="Arial" charset="0"/>
              </a:rPr>
              <a:t>year%400 == 0 || ( year%4 == 0 &amp;&amp; year%100 != 0) </a:t>
            </a:r>
          </a:p>
        </p:txBody>
      </p:sp>
      <p:pic>
        <p:nvPicPr>
          <p:cNvPr id="21512" name="Picture 8"/>
          <p:cNvPicPr>
            <a:picLocks noChangeAspect="1" noChangeArrowheads="1"/>
          </p:cNvPicPr>
          <p:nvPr/>
        </p:nvPicPr>
        <p:blipFill>
          <a:blip r:embed="rId2" cstate="print"/>
          <a:srcRect/>
          <a:stretch>
            <a:fillRect/>
          </a:stretch>
        </p:blipFill>
        <p:spPr bwMode="auto">
          <a:xfrm>
            <a:off x="6096000" y="3505200"/>
            <a:ext cx="2819400" cy="7048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a:t>4.9  </a:t>
            </a:r>
            <a:r>
              <a:rPr lang="zh-CN" altLang="en-US"/>
              <a:t>条件运算符和条件表达式 </a:t>
            </a:r>
          </a:p>
        </p:txBody>
      </p:sp>
      <p:sp>
        <p:nvSpPr>
          <p:cNvPr id="22531" name="Rectangle 3"/>
          <p:cNvSpPr>
            <a:spLocks noGrp="1" noChangeArrowheads="1"/>
          </p:cNvSpPr>
          <p:nvPr>
            <p:ph sz="quarter" idx="1"/>
          </p:nvPr>
        </p:nvSpPr>
        <p:spPr/>
        <p:txBody>
          <a:bodyPr/>
          <a:lstStyle/>
          <a:p>
            <a:r>
              <a:rPr lang="en-US" altLang="zh-CN">
                <a:solidFill>
                  <a:srgbClr val="FF0000"/>
                </a:solidFill>
                <a:ea typeface="宋体" pitchFamily="2" charset="-122"/>
              </a:rPr>
              <a:t>?  </a:t>
            </a:r>
            <a:r>
              <a:rPr lang="zh-CN" altLang="en-US">
                <a:solidFill>
                  <a:srgbClr val="FF0000"/>
                </a:solidFill>
                <a:ea typeface="宋体" pitchFamily="2" charset="-122"/>
              </a:rPr>
              <a:t>：</a:t>
            </a:r>
            <a:r>
              <a:rPr lang="zh-CN" altLang="en-US">
                <a:ea typeface="宋体" pitchFamily="2" charset="-122"/>
              </a:rPr>
              <a:t> </a:t>
            </a:r>
          </a:p>
          <a:p>
            <a:r>
              <a:rPr lang="zh-CN" altLang="en-US">
                <a:ea typeface="宋体" pitchFamily="2" charset="-122"/>
              </a:rPr>
              <a:t>表达式</a:t>
            </a:r>
            <a:r>
              <a:rPr lang="en-US" altLang="zh-CN">
                <a:ea typeface="宋体" pitchFamily="2" charset="-122"/>
              </a:rPr>
              <a:t>1</a:t>
            </a:r>
            <a:r>
              <a:rPr lang="en-US" altLang="zh-CN">
                <a:solidFill>
                  <a:srgbClr val="FF0000"/>
                </a:solidFill>
                <a:ea typeface="宋体" pitchFamily="2" charset="-122"/>
              </a:rPr>
              <a:t>?</a:t>
            </a:r>
            <a:r>
              <a:rPr lang="en-US" altLang="zh-CN">
                <a:ea typeface="宋体" pitchFamily="2" charset="-122"/>
              </a:rPr>
              <a:t> </a:t>
            </a:r>
            <a:r>
              <a:rPr lang="zh-CN" altLang="en-US">
                <a:ea typeface="宋体" pitchFamily="2" charset="-122"/>
              </a:rPr>
              <a:t>表达式</a:t>
            </a:r>
            <a:r>
              <a:rPr lang="en-US" altLang="zh-CN">
                <a:ea typeface="宋体" pitchFamily="2" charset="-122"/>
              </a:rPr>
              <a:t>2  </a:t>
            </a:r>
            <a:r>
              <a:rPr lang="zh-CN" altLang="en-US">
                <a:solidFill>
                  <a:srgbClr val="FF0000"/>
                </a:solidFill>
                <a:ea typeface="宋体" pitchFamily="2" charset="-122"/>
              </a:rPr>
              <a:t>：</a:t>
            </a:r>
            <a:r>
              <a:rPr lang="zh-CN" altLang="en-US">
                <a:ea typeface="宋体" pitchFamily="2" charset="-122"/>
              </a:rPr>
              <a:t>表达式</a:t>
            </a:r>
            <a:r>
              <a:rPr lang="en-US" altLang="zh-CN">
                <a:ea typeface="宋体" pitchFamily="2" charset="-122"/>
              </a:rPr>
              <a:t>3</a:t>
            </a:r>
          </a:p>
          <a:p>
            <a:pPr lvl="2">
              <a:buFontTx/>
              <a:buNone/>
            </a:pPr>
            <a:r>
              <a:rPr lang="en-US" altLang="zh-CN" sz="2400">
                <a:ea typeface="宋体" pitchFamily="2" charset="-122"/>
              </a:rPr>
              <a:t>if(x&gt;y)    max=x;</a:t>
            </a:r>
          </a:p>
          <a:p>
            <a:pPr lvl="2">
              <a:buFontTx/>
              <a:buNone/>
            </a:pPr>
            <a:r>
              <a:rPr lang="en-US" altLang="zh-CN" sz="2400">
                <a:ea typeface="宋体" pitchFamily="2" charset="-122"/>
              </a:rPr>
              <a:t>else       max=y; </a:t>
            </a:r>
          </a:p>
          <a:p>
            <a:pPr lvl="1"/>
            <a:r>
              <a:rPr lang="en-US" altLang="zh-CN" sz="2400">
                <a:ea typeface="宋体" pitchFamily="2" charset="-122"/>
              </a:rPr>
              <a:t>max=x&gt;y?x:y </a:t>
            </a:r>
          </a:p>
          <a:p>
            <a:pPr lvl="1"/>
            <a:r>
              <a:rPr lang="zh-CN" altLang="en-US" sz="2400">
                <a:ea typeface="宋体" pitchFamily="2" charset="-122"/>
              </a:rPr>
              <a:t>优先级 </a:t>
            </a:r>
          </a:p>
          <a:p>
            <a:pPr lvl="1"/>
            <a:r>
              <a:rPr lang="zh-CN" altLang="en-US" sz="2400">
                <a:ea typeface="宋体" pitchFamily="2" charset="-122"/>
              </a:rPr>
              <a:t>右结合性 ：</a:t>
            </a:r>
          </a:p>
          <a:p>
            <a:pPr lvl="2"/>
            <a:r>
              <a:rPr lang="en-US" altLang="zh-CN" sz="2400">
                <a:ea typeface="宋体" pitchFamily="2" charset="-122"/>
              </a:rPr>
              <a:t>a&gt;b?a:c&gt;d?c:d   </a:t>
            </a:r>
            <a:r>
              <a:rPr lang="zh-CN" altLang="en-US" sz="2400">
                <a:ea typeface="宋体" pitchFamily="2" charset="-122"/>
              </a:rPr>
              <a:t>等价于 </a:t>
            </a:r>
            <a:r>
              <a:rPr lang="en-US" altLang="zh-CN" sz="2400">
                <a:ea typeface="宋体" pitchFamily="2" charset="-122"/>
              </a:rPr>
              <a:t>a&gt;b?a:(c&gt;d?c:d) </a:t>
            </a:r>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4-9】</a:t>
            </a:r>
            <a:r>
              <a:rPr lang="zh-CN" altLang="en-US" sz="2800" dirty="0"/>
              <a:t>用条件运算符输出</a:t>
            </a:r>
            <a:r>
              <a:rPr lang="en-US" altLang="zh-CN" sz="2800" dirty="0"/>
              <a:t>3</a:t>
            </a:r>
            <a:r>
              <a:rPr lang="zh-CN" altLang="en-US" sz="2800" dirty="0"/>
              <a:t>个整数中的最大者</a:t>
            </a:r>
          </a:p>
        </p:txBody>
      </p:sp>
      <p:sp>
        <p:nvSpPr>
          <p:cNvPr id="23555" name="Rectangle 3"/>
          <p:cNvSpPr>
            <a:spLocks noGrp="1" noChangeArrowheads="1"/>
          </p:cNvSpPr>
          <p:nvPr>
            <p:ph sz="quarter" idx="1"/>
          </p:nvPr>
        </p:nvSpPr>
        <p:spPr>
          <a:xfrm>
            <a:off x="381000" y="1600200"/>
            <a:ext cx="8534400" cy="4313238"/>
          </a:xfrm>
        </p:spPr>
        <p:txBody>
          <a:bodyPr/>
          <a:lstStyle/>
          <a:p>
            <a:pPr>
              <a:buFontTx/>
              <a:buNone/>
            </a:pPr>
            <a:r>
              <a:rPr lang="en-US" altLang="zh-CN" sz="2000" b="0" dirty="0">
                <a:latin typeface="+mn-lt"/>
                <a:ea typeface="宋体" pitchFamily="2" charset="-122"/>
              </a:rPr>
              <a:t>#include &lt;</a:t>
            </a:r>
            <a:r>
              <a:rPr lang="en-US" altLang="zh-CN" sz="2000" b="0" dirty="0" err="1">
                <a:latin typeface="+mn-lt"/>
                <a:ea typeface="宋体" pitchFamily="2" charset="-122"/>
              </a:rPr>
              <a:t>stdio.h</a:t>
            </a:r>
            <a:r>
              <a:rPr lang="en-US" altLang="zh-CN" sz="2000" b="0" dirty="0">
                <a:latin typeface="+mn-lt"/>
                <a:ea typeface="宋体" pitchFamily="2" charset="-122"/>
              </a:rPr>
              <a:t>&gt;</a:t>
            </a:r>
          </a:p>
          <a:p>
            <a:pPr>
              <a:buFontTx/>
              <a:buNone/>
            </a:pPr>
            <a:r>
              <a:rPr lang="en-US" altLang="zh-CN" sz="2000" b="0" dirty="0">
                <a:latin typeface="+mn-lt"/>
                <a:ea typeface="宋体" pitchFamily="2" charset="-122"/>
              </a:rPr>
              <a:t>void main()</a:t>
            </a:r>
          </a:p>
          <a:p>
            <a:pPr>
              <a:buFontTx/>
              <a:buNone/>
            </a:pPr>
            <a:r>
              <a:rPr lang="en-US" altLang="zh-CN" sz="2000" b="0" dirty="0">
                <a:latin typeface="+mn-lt"/>
                <a:ea typeface="宋体" pitchFamily="2" charset="-122"/>
              </a:rPr>
              <a:t>{</a:t>
            </a:r>
          </a:p>
          <a:p>
            <a:pPr>
              <a:buFontTx/>
              <a:buNone/>
            </a:pPr>
            <a:r>
              <a:rPr lang="en-US" altLang="zh-CN" sz="2000" b="0" dirty="0">
                <a:latin typeface="+mn-lt"/>
                <a:ea typeface="宋体" pitchFamily="2" charset="-122"/>
              </a:rPr>
              <a:t>	</a:t>
            </a:r>
            <a:r>
              <a:rPr lang="en-US" altLang="zh-CN" sz="2000" b="0" dirty="0" err="1">
                <a:latin typeface="+mn-lt"/>
                <a:ea typeface="宋体" pitchFamily="2" charset="-122"/>
              </a:rPr>
              <a:t>int</a:t>
            </a:r>
            <a:r>
              <a:rPr lang="en-US" altLang="zh-CN" sz="2000" b="0" dirty="0">
                <a:latin typeface="+mn-lt"/>
                <a:ea typeface="宋体" pitchFamily="2" charset="-122"/>
              </a:rPr>
              <a:t> </a:t>
            </a:r>
            <a:r>
              <a:rPr lang="en-US" altLang="zh-CN" sz="2000" b="0" dirty="0" err="1">
                <a:latin typeface="+mn-lt"/>
                <a:ea typeface="宋体" pitchFamily="2" charset="-122"/>
              </a:rPr>
              <a:t>a,b,c,max</a:t>
            </a:r>
            <a:r>
              <a:rPr lang="en-US" altLang="zh-CN" sz="2000" b="0" dirty="0">
                <a:latin typeface="+mn-lt"/>
                <a:ea typeface="宋体" pitchFamily="2" charset="-122"/>
              </a:rPr>
              <a:t>;</a:t>
            </a:r>
          </a:p>
          <a:p>
            <a:pPr>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("input </a:t>
            </a:r>
            <a:r>
              <a:rPr lang="en-US" altLang="zh-CN" sz="2000" b="0" dirty="0" err="1">
                <a:latin typeface="+mn-lt"/>
                <a:ea typeface="宋体" pitchFamily="2" charset="-122"/>
              </a:rPr>
              <a:t>a,b,c</a:t>
            </a:r>
            <a:r>
              <a:rPr lang="en-US" altLang="zh-CN" sz="2000" b="0" dirty="0">
                <a:latin typeface="+mn-lt"/>
                <a:ea typeface="宋体" pitchFamily="2" charset="-122"/>
              </a:rPr>
              <a:t>:");</a:t>
            </a:r>
          </a:p>
          <a:p>
            <a:pPr>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d,%d,%d",&amp;a,&amp;b,&amp;c</a:t>
            </a:r>
            <a:r>
              <a:rPr lang="en-US" altLang="zh-CN" sz="2000" b="0" dirty="0">
                <a:latin typeface="+mn-lt"/>
                <a:ea typeface="宋体" pitchFamily="2" charset="-122"/>
              </a:rPr>
              <a:t>);</a:t>
            </a:r>
          </a:p>
          <a:p>
            <a:pPr>
              <a:buFontTx/>
              <a:buNone/>
            </a:pPr>
            <a:r>
              <a:rPr lang="en-US" altLang="zh-CN" sz="2000" b="0" dirty="0">
                <a:latin typeface="+mn-lt"/>
                <a:ea typeface="宋体" pitchFamily="2" charset="-122"/>
              </a:rPr>
              <a:t>	max = a&gt;</a:t>
            </a:r>
            <a:r>
              <a:rPr lang="en-US" altLang="zh-CN" sz="2000" b="0" dirty="0" err="1">
                <a:latin typeface="+mn-lt"/>
                <a:ea typeface="宋体" pitchFamily="2" charset="-122"/>
              </a:rPr>
              <a:t>b?a:b</a:t>
            </a:r>
            <a:r>
              <a:rPr lang="en-US" altLang="zh-CN" sz="2000" b="0" dirty="0">
                <a:latin typeface="+mn-lt"/>
                <a:ea typeface="宋体" pitchFamily="2" charset="-122"/>
              </a:rPr>
              <a:t>; </a:t>
            </a:r>
          </a:p>
          <a:p>
            <a:pPr>
              <a:buFontTx/>
              <a:buNone/>
            </a:pPr>
            <a:r>
              <a:rPr lang="en-US" altLang="zh-CN" sz="2000" b="0" dirty="0">
                <a:latin typeface="+mn-lt"/>
                <a:ea typeface="宋体" pitchFamily="2" charset="-122"/>
              </a:rPr>
              <a:t>	max = c&gt;</a:t>
            </a:r>
            <a:r>
              <a:rPr lang="en-US" altLang="zh-CN" sz="2000" b="0" dirty="0" err="1">
                <a:latin typeface="+mn-lt"/>
                <a:ea typeface="宋体" pitchFamily="2" charset="-122"/>
              </a:rPr>
              <a:t>max?c:max</a:t>
            </a:r>
            <a:r>
              <a:rPr lang="en-US" altLang="zh-CN" sz="2000" b="0" dirty="0">
                <a:latin typeface="+mn-lt"/>
                <a:ea typeface="宋体" pitchFamily="2" charset="-122"/>
              </a:rPr>
              <a:t>;</a:t>
            </a:r>
          </a:p>
          <a:p>
            <a:pPr>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("max=%d\</a:t>
            </a:r>
            <a:r>
              <a:rPr lang="en-US" altLang="zh-CN" sz="2000" b="0" dirty="0" err="1">
                <a:latin typeface="+mn-lt"/>
                <a:ea typeface="宋体" pitchFamily="2" charset="-122"/>
              </a:rPr>
              <a:t>n",max</a:t>
            </a:r>
            <a:r>
              <a:rPr lang="en-US" altLang="zh-CN" sz="2000" b="0" dirty="0">
                <a:latin typeface="+mn-lt"/>
                <a:ea typeface="宋体" pitchFamily="2" charset="-122"/>
              </a:rPr>
              <a:t>);</a:t>
            </a:r>
          </a:p>
          <a:p>
            <a:pPr>
              <a:buFontTx/>
              <a:buNone/>
            </a:pPr>
            <a:r>
              <a:rPr lang="en-US" altLang="zh-CN" sz="2000" b="0" dirty="0">
                <a:latin typeface="+mn-lt"/>
                <a:ea typeface="宋体" pitchFamily="2" charset="-122"/>
              </a:rPr>
              <a:t>} </a:t>
            </a:r>
          </a:p>
        </p:txBody>
      </p:sp>
      <p:pic>
        <p:nvPicPr>
          <p:cNvPr id="23560" name="Picture 8"/>
          <p:cNvPicPr>
            <a:picLocks noChangeAspect="1" noChangeArrowheads="1"/>
          </p:cNvPicPr>
          <p:nvPr/>
        </p:nvPicPr>
        <p:blipFill>
          <a:blip r:embed="rId2" cstate="print"/>
          <a:srcRect/>
          <a:stretch>
            <a:fillRect/>
          </a:stretch>
        </p:blipFill>
        <p:spPr bwMode="auto">
          <a:xfrm>
            <a:off x="5181600" y="4800600"/>
            <a:ext cx="3505200" cy="9461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zh-CN"/>
              <a:t>4.10  switch</a:t>
            </a:r>
            <a:r>
              <a:rPr lang="zh-CN" altLang="en-US"/>
              <a:t>语句 </a:t>
            </a:r>
          </a:p>
        </p:txBody>
      </p:sp>
      <p:sp>
        <p:nvSpPr>
          <p:cNvPr id="24579" name="Rectangle 3"/>
          <p:cNvSpPr>
            <a:spLocks noGrp="1" noChangeArrowheads="1"/>
          </p:cNvSpPr>
          <p:nvPr>
            <p:ph sz="quarter" idx="1"/>
          </p:nvPr>
        </p:nvSpPr>
        <p:spPr>
          <a:xfrm>
            <a:off x="381000" y="1600200"/>
            <a:ext cx="8534400" cy="4044950"/>
          </a:xfrm>
        </p:spPr>
        <p:txBody>
          <a:bodyPr/>
          <a:lstStyle/>
          <a:p>
            <a:pPr lvl="1">
              <a:buFontTx/>
              <a:buNone/>
            </a:pPr>
            <a:r>
              <a:rPr lang="en-US" altLang="zh-CN" sz="2400">
                <a:ea typeface="宋体" pitchFamily="2" charset="-122"/>
              </a:rPr>
              <a:t>switch(</a:t>
            </a:r>
            <a:r>
              <a:rPr lang="zh-CN" altLang="en-US" sz="2400">
                <a:ea typeface="宋体" pitchFamily="2" charset="-122"/>
              </a:rPr>
              <a:t>表达式</a:t>
            </a:r>
            <a:r>
              <a:rPr lang="en-US" altLang="zh-CN" sz="2400">
                <a:ea typeface="宋体" pitchFamily="2" charset="-122"/>
              </a:rPr>
              <a:t>)</a:t>
            </a:r>
          </a:p>
          <a:p>
            <a:pPr lvl="1">
              <a:buFontTx/>
              <a:buNone/>
            </a:pPr>
            <a:r>
              <a:rPr lang="en-US" altLang="zh-CN" sz="2400">
                <a:ea typeface="宋体" pitchFamily="2" charset="-122"/>
              </a:rPr>
              <a:t>{ </a:t>
            </a:r>
          </a:p>
          <a:p>
            <a:pPr lvl="1">
              <a:buFontTx/>
              <a:buNone/>
            </a:pPr>
            <a:r>
              <a:rPr lang="en-US" altLang="zh-CN" sz="2400">
                <a:ea typeface="宋体" pitchFamily="2" charset="-122"/>
              </a:rPr>
              <a:t>   case</a:t>
            </a:r>
            <a:r>
              <a:rPr lang="zh-CN" altLang="en-US" sz="2400">
                <a:ea typeface="宋体" pitchFamily="2" charset="-122"/>
              </a:rPr>
              <a:t>常量表达式</a:t>
            </a:r>
            <a:r>
              <a:rPr lang="en-US" altLang="zh-CN" sz="2400">
                <a:ea typeface="宋体" pitchFamily="2" charset="-122"/>
              </a:rPr>
              <a:t>1: </a:t>
            </a:r>
            <a:r>
              <a:rPr lang="zh-CN" altLang="en-US" sz="2400">
                <a:ea typeface="宋体" pitchFamily="2" charset="-122"/>
              </a:rPr>
              <a:t>语句</a:t>
            </a:r>
            <a:r>
              <a:rPr lang="en-US" altLang="zh-CN" sz="2400">
                <a:ea typeface="宋体" pitchFamily="2" charset="-122"/>
              </a:rPr>
              <a:t>1;</a:t>
            </a:r>
          </a:p>
          <a:p>
            <a:pPr lvl="1">
              <a:buFontTx/>
              <a:buNone/>
            </a:pPr>
            <a:r>
              <a:rPr lang="en-US" altLang="zh-CN" sz="2400">
                <a:ea typeface="宋体" pitchFamily="2" charset="-122"/>
              </a:rPr>
              <a:t>   case</a:t>
            </a:r>
            <a:r>
              <a:rPr lang="zh-CN" altLang="en-US" sz="2400">
                <a:ea typeface="宋体" pitchFamily="2" charset="-122"/>
              </a:rPr>
              <a:t>常量表达式</a:t>
            </a:r>
            <a:r>
              <a:rPr lang="en-US" altLang="zh-CN" sz="2400">
                <a:ea typeface="宋体" pitchFamily="2" charset="-122"/>
              </a:rPr>
              <a:t>2: </a:t>
            </a:r>
            <a:r>
              <a:rPr lang="zh-CN" altLang="en-US" sz="2400">
                <a:ea typeface="宋体" pitchFamily="2" charset="-122"/>
              </a:rPr>
              <a:t>语句</a:t>
            </a:r>
            <a:r>
              <a:rPr lang="en-US" altLang="zh-CN" sz="2400">
                <a:ea typeface="宋体" pitchFamily="2" charset="-122"/>
              </a:rPr>
              <a:t>2;</a:t>
            </a:r>
          </a:p>
          <a:p>
            <a:pPr lvl="1">
              <a:buFontTx/>
              <a:buNone/>
            </a:pPr>
            <a:r>
              <a:rPr lang="en-US" altLang="zh-CN" sz="2400">
                <a:ea typeface="宋体" pitchFamily="2" charset="-122"/>
              </a:rPr>
              <a:t>   …</a:t>
            </a:r>
          </a:p>
          <a:p>
            <a:pPr lvl="1">
              <a:buFontTx/>
              <a:buNone/>
            </a:pPr>
            <a:r>
              <a:rPr lang="en-US" altLang="zh-CN" sz="2400">
                <a:ea typeface="宋体" pitchFamily="2" charset="-122"/>
              </a:rPr>
              <a:t>   case</a:t>
            </a:r>
            <a:r>
              <a:rPr lang="zh-CN" altLang="en-US" sz="2400">
                <a:ea typeface="宋体" pitchFamily="2" charset="-122"/>
              </a:rPr>
              <a:t>常量表达式</a:t>
            </a:r>
            <a:r>
              <a:rPr lang="en-US" altLang="zh-CN" sz="2400">
                <a:ea typeface="宋体" pitchFamily="2" charset="-122"/>
              </a:rPr>
              <a:t>n: </a:t>
            </a:r>
            <a:r>
              <a:rPr lang="zh-CN" altLang="en-US" sz="2400">
                <a:ea typeface="宋体" pitchFamily="2" charset="-122"/>
              </a:rPr>
              <a:t>语句</a:t>
            </a:r>
            <a:r>
              <a:rPr lang="en-US" altLang="zh-CN" sz="2400">
                <a:ea typeface="宋体" pitchFamily="2" charset="-122"/>
              </a:rPr>
              <a:t>n;</a:t>
            </a:r>
          </a:p>
          <a:p>
            <a:pPr lvl="1">
              <a:buFontTx/>
              <a:buNone/>
            </a:pPr>
            <a:r>
              <a:rPr lang="en-US" altLang="zh-CN" sz="2400">
                <a:ea typeface="宋体" pitchFamily="2" charset="-122"/>
              </a:rPr>
              <a:t>   default: </a:t>
            </a:r>
            <a:r>
              <a:rPr lang="zh-CN" altLang="en-US" sz="2400">
                <a:ea typeface="宋体" pitchFamily="2" charset="-122"/>
              </a:rPr>
              <a:t>语句</a:t>
            </a:r>
            <a:r>
              <a:rPr lang="en-US" altLang="zh-CN" sz="2400">
                <a:ea typeface="宋体" pitchFamily="2" charset="-122"/>
              </a:rPr>
              <a:t>n+1; </a:t>
            </a:r>
          </a:p>
          <a:p>
            <a:pPr lvl="1">
              <a:buFontTx/>
              <a:buNone/>
            </a:pPr>
            <a:r>
              <a:rPr lang="en-US" altLang="zh-CN"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zh-CN" sz="2100"/>
              <a:t>【</a:t>
            </a:r>
            <a:r>
              <a:rPr lang="zh-CN" altLang="en-US" sz="2100"/>
              <a:t>例</a:t>
            </a:r>
            <a:r>
              <a:rPr lang="en-US" altLang="zh-CN" sz="2100"/>
              <a:t>4-10】</a:t>
            </a:r>
            <a:r>
              <a:rPr lang="zh-CN" altLang="en-US" sz="2100"/>
              <a:t>输入一个十进制数，根据输入的数输出所对应的英文星期单词，若所输入的数小于</a:t>
            </a:r>
            <a:r>
              <a:rPr lang="en-US" altLang="zh-CN" sz="2100"/>
              <a:t>1</a:t>
            </a:r>
            <a:r>
              <a:rPr lang="zh-CN" altLang="en-US" sz="2100"/>
              <a:t>或大于</a:t>
            </a:r>
            <a:r>
              <a:rPr lang="en-US" altLang="zh-CN" sz="2100"/>
              <a:t>7</a:t>
            </a:r>
            <a:r>
              <a:rPr lang="zh-CN" altLang="en-US" sz="2100"/>
              <a:t>，则输出“</a:t>
            </a:r>
            <a:r>
              <a:rPr lang="en-US" altLang="zh-CN" sz="2100"/>
              <a:t>Error”</a:t>
            </a:r>
            <a:r>
              <a:rPr lang="zh-CN" altLang="en-US" sz="2100"/>
              <a:t>。</a:t>
            </a:r>
            <a:r>
              <a:rPr lang="zh-CN" altLang="en-US" sz="2800"/>
              <a:t> </a:t>
            </a:r>
          </a:p>
        </p:txBody>
      </p:sp>
      <p:sp>
        <p:nvSpPr>
          <p:cNvPr id="28675" name="Rectangle 3"/>
          <p:cNvSpPr>
            <a:spLocks noGrp="1" noChangeArrowheads="1"/>
          </p:cNvSpPr>
          <p:nvPr>
            <p:ph sz="quarter" idx="1"/>
          </p:nvPr>
        </p:nvSpPr>
        <p:spPr>
          <a:xfrm>
            <a:off x="381000" y="1600200"/>
            <a:ext cx="8534400" cy="4246563"/>
          </a:xfrm>
        </p:spPr>
        <p:txBody>
          <a:bodyPr/>
          <a:lstStyle/>
          <a:p>
            <a:pPr>
              <a:lnSpc>
                <a:spcPct val="80000"/>
              </a:lnSpc>
              <a:buFontTx/>
              <a:buNone/>
            </a:pPr>
            <a:r>
              <a:rPr lang="en-US" altLang="zh-CN" sz="2000" b="0" dirty="0">
                <a:latin typeface="+mn-lt"/>
                <a:ea typeface="宋体" pitchFamily="2" charset="-122"/>
              </a:rPr>
              <a:t>#include &lt;</a:t>
            </a:r>
            <a:r>
              <a:rPr lang="en-US" altLang="zh-CN" sz="2000" b="0" dirty="0" err="1">
                <a:latin typeface="+mn-lt"/>
                <a:ea typeface="宋体" pitchFamily="2" charset="-122"/>
              </a:rPr>
              <a:t>stdio.h</a:t>
            </a:r>
            <a:r>
              <a:rPr lang="en-US" altLang="zh-CN" sz="2000" b="0" dirty="0">
                <a:latin typeface="+mn-lt"/>
                <a:ea typeface="宋体" pitchFamily="2" charset="-122"/>
              </a:rPr>
              <a:t>&gt;</a:t>
            </a:r>
          </a:p>
          <a:p>
            <a:pPr>
              <a:lnSpc>
                <a:spcPct val="80000"/>
              </a:lnSpc>
              <a:buFontTx/>
              <a:buNone/>
            </a:pPr>
            <a:r>
              <a:rPr lang="en-US" altLang="zh-CN" sz="2000" b="0" dirty="0">
                <a:latin typeface="+mn-lt"/>
                <a:ea typeface="宋体" pitchFamily="2" charset="-122"/>
              </a:rPr>
              <a:t>void main()</a:t>
            </a:r>
          </a:p>
          <a:p>
            <a:pPr>
              <a:lnSpc>
                <a:spcPct val="80000"/>
              </a:lnSpc>
              <a:buFontTx/>
              <a:buNone/>
            </a:pPr>
            <a:r>
              <a:rPr lang="en-US" altLang="zh-CN" sz="2000" b="0" dirty="0">
                <a:latin typeface="+mn-lt"/>
                <a:ea typeface="宋体" pitchFamily="2" charset="-122"/>
              </a:rPr>
              <a:t>{	</a:t>
            </a:r>
            <a:r>
              <a:rPr lang="en-US" altLang="zh-CN" sz="2000" b="0" dirty="0" err="1">
                <a:latin typeface="+mn-lt"/>
                <a:ea typeface="宋体" pitchFamily="2" charset="-122"/>
              </a:rPr>
              <a:t>int</a:t>
            </a:r>
            <a:r>
              <a:rPr lang="en-US" altLang="zh-CN" sz="2000" b="0" dirty="0">
                <a:latin typeface="+mn-lt"/>
                <a:ea typeface="宋体" pitchFamily="2" charset="-122"/>
              </a:rPr>
              <a:t> a;</a:t>
            </a:r>
          </a:p>
          <a:p>
            <a:pPr>
              <a:lnSpc>
                <a:spcPct val="8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("Input a:");</a:t>
            </a:r>
          </a:p>
          <a:p>
            <a:pPr>
              <a:lnSpc>
                <a:spcPct val="8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d",&amp;a</a:t>
            </a:r>
            <a:r>
              <a:rPr lang="en-US" altLang="zh-CN" sz="2000" b="0" dirty="0">
                <a:latin typeface="+mn-lt"/>
                <a:ea typeface="宋体" pitchFamily="2" charset="-122"/>
              </a:rPr>
              <a:t>); </a:t>
            </a:r>
          </a:p>
          <a:p>
            <a:pPr>
              <a:lnSpc>
                <a:spcPct val="80000"/>
              </a:lnSpc>
              <a:buFontTx/>
              <a:buNone/>
            </a:pPr>
            <a:r>
              <a:rPr lang="en-US" altLang="zh-CN" sz="2000" b="0" dirty="0">
                <a:latin typeface="+mn-lt"/>
                <a:ea typeface="宋体" pitchFamily="2" charset="-122"/>
              </a:rPr>
              <a:t>	switch(a)</a:t>
            </a:r>
          </a:p>
          <a:p>
            <a:pPr>
              <a:lnSpc>
                <a:spcPct val="80000"/>
              </a:lnSpc>
              <a:buFontTx/>
              <a:buNone/>
            </a:pPr>
            <a:r>
              <a:rPr lang="en-US" altLang="zh-CN" sz="2000" b="0" dirty="0">
                <a:latin typeface="+mn-lt"/>
                <a:ea typeface="宋体" pitchFamily="2" charset="-122"/>
              </a:rPr>
              <a:t>	{	case 1:printf("Monday\n");</a:t>
            </a:r>
          </a:p>
          <a:p>
            <a:pPr>
              <a:lnSpc>
                <a:spcPct val="80000"/>
              </a:lnSpc>
              <a:buFontTx/>
              <a:buNone/>
            </a:pPr>
            <a:r>
              <a:rPr lang="en-US" altLang="zh-CN" sz="2000" b="0" dirty="0">
                <a:latin typeface="+mn-lt"/>
                <a:ea typeface="宋体" pitchFamily="2" charset="-122"/>
              </a:rPr>
              <a:t>		case 2:printf("Tuesday\n");</a:t>
            </a:r>
          </a:p>
          <a:p>
            <a:pPr>
              <a:lnSpc>
                <a:spcPct val="80000"/>
              </a:lnSpc>
              <a:buFontTx/>
              <a:buNone/>
            </a:pPr>
            <a:r>
              <a:rPr lang="en-US" altLang="zh-CN" sz="2000" b="0" dirty="0">
                <a:latin typeface="+mn-lt"/>
                <a:ea typeface="宋体" pitchFamily="2" charset="-122"/>
              </a:rPr>
              <a:t>		case 3:printf("Wednesday\n"); </a:t>
            </a:r>
          </a:p>
          <a:p>
            <a:pPr>
              <a:lnSpc>
                <a:spcPct val="80000"/>
              </a:lnSpc>
              <a:buFontTx/>
              <a:buNone/>
            </a:pPr>
            <a:r>
              <a:rPr lang="en-US" altLang="zh-CN" sz="2000" b="0" dirty="0">
                <a:latin typeface="+mn-lt"/>
                <a:ea typeface="宋体" pitchFamily="2" charset="-122"/>
              </a:rPr>
              <a:t>		case 4:printf("Thursday\n");</a:t>
            </a:r>
          </a:p>
          <a:p>
            <a:pPr>
              <a:lnSpc>
                <a:spcPct val="80000"/>
              </a:lnSpc>
              <a:buFontTx/>
              <a:buNone/>
            </a:pPr>
            <a:r>
              <a:rPr lang="en-US" altLang="zh-CN" sz="2000" b="0" dirty="0">
                <a:latin typeface="+mn-lt"/>
                <a:ea typeface="宋体" pitchFamily="2" charset="-122"/>
              </a:rPr>
              <a:t>		case 5:printf("Friday\n");</a:t>
            </a:r>
          </a:p>
          <a:p>
            <a:pPr>
              <a:lnSpc>
                <a:spcPct val="80000"/>
              </a:lnSpc>
              <a:buFontTx/>
              <a:buNone/>
            </a:pPr>
            <a:r>
              <a:rPr lang="en-US" altLang="zh-CN" sz="2000" b="0" dirty="0">
                <a:latin typeface="+mn-lt"/>
                <a:ea typeface="宋体" pitchFamily="2" charset="-122"/>
              </a:rPr>
              <a:t>		case 6:printf("Saturday\n");</a:t>
            </a:r>
          </a:p>
          <a:p>
            <a:pPr>
              <a:lnSpc>
                <a:spcPct val="80000"/>
              </a:lnSpc>
              <a:buFontTx/>
              <a:buNone/>
            </a:pPr>
            <a:r>
              <a:rPr lang="en-US" altLang="zh-CN" sz="2000" b="0" dirty="0">
                <a:latin typeface="+mn-lt"/>
                <a:ea typeface="宋体" pitchFamily="2" charset="-122"/>
              </a:rPr>
              <a:t>		case 7:printf("Sunday\n");</a:t>
            </a:r>
          </a:p>
          <a:p>
            <a:pPr>
              <a:lnSpc>
                <a:spcPct val="80000"/>
              </a:lnSpc>
              <a:buFontTx/>
              <a:buNone/>
            </a:pPr>
            <a:r>
              <a:rPr lang="en-US" altLang="zh-CN" sz="2000" b="0" dirty="0">
                <a:latin typeface="+mn-lt"/>
                <a:ea typeface="宋体" pitchFamily="2" charset="-122"/>
              </a:rPr>
              <a:t>		default: </a:t>
            </a:r>
            <a:r>
              <a:rPr lang="en-US" altLang="zh-CN" sz="2000" b="0" dirty="0" err="1">
                <a:latin typeface="+mn-lt"/>
                <a:ea typeface="宋体" pitchFamily="2" charset="-122"/>
              </a:rPr>
              <a:t>printf</a:t>
            </a:r>
            <a:r>
              <a:rPr lang="en-US" altLang="zh-CN" sz="2000" b="0" dirty="0">
                <a:latin typeface="+mn-lt"/>
                <a:ea typeface="宋体" pitchFamily="2" charset="-122"/>
              </a:rPr>
              <a:t>("Error\n"); }</a:t>
            </a:r>
          </a:p>
          <a:p>
            <a:pPr>
              <a:lnSpc>
                <a:spcPct val="80000"/>
              </a:lnSpc>
              <a:buFontTx/>
              <a:buNone/>
            </a:pPr>
            <a:r>
              <a:rPr lang="en-US" altLang="zh-CN" sz="2000" b="0" dirty="0">
                <a:latin typeface="+mn-lt"/>
                <a:ea typeface="宋体" pitchFamily="2" charset="-122"/>
              </a:rPr>
              <a:t>} </a:t>
            </a:r>
          </a:p>
        </p:txBody>
      </p:sp>
      <p:pic>
        <p:nvPicPr>
          <p:cNvPr id="28678" name="Picture 6"/>
          <p:cNvPicPr>
            <a:picLocks noChangeAspect="1" noChangeArrowheads="1"/>
          </p:cNvPicPr>
          <p:nvPr/>
        </p:nvPicPr>
        <p:blipFill>
          <a:blip r:embed="rId2" cstate="print"/>
          <a:srcRect/>
          <a:stretch>
            <a:fillRect/>
          </a:stretch>
        </p:blipFill>
        <p:spPr bwMode="auto">
          <a:xfrm>
            <a:off x="5791200" y="3962400"/>
            <a:ext cx="2971800" cy="19431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zh-CN"/>
              <a:t>4.10  switch</a:t>
            </a:r>
            <a:r>
              <a:rPr lang="zh-CN" altLang="en-US"/>
              <a:t>语句</a:t>
            </a:r>
          </a:p>
        </p:txBody>
      </p:sp>
      <p:sp>
        <p:nvSpPr>
          <p:cNvPr id="25603" name="Rectangle 3"/>
          <p:cNvSpPr>
            <a:spLocks noGrp="1" noChangeArrowheads="1"/>
          </p:cNvSpPr>
          <p:nvPr>
            <p:ph sz="quarter" idx="1"/>
          </p:nvPr>
        </p:nvSpPr>
        <p:spPr>
          <a:xfrm>
            <a:off x="381000" y="1600200"/>
            <a:ext cx="8534400" cy="4179888"/>
          </a:xfrm>
        </p:spPr>
        <p:txBody>
          <a:bodyPr/>
          <a:lstStyle/>
          <a:p>
            <a:pPr>
              <a:buFontTx/>
              <a:buNone/>
            </a:pPr>
            <a:r>
              <a:rPr lang="en-US" altLang="zh-CN" sz="2400">
                <a:solidFill>
                  <a:srgbClr val="FF0000"/>
                </a:solidFill>
                <a:ea typeface="宋体" pitchFamily="2" charset="-122"/>
              </a:rPr>
              <a:t>switch</a:t>
            </a:r>
            <a:r>
              <a:rPr lang="en-US" altLang="zh-CN" sz="2400">
                <a:ea typeface="宋体" pitchFamily="2" charset="-122"/>
              </a:rPr>
              <a:t>(</a:t>
            </a:r>
            <a:r>
              <a:rPr lang="zh-CN" altLang="en-US" sz="2400">
                <a:ea typeface="宋体" pitchFamily="2" charset="-122"/>
              </a:rPr>
              <a:t>表达式</a:t>
            </a:r>
            <a:r>
              <a:rPr lang="en-US" altLang="zh-CN" sz="2400">
                <a:ea typeface="宋体" pitchFamily="2" charset="-122"/>
              </a:rPr>
              <a:t>)</a:t>
            </a:r>
          </a:p>
          <a:p>
            <a:pPr>
              <a:buFontTx/>
              <a:buNone/>
            </a:pPr>
            <a:r>
              <a:rPr lang="en-US" altLang="zh-CN" sz="2400">
                <a:ea typeface="宋体" pitchFamily="2" charset="-122"/>
              </a:rPr>
              <a:t>{</a:t>
            </a:r>
          </a:p>
          <a:p>
            <a:pPr>
              <a:buFontTx/>
              <a:buNone/>
            </a:pPr>
            <a:r>
              <a:rPr lang="en-US" altLang="zh-CN" sz="2400">
                <a:ea typeface="宋体" pitchFamily="2" charset="-122"/>
              </a:rPr>
              <a:t>   </a:t>
            </a:r>
            <a:r>
              <a:rPr lang="en-US" altLang="zh-CN" sz="2400">
                <a:solidFill>
                  <a:srgbClr val="FF0000"/>
                </a:solidFill>
                <a:ea typeface="宋体" pitchFamily="2" charset="-122"/>
              </a:rPr>
              <a:t>case</a:t>
            </a:r>
            <a:r>
              <a:rPr lang="zh-CN" altLang="en-US" sz="2400">
                <a:ea typeface="宋体" pitchFamily="2" charset="-122"/>
              </a:rPr>
              <a:t>常量表达式</a:t>
            </a:r>
            <a:r>
              <a:rPr lang="en-US" altLang="zh-CN" sz="2400">
                <a:ea typeface="宋体" pitchFamily="2" charset="-122"/>
              </a:rPr>
              <a:t>1: </a:t>
            </a:r>
            <a:r>
              <a:rPr lang="zh-CN" altLang="en-US" sz="2400">
                <a:ea typeface="宋体" pitchFamily="2" charset="-122"/>
              </a:rPr>
              <a:t>语句</a:t>
            </a:r>
            <a:r>
              <a:rPr lang="en-US" altLang="zh-CN" sz="2400">
                <a:ea typeface="宋体" pitchFamily="2" charset="-122"/>
              </a:rPr>
              <a:t>1; </a:t>
            </a:r>
            <a:r>
              <a:rPr lang="en-US" altLang="zh-CN" sz="2400">
                <a:solidFill>
                  <a:srgbClr val="FF0000"/>
                </a:solidFill>
                <a:ea typeface="宋体" pitchFamily="2" charset="-122"/>
              </a:rPr>
              <a:t>break</a:t>
            </a:r>
            <a:r>
              <a:rPr lang="en-US" altLang="zh-CN" sz="2400">
                <a:ea typeface="宋体" pitchFamily="2" charset="-122"/>
              </a:rPr>
              <a:t>;</a:t>
            </a:r>
          </a:p>
          <a:p>
            <a:pPr>
              <a:buFontTx/>
              <a:buNone/>
            </a:pPr>
            <a:r>
              <a:rPr lang="en-US" altLang="zh-CN" sz="2400">
                <a:ea typeface="宋体" pitchFamily="2" charset="-122"/>
              </a:rPr>
              <a:t>   </a:t>
            </a:r>
            <a:r>
              <a:rPr lang="en-US" altLang="zh-CN" sz="2400">
                <a:solidFill>
                  <a:srgbClr val="FF0000"/>
                </a:solidFill>
                <a:ea typeface="宋体" pitchFamily="2" charset="-122"/>
              </a:rPr>
              <a:t>case</a:t>
            </a:r>
            <a:r>
              <a:rPr lang="zh-CN" altLang="en-US" sz="2400">
                <a:ea typeface="宋体" pitchFamily="2" charset="-122"/>
              </a:rPr>
              <a:t>常量表达式</a:t>
            </a:r>
            <a:r>
              <a:rPr lang="en-US" altLang="zh-CN" sz="2400">
                <a:ea typeface="宋体" pitchFamily="2" charset="-122"/>
              </a:rPr>
              <a:t>2: </a:t>
            </a:r>
            <a:r>
              <a:rPr lang="zh-CN" altLang="en-US" sz="2400">
                <a:ea typeface="宋体" pitchFamily="2" charset="-122"/>
              </a:rPr>
              <a:t>语句</a:t>
            </a:r>
            <a:r>
              <a:rPr lang="en-US" altLang="zh-CN" sz="2400">
                <a:ea typeface="宋体" pitchFamily="2" charset="-122"/>
              </a:rPr>
              <a:t>2; </a:t>
            </a:r>
            <a:r>
              <a:rPr lang="en-US" altLang="zh-CN" sz="2400">
                <a:solidFill>
                  <a:srgbClr val="FF0000"/>
                </a:solidFill>
                <a:ea typeface="宋体" pitchFamily="2" charset="-122"/>
              </a:rPr>
              <a:t>break</a:t>
            </a:r>
            <a:r>
              <a:rPr lang="en-US" altLang="zh-CN" sz="2400">
                <a:ea typeface="宋体" pitchFamily="2" charset="-122"/>
              </a:rPr>
              <a:t>;</a:t>
            </a:r>
          </a:p>
          <a:p>
            <a:pPr>
              <a:buFontTx/>
              <a:buNone/>
            </a:pPr>
            <a:r>
              <a:rPr lang="en-US" altLang="zh-CN" sz="2400">
                <a:ea typeface="宋体" pitchFamily="2" charset="-122"/>
              </a:rPr>
              <a:t>   …</a:t>
            </a:r>
          </a:p>
          <a:p>
            <a:pPr>
              <a:buFontTx/>
              <a:buNone/>
            </a:pPr>
            <a:r>
              <a:rPr lang="en-US" altLang="zh-CN" sz="2400">
                <a:ea typeface="宋体" pitchFamily="2" charset="-122"/>
              </a:rPr>
              <a:t>   </a:t>
            </a:r>
            <a:r>
              <a:rPr lang="en-US" altLang="zh-CN" sz="2400">
                <a:solidFill>
                  <a:srgbClr val="FF0000"/>
                </a:solidFill>
                <a:ea typeface="宋体" pitchFamily="2" charset="-122"/>
              </a:rPr>
              <a:t>case</a:t>
            </a:r>
            <a:r>
              <a:rPr lang="zh-CN" altLang="en-US" sz="2400">
                <a:ea typeface="宋体" pitchFamily="2" charset="-122"/>
              </a:rPr>
              <a:t>常量表达式</a:t>
            </a:r>
            <a:r>
              <a:rPr lang="en-US" altLang="zh-CN" sz="2400">
                <a:ea typeface="宋体" pitchFamily="2" charset="-122"/>
              </a:rPr>
              <a:t>n: </a:t>
            </a:r>
            <a:r>
              <a:rPr lang="zh-CN" altLang="en-US" sz="2400">
                <a:ea typeface="宋体" pitchFamily="2" charset="-122"/>
              </a:rPr>
              <a:t>语句</a:t>
            </a:r>
            <a:r>
              <a:rPr lang="en-US" altLang="zh-CN" sz="2400">
                <a:ea typeface="宋体" pitchFamily="2" charset="-122"/>
              </a:rPr>
              <a:t>n; </a:t>
            </a:r>
            <a:r>
              <a:rPr lang="en-US" altLang="zh-CN" sz="2400">
                <a:solidFill>
                  <a:srgbClr val="FF0000"/>
                </a:solidFill>
                <a:ea typeface="宋体" pitchFamily="2" charset="-122"/>
              </a:rPr>
              <a:t>break</a:t>
            </a:r>
            <a:r>
              <a:rPr lang="en-US" altLang="zh-CN" sz="2400">
                <a:ea typeface="宋体" pitchFamily="2" charset="-122"/>
              </a:rPr>
              <a:t>;</a:t>
            </a:r>
          </a:p>
          <a:p>
            <a:pPr>
              <a:buFontTx/>
              <a:buNone/>
            </a:pPr>
            <a:r>
              <a:rPr lang="en-US" altLang="zh-CN" sz="2400">
                <a:ea typeface="宋体" pitchFamily="2" charset="-122"/>
              </a:rPr>
              <a:t>   </a:t>
            </a:r>
            <a:r>
              <a:rPr lang="en-US" altLang="zh-CN" sz="2400">
                <a:solidFill>
                  <a:srgbClr val="FF0000"/>
                </a:solidFill>
                <a:ea typeface="宋体" pitchFamily="2" charset="-122"/>
              </a:rPr>
              <a:t>default</a:t>
            </a:r>
            <a:r>
              <a:rPr lang="en-US" altLang="zh-CN" sz="2400">
                <a:ea typeface="宋体" pitchFamily="2" charset="-122"/>
              </a:rPr>
              <a:t>: </a:t>
            </a:r>
            <a:r>
              <a:rPr lang="zh-CN" altLang="en-US" sz="2400">
                <a:ea typeface="宋体" pitchFamily="2" charset="-122"/>
              </a:rPr>
              <a:t>语句</a:t>
            </a:r>
            <a:r>
              <a:rPr lang="en-US" altLang="zh-CN" sz="2400">
                <a:ea typeface="宋体" pitchFamily="2" charset="-122"/>
              </a:rPr>
              <a:t>n+1; </a:t>
            </a:r>
          </a:p>
          <a:p>
            <a:pPr>
              <a:buFontTx/>
              <a:buNone/>
            </a:pPr>
            <a:r>
              <a:rPr lang="en-US" altLang="zh-CN"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zh-CN" altLang="en-US"/>
              <a:t>修改后的例</a:t>
            </a:r>
            <a:r>
              <a:rPr lang="en-US" altLang="zh-CN"/>
              <a:t>4-10</a:t>
            </a:r>
            <a:r>
              <a:rPr lang="zh-CN" altLang="en-US"/>
              <a:t>程序</a:t>
            </a:r>
          </a:p>
        </p:txBody>
      </p:sp>
      <p:sp>
        <p:nvSpPr>
          <p:cNvPr id="26627" name="Rectangle 3"/>
          <p:cNvSpPr>
            <a:spLocks noGrp="1" noChangeArrowheads="1"/>
          </p:cNvSpPr>
          <p:nvPr>
            <p:ph sz="quarter" idx="1"/>
          </p:nvPr>
        </p:nvSpPr>
        <p:spPr>
          <a:xfrm>
            <a:off x="381000" y="1600200"/>
            <a:ext cx="7427913" cy="4044950"/>
          </a:xfrm>
        </p:spPr>
        <p:txBody>
          <a:bodyPr/>
          <a:lstStyle/>
          <a:p>
            <a:pPr>
              <a:lnSpc>
                <a:spcPct val="80000"/>
              </a:lnSpc>
              <a:buFontTx/>
              <a:buNone/>
            </a:pPr>
            <a:r>
              <a:rPr lang="en-US" altLang="zh-CN" sz="1900" b="0" dirty="0">
                <a:latin typeface="+mn-lt"/>
                <a:ea typeface="宋体" pitchFamily="2" charset="-122"/>
              </a:rPr>
              <a:t>#include &lt;</a:t>
            </a:r>
            <a:r>
              <a:rPr lang="en-US" altLang="zh-CN" sz="1900" b="0" dirty="0" err="1">
                <a:latin typeface="+mn-lt"/>
                <a:ea typeface="宋体" pitchFamily="2" charset="-122"/>
              </a:rPr>
              <a:t>stdio.h</a:t>
            </a:r>
            <a:r>
              <a:rPr lang="en-US" altLang="zh-CN" sz="1900" b="0" dirty="0">
                <a:latin typeface="+mn-lt"/>
                <a:ea typeface="宋体" pitchFamily="2" charset="-122"/>
              </a:rPr>
              <a:t>&gt;</a:t>
            </a:r>
          </a:p>
          <a:p>
            <a:pPr>
              <a:lnSpc>
                <a:spcPct val="80000"/>
              </a:lnSpc>
              <a:buFontTx/>
              <a:buNone/>
            </a:pPr>
            <a:r>
              <a:rPr lang="en-US" altLang="zh-CN" sz="1900" b="0" dirty="0">
                <a:latin typeface="+mn-lt"/>
                <a:ea typeface="宋体" pitchFamily="2" charset="-122"/>
              </a:rPr>
              <a:t>void main()</a:t>
            </a:r>
          </a:p>
          <a:p>
            <a:pPr>
              <a:lnSpc>
                <a:spcPct val="80000"/>
              </a:lnSpc>
              <a:buFontTx/>
              <a:buNone/>
            </a:pPr>
            <a:r>
              <a:rPr lang="en-US" altLang="zh-CN" sz="1900" b="0" dirty="0">
                <a:latin typeface="+mn-lt"/>
                <a:ea typeface="宋体" pitchFamily="2" charset="-122"/>
              </a:rPr>
              <a:t>{	</a:t>
            </a:r>
            <a:r>
              <a:rPr lang="en-US" altLang="zh-CN" sz="1900" b="0" dirty="0" err="1">
                <a:latin typeface="+mn-lt"/>
                <a:ea typeface="宋体" pitchFamily="2" charset="-122"/>
              </a:rPr>
              <a:t>int</a:t>
            </a:r>
            <a:r>
              <a:rPr lang="en-US" altLang="zh-CN" sz="1900" b="0" dirty="0">
                <a:latin typeface="+mn-lt"/>
                <a:ea typeface="宋体" pitchFamily="2" charset="-122"/>
              </a:rPr>
              <a:t> a;</a:t>
            </a:r>
          </a:p>
          <a:p>
            <a:pPr>
              <a:lnSpc>
                <a:spcPct val="80000"/>
              </a:lnSpc>
              <a:buFontTx/>
              <a:buNone/>
            </a:pPr>
            <a:r>
              <a:rPr lang="en-US" altLang="zh-CN" sz="1900" b="0" dirty="0">
                <a:latin typeface="+mn-lt"/>
                <a:ea typeface="宋体" pitchFamily="2" charset="-122"/>
              </a:rPr>
              <a:t>	</a:t>
            </a:r>
            <a:r>
              <a:rPr lang="en-US" altLang="zh-CN" sz="1900" b="0" dirty="0" err="1">
                <a:latin typeface="+mn-lt"/>
                <a:ea typeface="宋体" pitchFamily="2" charset="-122"/>
              </a:rPr>
              <a:t>printf</a:t>
            </a:r>
            <a:r>
              <a:rPr lang="en-US" altLang="zh-CN" sz="1900" b="0" dirty="0">
                <a:latin typeface="+mn-lt"/>
                <a:ea typeface="宋体" pitchFamily="2" charset="-122"/>
              </a:rPr>
              <a:t>("Input a:");	</a:t>
            </a:r>
            <a:r>
              <a:rPr lang="en-US" altLang="zh-CN" sz="1900" b="0" dirty="0" err="1">
                <a:latin typeface="+mn-lt"/>
                <a:ea typeface="宋体" pitchFamily="2" charset="-122"/>
              </a:rPr>
              <a:t>scanf</a:t>
            </a:r>
            <a:r>
              <a:rPr lang="en-US" altLang="zh-CN" sz="1900" b="0" dirty="0">
                <a:latin typeface="+mn-lt"/>
                <a:ea typeface="宋体" pitchFamily="2" charset="-122"/>
              </a:rPr>
              <a:t>("%</a:t>
            </a:r>
            <a:r>
              <a:rPr lang="en-US" altLang="zh-CN" sz="1900" b="0" dirty="0" err="1">
                <a:latin typeface="+mn-lt"/>
                <a:ea typeface="宋体" pitchFamily="2" charset="-122"/>
              </a:rPr>
              <a:t>d",&amp;a</a:t>
            </a:r>
            <a:r>
              <a:rPr lang="en-US" altLang="zh-CN" sz="1900" b="0" dirty="0">
                <a:latin typeface="+mn-lt"/>
                <a:ea typeface="宋体" pitchFamily="2" charset="-122"/>
              </a:rPr>
              <a:t>); </a:t>
            </a:r>
          </a:p>
          <a:p>
            <a:pPr>
              <a:lnSpc>
                <a:spcPct val="80000"/>
              </a:lnSpc>
              <a:buFontTx/>
              <a:buNone/>
            </a:pPr>
            <a:r>
              <a:rPr lang="en-US" altLang="zh-CN" sz="1900" b="0" dirty="0">
                <a:latin typeface="+mn-lt"/>
                <a:ea typeface="宋体" pitchFamily="2" charset="-122"/>
              </a:rPr>
              <a:t>	switch(a)</a:t>
            </a:r>
          </a:p>
          <a:p>
            <a:pPr>
              <a:lnSpc>
                <a:spcPct val="80000"/>
              </a:lnSpc>
              <a:buFontTx/>
              <a:buNone/>
            </a:pPr>
            <a:r>
              <a:rPr lang="en-US" altLang="zh-CN" sz="1900" b="0" dirty="0">
                <a:latin typeface="+mn-lt"/>
                <a:ea typeface="宋体" pitchFamily="2" charset="-122"/>
              </a:rPr>
              <a:t>	{	case 1:printf("Monday\n");break;</a:t>
            </a:r>
          </a:p>
          <a:p>
            <a:pPr>
              <a:lnSpc>
                <a:spcPct val="80000"/>
              </a:lnSpc>
              <a:buFontTx/>
              <a:buNone/>
            </a:pPr>
            <a:r>
              <a:rPr lang="en-US" altLang="zh-CN" sz="1900" b="0" dirty="0">
                <a:latin typeface="+mn-lt"/>
                <a:ea typeface="宋体" pitchFamily="2" charset="-122"/>
              </a:rPr>
              <a:t>		case 2:printf("Tuesday\n");break;</a:t>
            </a:r>
          </a:p>
          <a:p>
            <a:pPr>
              <a:lnSpc>
                <a:spcPct val="80000"/>
              </a:lnSpc>
              <a:buFontTx/>
              <a:buNone/>
            </a:pPr>
            <a:r>
              <a:rPr lang="en-US" altLang="zh-CN" sz="1900" b="0" dirty="0">
                <a:latin typeface="+mn-lt"/>
                <a:ea typeface="宋体" pitchFamily="2" charset="-122"/>
              </a:rPr>
              <a:t>		case 3:printf("Wednesday\n");break;</a:t>
            </a:r>
          </a:p>
          <a:p>
            <a:pPr>
              <a:lnSpc>
                <a:spcPct val="80000"/>
              </a:lnSpc>
              <a:buFontTx/>
              <a:buNone/>
            </a:pPr>
            <a:r>
              <a:rPr lang="en-US" altLang="zh-CN" sz="1900" b="0" dirty="0">
                <a:latin typeface="+mn-lt"/>
                <a:ea typeface="宋体" pitchFamily="2" charset="-122"/>
              </a:rPr>
              <a:t>		case 4:printf("Thursday\n");break;</a:t>
            </a:r>
          </a:p>
          <a:p>
            <a:pPr>
              <a:lnSpc>
                <a:spcPct val="80000"/>
              </a:lnSpc>
              <a:buFontTx/>
              <a:buNone/>
            </a:pPr>
            <a:r>
              <a:rPr lang="en-US" altLang="zh-CN" sz="1900" b="0" dirty="0">
                <a:latin typeface="+mn-lt"/>
                <a:ea typeface="宋体" pitchFamily="2" charset="-122"/>
              </a:rPr>
              <a:t>		case 5:printf("Friday\n");break;</a:t>
            </a:r>
          </a:p>
          <a:p>
            <a:pPr>
              <a:lnSpc>
                <a:spcPct val="80000"/>
              </a:lnSpc>
              <a:buFontTx/>
              <a:buNone/>
            </a:pPr>
            <a:r>
              <a:rPr lang="en-US" altLang="zh-CN" sz="1900" b="0" dirty="0">
                <a:latin typeface="+mn-lt"/>
                <a:ea typeface="宋体" pitchFamily="2" charset="-122"/>
              </a:rPr>
              <a:t>		case 6:printf("Saturday\n");break;</a:t>
            </a:r>
          </a:p>
          <a:p>
            <a:pPr>
              <a:lnSpc>
                <a:spcPct val="80000"/>
              </a:lnSpc>
              <a:buFontTx/>
              <a:buNone/>
            </a:pPr>
            <a:r>
              <a:rPr lang="en-US" altLang="zh-CN" sz="1900" b="0" dirty="0">
                <a:latin typeface="+mn-lt"/>
                <a:ea typeface="宋体" pitchFamily="2" charset="-122"/>
              </a:rPr>
              <a:t>		case 7:printf("Sunday\n");break;</a:t>
            </a:r>
          </a:p>
          <a:p>
            <a:pPr>
              <a:lnSpc>
                <a:spcPct val="80000"/>
              </a:lnSpc>
              <a:buFontTx/>
              <a:buNone/>
            </a:pPr>
            <a:r>
              <a:rPr lang="en-US" altLang="zh-CN" sz="1900" b="0" dirty="0">
                <a:latin typeface="+mn-lt"/>
                <a:ea typeface="宋体" pitchFamily="2" charset="-122"/>
              </a:rPr>
              <a:t>		default: </a:t>
            </a:r>
            <a:r>
              <a:rPr lang="en-US" altLang="zh-CN" sz="1900" b="0" dirty="0" err="1">
                <a:latin typeface="+mn-lt"/>
                <a:ea typeface="宋体" pitchFamily="2" charset="-122"/>
              </a:rPr>
              <a:t>printf</a:t>
            </a:r>
            <a:r>
              <a:rPr lang="en-US" altLang="zh-CN" sz="1900" b="0" dirty="0">
                <a:latin typeface="+mn-lt"/>
                <a:ea typeface="宋体" pitchFamily="2" charset="-122"/>
              </a:rPr>
              <a:t>("Error\n");break;</a:t>
            </a:r>
          </a:p>
          <a:p>
            <a:pPr>
              <a:lnSpc>
                <a:spcPct val="80000"/>
              </a:lnSpc>
              <a:buFontTx/>
              <a:buNone/>
            </a:pPr>
            <a:r>
              <a:rPr lang="en-US" altLang="zh-CN" sz="1900" b="0" dirty="0">
                <a:latin typeface="+mn-lt"/>
                <a:ea typeface="宋体" pitchFamily="2" charset="-122"/>
              </a:rPr>
              <a:t>	}</a:t>
            </a:r>
          </a:p>
          <a:p>
            <a:pPr>
              <a:lnSpc>
                <a:spcPct val="80000"/>
              </a:lnSpc>
              <a:buFontTx/>
              <a:buNone/>
            </a:pPr>
            <a:r>
              <a:rPr lang="en-US" altLang="zh-CN" sz="1900" b="0" dirty="0">
                <a:latin typeface="+mn-lt"/>
                <a:ea typeface="宋体" pitchFamily="2" charset="-122"/>
              </a:rPr>
              <a:t>} </a:t>
            </a:r>
          </a:p>
        </p:txBody>
      </p:sp>
      <p:pic>
        <p:nvPicPr>
          <p:cNvPr id="26636" name="Picture 12"/>
          <p:cNvPicPr>
            <a:picLocks noChangeAspect="1" noChangeArrowheads="1"/>
          </p:cNvPicPr>
          <p:nvPr/>
        </p:nvPicPr>
        <p:blipFill>
          <a:blip r:embed="rId2" cstate="print"/>
          <a:srcRect/>
          <a:stretch>
            <a:fillRect/>
          </a:stretch>
        </p:blipFill>
        <p:spPr bwMode="auto">
          <a:xfrm>
            <a:off x="5715000" y="4648200"/>
            <a:ext cx="2971800" cy="517525"/>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a:t>【</a:t>
            </a:r>
            <a:r>
              <a:rPr lang="zh-CN" altLang="en-US" sz="4100"/>
              <a:t>注意</a:t>
            </a:r>
            <a:r>
              <a:rPr lang="en-US" altLang="zh-CN"/>
              <a:t>】</a:t>
            </a:r>
          </a:p>
        </p:txBody>
      </p:sp>
      <p:sp>
        <p:nvSpPr>
          <p:cNvPr id="27651" name="Rectangle 3"/>
          <p:cNvSpPr>
            <a:spLocks noGrp="1" noChangeArrowheads="1"/>
          </p:cNvSpPr>
          <p:nvPr>
            <p:ph sz="quarter" idx="1"/>
          </p:nvPr>
        </p:nvSpPr>
        <p:spPr>
          <a:xfrm>
            <a:off x="381000" y="1600200"/>
            <a:ext cx="8534400" cy="4111625"/>
          </a:xfrm>
        </p:spPr>
        <p:txBody>
          <a:bodyPr/>
          <a:lstStyle/>
          <a:p>
            <a:pPr>
              <a:lnSpc>
                <a:spcPct val="80000"/>
              </a:lnSpc>
            </a:pPr>
            <a:r>
              <a:rPr lang="en-US" altLang="zh-CN" sz="2300">
                <a:solidFill>
                  <a:srgbClr val="FF0000"/>
                </a:solidFill>
                <a:ea typeface="宋体" pitchFamily="2" charset="-122"/>
              </a:rPr>
              <a:t>switch</a:t>
            </a:r>
            <a:r>
              <a:rPr lang="zh-CN" altLang="en-US" sz="2300">
                <a:ea typeface="宋体" pitchFamily="2" charset="-122"/>
              </a:rPr>
              <a:t>后跟的“表达式”允许为任何类型的表达式，其数据类型和</a:t>
            </a:r>
            <a:r>
              <a:rPr lang="en-US" altLang="zh-CN" sz="2300">
                <a:solidFill>
                  <a:srgbClr val="FF0000"/>
                </a:solidFill>
                <a:ea typeface="宋体" pitchFamily="2" charset="-122"/>
              </a:rPr>
              <a:t>case</a:t>
            </a:r>
            <a:r>
              <a:rPr lang="zh-CN" altLang="en-US" sz="2300">
                <a:ea typeface="宋体" pitchFamily="2" charset="-122"/>
              </a:rPr>
              <a:t>后面的常量表达式的数据类型一致。</a:t>
            </a:r>
          </a:p>
          <a:p>
            <a:pPr>
              <a:lnSpc>
                <a:spcPct val="80000"/>
              </a:lnSpc>
            </a:pPr>
            <a:r>
              <a:rPr lang="zh-CN" altLang="en-US" sz="2300">
                <a:ea typeface="宋体" pitchFamily="2" charset="-122"/>
              </a:rPr>
              <a:t>每一个</a:t>
            </a:r>
            <a:r>
              <a:rPr lang="en-US" altLang="zh-CN" sz="2300">
                <a:solidFill>
                  <a:srgbClr val="FF0000"/>
                </a:solidFill>
                <a:ea typeface="宋体" pitchFamily="2" charset="-122"/>
              </a:rPr>
              <a:t>case</a:t>
            </a:r>
            <a:r>
              <a:rPr lang="zh-CN" altLang="en-US" sz="2300">
                <a:ea typeface="宋体" pitchFamily="2" charset="-122"/>
              </a:rPr>
              <a:t>后的各常量表达式的值不允许重复，否则会报错。</a:t>
            </a:r>
          </a:p>
          <a:p>
            <a:pPr>
              <a:lnSpc>
                <a:spcPct val="80000"/>
              </a:lnSpc>
            </a:pPr>
            <a:r>
              <a:rPr lang="zh-CN" altLang="en-US" sz="2300">
                <a:ea typeface="宋体" pitchFamily="2" charset="-122"/>
              </a:rPr>
              <a:t>每一个</a:t>
            </a:r>
            <a:r>
              <a:rPr lang="en-US" altLang="zh-CN" sz="2300">
                <a:solidFill>
                  <a:srgbClr val="FF0000"/>
                </a:solidFill>
                <a:ea typeface="宋体" pitchFamily="2" charset="-122"/>
              </a:rPr>
              <a:t>case</a:t>
            </a:r>
            <a:r>
              <a:rPr lang="zh-CN" altLang="en-US" sz="2300">
                <a:ea typeface="宋体" pitchFamily="2" charset="-122"/>
              </a:rPr>
              <a:t>后允许有多条语句，可以不用花括号“</a:t>
            </a:r>
            <a:r>
              <a:rPr lang="en-US" altLang="zh-CN" sz="2300">
                <a:ea typeface="宋体" pitchFamily="2" charset="-122"/>
              </a:rPr>
              <a:t>{}”</a:t>
            </a:r>
            <a:r>
              <a:rPr lang="zh-CN" altLang="en-US" sz="2300">
                <a:ea typeface="宋体" pitchFamily="2" charset="-122"/>
              </a:rPr>
              <a:t>括起来。</a:t>
            </a:r>
          </a:p>
          <a:p>
            <a:pPr>
              <a:lnSpc>
                <a:spcPct val="80000"/>
              </a:lnSpc>
            </a:pPr>
            <a:r>
              <a:rPr lang="en-US" altLang="zh-CN" sz="2300">
                <a:solidFill>
                  <a:srgbClr val="FF0000"/>
                </a:solidFill>
                <a:ea typeface="宋体" pitchFamily="2" charset="-122"/>
              </a:rPr>
              <a:t>case</a:t>
            </a:r>
            <a:r>
              <a:rPr lang="zh-CN" altLang="en-US" sz="2300">
                <a:ea typeface="宋体" pitchFamily="2" charset="-122"/>
              </a:rPr>
              <a:t>和</a:t>
            </a:r>
            <a:r>
              <a:rPr lang="en-US" altLang="zh-CN" sz="2300">
                <a:solidFill>
                  <a:srgbClr val="FF0000"/>
                </a:solidFill>
                <a:ea typeface="宋体" pitchFamily="2" charset="-122"/>
              </a:rPr>
              <a:t>default</a:t>
            </a:r>
            <a:r>
              <a:rPr lang="zh-CN" altLang="en-US" sz="2300">
                <a:ea typeface="宋体" pitchFamily="2" charset="-122"/>
              </a:rPr>
              <a:t>子句出现的先后顺序可以变动，不会影响程序的执行结果。</a:t>
            </a:r>
            <a:r>
              <a:rPr lang="en-US" altLang="zh-CN" sz="2300">
                <a:solidFill>
                  <a:srgbClr val="FF0000"/>
                </a:solidFill>
                <a:ea typeface="宋体" pitchFamily="2" charset="-122"/>
              </a:rPr>
              <a:t>default</a:t>
            </a:r>
            <a:r>
              <a:rPr lang="zh-CN" altLang="en-US" sz="2300">
                <a:ea typeface="宋体" pitchFamily="2" charset="-122"/>
              </a:rPr>
              <a:t>子句也可以省略不用。</a:t>
            </a:r>
          </a:p>
          <a:p>
            <a:pPr>
              <a:lnSpc>
                <a:spcPct val="80000"/>
              </a:lnSpc>
            </a:pPr>
            <a:r>
              <a:rPr lang="zh-CN" altLang="en-US" sz="2300">
                <a:ea typeface="宋体" pitchFamily="2" charset="-122"/>
              </a:rPr>
              <a:t>多个</a:t>
            </a:r>
            <a:r>
              <a:rPr lang="en-US" altLang="zh-CN" sz="2300">
                <a:solidFill>
                  <a:srgbClr val="FF0000"/>
                </a:solidFill>
                <a:ea typeface="宋体" pitchFamily="2" charset="-122"/>
              </a:rPr>
              <a:t>case</a:t>
            </a:r>
            <a:r>
              <a:rPr lang="zh-CN" altLang="en-US" sz="2300">
                <a:ea typeface="宋体" pitchFamily="2" charset="-122"/>
              </a:rPr>
              <a:t>可以共用一组执行语句。例如：</a:t>
            </a:r>
          </a:p>
          <a:p>
            <a:pPr lvl="1">
              <a:lnSpc>
                <a:spcPct val="80000"/>
              </a:lnSpc>
            </a:pPr>
            <a:r>
              <a:rPr lang="en-US" altLang="zh-CN" sz="2600">
                <a:ea typeface="宋体" pitchFamily="2" charset="-122"/>
              </a:rPr>
              <a:t>…</a:t>
            </a:r>
          </a:p>
          <a:p>
            <a:pPr lvl="1">
              <a:lnSpc>
                <a:spcPct val="80000"/>
              </a:lnSpc>
            </a:pPr>
            <a:r>
              <a:rPr lang="en-US" altLang="zh-CN" sz="2700">
                <a:solidFill>
                  <a:srgbClr val="FF0000"/>
                </a:solidFill>
                <a:ea typeface="宋体" pitchFamily="2" charset="-122"/>
              </a:rPr>
              <a:t>case</a:t>
            </a:r>
            <a:r>
              <a:rPr lang="en-US" altLang="zh-CN" sz="2600">
                <a:ea typeface="宋体" pitchFamily="2" charset="-122"/>
              </a:rPr>
              <a:t> 'A':</a:t>
            </a:r>
          </a:p>
          <a:p>
            <a:pPr lvl="1">
              <a:lnSpc>
                <a:spcPct val="80000"/>
              </a:lnSpc>
            </a:pPr>
            <a:r>
              <a:rPr lang="en-US" altLang="zh-CN" sz="2700">
                <a:solidFill>
                  <a:srgbClr val="FF0000"/>
                </a:solidFill>
                <a:ea typeface="宋体" pitchFamily="2" charset="-122"/>
              </a:rPr>
              <a:t>case</a:t>
            </a:r>
            <a:r>
              <a:rPr lang="en-US" altLang="zh-CN" sz="2600">
                <a:ea typeface="宋体" pitchFamily="2" charset="-122"/>
              </a:rPr>
              <a:t> 'B':</a:t>
            </a:r>
          </a:p>
          <a:p>
            <a:pPr lvl="1">
              <a:lnSpc>
                <a:spcPct val="80000"/>
              </a:lnSpc>
            </a:pPr>
            <a:r>
              <a:rPr lang="en-US" altLang="zh-CN" sz="2700">
                <a:solidFill>
                  <a:srgbClr val="FF0000"/>
                </a:solidFill>
                <a:ea typeface="宋体" pitchFamily="2" charset="-122"/>
              </a:rPr>
              <a:t>case</a:t>
            </a:r>
            <a:r>
              <a:rPr lang="en-US" altLang="zh-CN" sz="2600">
                <a:ea typeface="宋体" pitchFamily="2" charset="-122"/>
              </a:rPr>
              <a:t> 'C':</a:t>
            </a:r>
            <a:r>
              <a:rPr lang="en-US" altLang="zh-CN" sz="2700">
                <a:solidFill>
                  <a:srgbClr val="FF0000"/>
                </a:solidFill>
                <a:ea typeface="宋体" pitchFamily="2" charset="-122"/>
              </a:rPr>
              <a:t>printf</a:t>
            </a:r>
            <a:r>
              <a:rPr lang="en-US" altLang="zh-CN" sz="2600">
                <a:ea typeface="宋体" pitchFamily="2" charset="-122"/>
              </a:rPr>
              <a:t>("Pass\n");break; </a:t>
            </a: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ltLang="zh-CN"/>
              <a:t>4.1  </a:t>
            </a:r>
            <a:r>
              <a:rPr lang="zh-CN" altLang="en-US"/>
              <a:t>案例：红绿灯</a:t>
            </a:r>
          </a:p>
        </p:txBody>
      </p:sp>
      <p:pic>
        <p:nvPicPr>
          <p:cNvPr id="23" name="图片 22" descr="S:\Books\C语言第三版\闯红灯 拷贝.jpg"/>
          <p:cNvPicPr/>
          <p:nvPr/>
        </p:nvPicPr>
        <p:blipFill>
          <a:blip r:embed="rId2" cstate="print">
            <a:grayscl/>
          </a:blip>
          <a:srcRect/>
          <a:stretch>
            <a:fillRect/>
          </a:stretch>
        </p:blipFill>
        <p:spPr bwMode="auto">
          <a:xfrm>
            <a:off x="2438400" y="2514600"/>
            <a:ext cx="4267200" cy="2590800"/>
          </a:xfrm>
          <a:prstGeom prst="rect">
            <a:avLst/>
          </a:prstGeom>
          <a:noFill/>
          <a:ln w="9525">
            <a:noFill/>
            <a:miter lim="800000"/>
            <a:headEnd/>
            <a:tailEnd/>
          </a:ln>
        </p:spPr>
      </p:pic>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zh-CN" altLang="en-US"/>
              <a:t>关于 </a:t>
            </a:r>
            <a:r>
              <a:rPr lang="en-US" altLang="zh-CN"/>
              <a:t>break</a:t>
            </a:r>
          </a:p>
        </p:txBody>
      </p:sp>
      <p:pic>
        <p:nvPicPr>
          <p:cNvPr id="89092" name="Picture 4"/>
          <p:cNvPicPr>
            <a:picLocks noChangeAspect="1" noChangeArrowheads="1"/>
          </p:cNvPicPr>
          <p:nvPr/>
        </p:nvPicPr>
        <p:blipFill>
          <a:blip r:embed="rId2" cstate="print"/>
          <a:srcRect/>
          <a:stretch>
            <a:fillRect/>
          </a:stretch>
        </p:blipFill>
        <p:spPr bwMode="auto">
          <a:xfrm>
            <a:off x="533400" y="1752600"/>
            <a:ext cx="7543800" cy="2840038"/>
          </a:xfrm>
          <a:prstGeom prst="rect">
            <a:avLst/>
          </a:prstGeom>
          <a:noFill/>
          <a:ln w="9525">
            <a:noFill/>
            <a:miter lim="800000"/>
            <a:headEnd/>
            <a:tailEnd/>
          </a:ln>
        </p:spPr>
      </p:pic>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zh-CN"/>
              <a:t>4.11  </a:t>
            </a:r>
            <a:r>
              <a:rPr lang="zh-CN" altLang="en-US"/>
              <a:t>案例：判断输入的整数是否含有数字</a:t>
            </a:r>
            <a:r>
              <a:rPr lang="en-US" altLang="zh-CN"/>
              <a:t>6 </a:t>
            </a:r>
          </a:p>
        </p:txBody>
      </p:sp>
      <p:sp>
        <p:nvSpPr>
          <p:cNvPr id="29701" name="Rectangle 5"/>
          <p:cNvSpPr>
            <a:spLocks noGrp="1" noChangeArrowheads="1"/>
          </p:cNvSpPr>
          <p:nvPr>
            <p:ph sz="quarter" idx="1"/>
          </p:nvPr>
        </p:nvSpPr>
        <p:spPr>
          <a:xfrm>
            <a:off x="381000" y="1600200"/>
            <a:ext cx="7586663" cy="4343400"/>
          </a:xfrm>
        </p:spPr>
        <p:txBody>
          <a:bodyPr/>
          <a:lstStyle/>
          <a:p>
            <a:pPr>
              <a:lnSpc>
                <a:spcPct val="80000"/>
              </a:lnSpc>
              <a:buFontTx/>
              <a:buNone/>
            </a:pPr>
            <a:r>
              <a:rPr lang="en-US" altLang="zh-CN" sz="1700">
                <a:ea typeface="宋体" pitchFamily="2" charset="-122"/>
              </a:rPr>
              <a:t>	</a:t>
            </a:r>
            <a:r>
              <a:rPr lang="en-US" altLang="zh-CN" sz="2100">
                <a:ea typeface="宋体" pitchFamily="2" charset="-122"/>
              </a:rPr>
              <a:t>【</a:t>
            </a:r>
            <a:r>
              <a:rPr lang="zh-CN" altLang="en-US" sz="2100">
                <a:ea typeface="宋体" pitchFamily="2" charset="-122"/>
              </a:rPr>
              <a:t>例</a:t>
            </a:r>
            <a:r>
              <a:rPr lang="en-US" altLang="zh-CN" sz="2100">
                <a:ea typeface="宋体" pitchFamily="2" charset="-122"/>
              </a:rPr>
              <a:t>4-11】</a:t>
            </a:r>
            <a:r>
              <a:rPr lang="zh-CN" altLang="en-US" sz="2100">
                <a:ea typeface="宋体" pitchFamily="2" charset="-122"/>
              </a:rPr>
              <a:t>输入一个</a:t>
            </a:r>
            <a:r>
              <a:rPr lang="en-US" altLang="zh-CN" sz="2100">
                <a:solidFill>
                  <a:srgbClr val="FF0000"/>
                </a:solidFill>
                <a:ea typeface="宋体" pitchFamily="2" charset="-122"/>
              </a:rPr>
              <a:t>100</a:t>
            </a:r>
            <a:r>
              <a:rPr lang="zh-CN" altLang="en-US" sz="2100">
                <a:ea typeface="宋体" pitchFamily="2" charset="-122"/>
              </a:rPr>
              <a:t>以内的十进制正整数，判断该数是否包含数字字符“</a:t>
            </a:r>
            <a:r>
              <a:rPr lang="en-US" altLang="zh-CN" sz="2100">
                <a:ea typeface="宋体" pitchFamily="2" charset="-122"/>
              </a:rPr>
              <a:t>6”</a:t>
            </a:r>
            <a:r>
              <a:rPr lang="zh-CN" altLang="en-US" sz="2100">
                <a:ea typeface="宋体" pitchFamily="2" charset="-122"/>
              </a:rPr>
              <a:t>。若是输出“</a:t>
            </a:r>
            <a:r>
              <a:rPr lang="en-US" altLang="zh-CN" sz="2100">
                <a:ea typeface="宋体" pitchFamily="2" charset="-122"/>
              </a:rPr>
              <a:t>Yes!”</a:t>
            </a:r>
            <a:r>
              <a:rPr lang="zh-CN" altLang="en-US" sz="2100">
                <a:ea typeface="宋体" pitchFamily="2" charset="-122"/>
              </a:rPr>
              <a:t>，否则输出“</a:t>
            </a:r>
            <a:r>
              <a:rPr lang="en-US" altLang="zh-CN" sz="2100">
                <a:ea typeface="宋体" pitchFamily="2" charset="-122"/>
              </a:rPr>
              <a:t>No!”</a:t>
            </a:r>
            <a:r>
              <a:rPr lang="zh-CN" altLang="en-US" sz="2100">
                <a:ea typeface="宋体" pitchFamily="2" charset="-122"/>
              </a:rPr>
              <a:t>。 </a:t>
            </a:r>
          </a:p>
          <a:p>
            <a:pPr lvl="2">
              <a:lnSpc>
                <a:spcPct val="80000"/>
              </a:lnSpc>
              <a:buFontTx/>
              <a:buNone/>
            </a:pPr>
            <a:r>
              <a:rPr lang="en-US" altLang="zh-CN" sz="2400">
                <a:ea typeface="宋体" pitchFamily="2" charset="-122"/>
              </a:rPr>
              <a:t>#include &lt;stdio.h&gt;</a:t>
            </a:r>
          </a:p>
          <a:p>
            <a:pPr lvl="2">
              <a:lnSpc>
                <a:spcPct val="80000"/>
              </a:lnSpc>
              <a:buFontTx/>
              <a:buNone/>
            </a:pPr>
            <a:r>
              <a:rPr lang="en-US" altLang="zh-CN" sz="2400">
                <a:ea typeface="宋体" pitchFamily="2" charset="-122"/>
              </a:rPr>
              <a:t>void main()</a:t>
            </a:r>
          </a:p>
          <a:p>
            <a:pPr lvl="2">
              <a:lnSpc>
                <a:spcPct val="80000"/>
              </a:lnSpc>
              <a:buFontTx/>
              <a:buNone/>
            </a:pPr>
            <a:r>
              <a:rPr lang="en-US" altLang="zh-CN" sz="2400">
                <a:ea typeface="宋体" pitchFamily="2" charset="-122"/>
              </a:rPr>
              <a:t>{  int a;</a:t>
            </a:r>
          </a:p>
          <a:p>
            <a:pPr lvl="2">
              <a:lnSpc>
                <a:spcPct val="80000"/>
              </a:lnSpc>
              <a:buFontTx/>
              <a:buNone/>
            </a:pPr>
            <a:r>
              <a:rPr lang="en-US" altLang="zh-CN" sz="2400">
                <a:ea typeface="宋体" pitchFamily="2" charset="-122"/>
              </a:rPr>
              <a:t>	printf("Input a:");	scanf("%d",&amp;a);</a:t>
            </a:r>
          </a:p>
          <a:p>
            <a:pPr lvl="2">
              <a:lnSpc>
                <a:spcPct val="80000"/>
              </a:lnSpc>
              <a:buFontTx/>
              <a:buNone/>
            </a:pPr>
            <a:r>
              <a:rPr lang="en-US" altLang="zh-CN" sz="2400">
                <a:ea typeface="宋体" pitchFamily="2" charset="-122"/>
              </a:rPr>
              <a:t>	if(a==6 || (a%10 == 6 || a/10==6))</a:t>
            </a:r>
          </a:p>
          <a:p>
            <a:pPr lvl="2">
              <a:lnSpc>
                <a:spcPct val="80000"/>
              </a:lnSpc>
              <a:buFontTx/>
              <a:buNone/>
            </a:pPr>
            <a:r>
              <a:rPr lang="en-US" altLang="zh-CN" sz="2400">
                <a:ea typeface="宋体" pitchFamily="2" charset="-122"/>
              </a:rPr>
              <a:t>		printf("Yes!\n");</a:t>
            </a:r>
          </a:p>
          <a:p>
            <a:pPr lvl="2">
              <a:lnSpc>
                <a:spcPct val="80000"/>
              </a:lnSpc>
              <a:buFontTx/>
              <a:buNone/>
            </a:pPr>
            <a:r>
              <a:rPr lang="en-US" altLang="zh-CN" sz="2400">
                <a:ea typeface="宋体" pitchFamily="2" charset="-122"/>
              </a:rPr>
              <a:t>	else</a:t>
            </a:r>
          </a:p>
          <a:p>
            <a:pPr lvl="2">
              <a:lnSpc>
                <a:spcPct val="80000"/>
              </a:lnSpc>
              <a:buFontTx/>
              <a:buNone/>
            </a:pPr>
            <a:r>
              <a:rPr lang="en-US" altLang="zh-CN" sz="2400">
                <a:ea typeface="宋体" pitchFamily="2" charset="-122"/>
              </a:rPr>
              <a:t>		printf("No!\n"); </a:t>
            </a:r>
          </a:p>
          <a:p>
            <a:pPr lvl="2">
              <a:lnSpc>
                <a:spcPct val="80000"/>
              </a:lnSpc>
              <a:buFontTx/>
              <a:buNone/>
            </a:pPr>
            <a:r>
              <a:rPr lang="en-US" altLang="zh-CN" sz="2400">
                <a:ea typeface="宋体" pitchFamily="2" charset="-122"/>
              </a:rPr>
              <a:t>} </a:t>
            </a:r>
          </a:p>
        </p:txBody>
      </p:sp>
      <p:pic>
        <p:nvPicPr>
          <p:cNvPr id="29703" name="Picture 7"/>
          <p:cNvPicPr>
            <a:picLocks noChangeAspect="1" noChangeArrowheads="1"/>
          </p:cNvPicPr>
          <p:nvPr/>
        </p:nvPicPr>
        <p:blipFill>
          <a:blip r:embed="rId2" cstate="print"/>
          <a:srcRect/>
          <a:stretch>
            <a:fillRect/>
          </a:stretch>
        </p:blipFill>
        <p:spPr bwMode="auto">
          <a:xfrm>
            <a:off x="5943600" y="4267200"/>
            <a:ext cx="2590800" cy="730250"/>
          </a:xfrm>
          <a:prstGeom prst="rect">
            <a:avLst/>
          </a:prstGeom>
          <a:noFill/>
          <a:ln w="9525">
            <a:noFill/>
            <a:miter lim="800000"/>
            <a:headEnd/>
            <a:tailEnd/>
          </a:ln>
        </p:spPr>
      </p:pic>
      <p:pic>
        <p:nvPicPr>
          <p:cNvPr id="29704" name="Picture 8"/>
          <p:cNvPicPr>
            <a:picLocks noChangeAspect="1" noChangeArrowheads="1"/>
          </p:cNvPicPr>
          <p:nvPr/>
        </p:nvPicPr>
        <p:blipFill>
          <a:blip r:embed="rId3" cstate="print"/>
          <a:srcRect/>
          <a:stretch>
            <a:fillRect/>
          </a:stretch>
        </p:blipFill>
        <p:spPr bwMode="auto">
          <a:xfrm>
            <a:off x="5943600" y="5105400"/>
            <a:ext cx="2590800" cy="7302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CN"/>
              <a:t>4.12  </a:t>
            </a:r>
            <a:r>
              <a:rPr lang="zh-CN" altLang="en-US"/>
              <a:t>案例：三个数的排序</a:t>
            </a:r>
          </a:p>
        </p:txBody>
      </p:sp>
      <p:sp>
        <p:nvSpPr>
          <p:cNvPr id="32772" name="Rectangle 4"/>
          <p:cNvSpPr>
            <a:spLocks noGrp="1" noChangeArrowheads="1"/>
          </p:cNvSpPr>
          <p:nvPr>
            <p:ph sz="quarter" idx="1"/>
          </p:nvPr>
        </p:nvSpPr>
        <p:spPr>
          <a:xfrm>
            <a:off x="381000" y="1600200"/>
            <a:ext cx="8534400" cy="4179888"/>
          </a:xfrm>
        </p:spPr>
        <p:txBody>
          <a:bodyPr/>
          <a:lstStyle/>
          <a:p>
            <a:pPr>
              <a:lnSpc>
                <a:spcPct val="90000"/>
              </a:lnSpc>
              <a:buFontTx/>
              <a:buNone/>
            </a:pPr>
            <a:r>
              <a:rPr lang="en-US" altLang="zh-CN" sz="2400">
                <a:ea typeface="宋体" pitchFamily="2" charset="-122"/>
              </a:rPr>
              <a:t>【</a:t>
            </a:r>
            <a:r>
              <a:rPr lang="zh-CN" altLang="en-US" sz="2400">
                <a:ea typeface="宋体" pitchFamily="2" charset="-122"/>
              </a:rPr>
              <a:t>例</a:t>
            </a:r>
            <a:r>
              <a:rPr lang="en-US" altLang="zh-CN" sz="2400">
                <a:ea typeface="宋体" pitchFamily="2" charset="-122"/>
              </a:rPr>
              <a:t>4-12】</a:t>
            </a:r>
            <a:r>
              <a:rPr lang="zh-CN" altLang="en-US" sz="2400">
                <a:ea typeface="宋体" pitchFamily="2" charset="-122"/>
              </a:rPr>
              <a:t>输入</a:t>
            </a:r>
            <a:r>
              <a:rPr lang="en-US" altLang="zh-CN" sz="2400">
                <a:ea typeface="宋体" pitchFamily="2" charset="-122"/>
              </a:rPr>
              <a:t>3</a:t>
            </a:r>
            <a:r>
              <a:rPr lang="zh-CN" altLang="en-US" sz="2400">
                <a:ea typeface="宋体" pitchFamily="2" charset="-122"/>
              </a:rPr>
              <a:t>个数，按从小到大的顺序输出。</a:t>
            </a:r>
          </a:p>
          <a:p>
            <a:pPr lvl="1">
              <a:lnSpc>
                <a:spcPct val="90000"/>
              </a:lnSpc>
              <a:buFontTx/>
              <a:buNone/>
            </a:pPr>
            <a:r>
              <a:rPr lang="en-US" altLang="zh-CN" sz="2000">
                <a:ea typeface="宋体" pitchFamily="2" charset="-122"/>
              </a:rPr>
              <a:t>#include "stdio.h"</a:t>
            </a:r>
          </a:p>
          <a:p>
            <a:pPr lvl="1">
              <a:lnSpc>
                <a:spcPct val="90000"/>
              </a:lnSpc>
              <a:buFontTx/>
              <a:buNone/>
            </a:pPr>
            <a:r>
              <a:rPr lang="en-US" altLang="zh-CN" sz="2000">
                <a:ea typeface="宋体" pitchFamily="2" charset="-122"/>
              </a:rPr>
              <a:t>void main()</a:t>
            </a:r>
          </a:p>
          <a:p>
            <a:pPr lvl="1">
              <a:lnSpc>
                <a:spcPct val="90000"/>
              </a:lnSpc>
              <a:buFontTx/>
              <a:buNone/>
            </a:pPr>
            <a:r>
              <a:rPr lang="en-US" altLang="zh-CN" sz="2000">
                <a:ea typeface="宋体" pitchFamily="2" charset="-122"/>
              </a:rPr>
              <a:t>{	int a, b, c, t ;</a:t>
            </a:r>
          </a:p>
          <a:p>
            <a:pPr lvl="1">
              <a:lnSpc>
                <a:spcPct val="90000"/>
              </a:lnSpc>
              <a:buFontTx/>
              <a:buNone/>
            </a:pPr>
            <a:r>
              <a:rPr lang="en-US" altLang="zh-CN" sz="2000">
                <a:ea typeface="宋体" pitchFamily="2" charset="-122"/>
              </a:rPr>
              <a:t>	printf ("Input a,b,c:"); 	</a:t>
            </a:r>
          </a:p>
          <a:p>
            <a:pPr lvl="1">
              <a:lnSpc>
                <a:spcPct val="90000"/>
              </a:lnSpc>
              <a:buFontTx/>
              <a:buNone/>
            </a:pPr>
            <a:r>
              <a:rPr lang="en-US" altLang="zh-CN" sz="2000">
                <a:ea typeface="宋体" pitchFamily="2" charset="-122"/>
              </a:rPr>
              <a:t>    scanf ("%d,%d,%d", &amp;a, &amp;b, &amp;c);</a:t>
            </a:r>
          </a:p>
          <a:p>
            <a:pPr lvl="1">
              <a:lnSpc>
                <a:spcPct val="90000"/>
              </a:lnSpc>
              <a:buFontTx/>
              <a:buNone/>
            </a:pPr>
            <a:r>
              <a:rPr lang="en-US" altLang="zh-CN" sz="2000">
                <a:ea typeface="宋体" pitchFamily="2" charset="-122"/>
              </a:rPr>
              <a:t>	if (a&gt;b) {t=a; a=b; b=t;}</a:t>
            </a:r>
          </a:p>
          <a:p>
            <a:pPr lvl="1">
              <a:lnSpc>
                <a:spcPct val="90000"/>
              </a:lnSpc>
              <a:buFontTx/>
              <a:buNone/>
            </a:pPr>
            <a:r>
              <a:rPr lang="en-US" altLang="zh-CN" sz="2000">
                <a:ea typeface="宋体" pitchFamily="2" charset="-122"/>
              </a:rPr>
              <a:t>	if (b&gt;c) {t=b; b=c; c=t;}</a:t>
            </a:r>
          </a:p>
          <a:p>
            <a:pPr lvl="1">
              <a:lnSpc>
                <a:spcPct val="90000"/>
              </a:lnSpc>
              <a:buFontTx/>
              <a:buNone/>
            </a:pPr>
            <a:r>
              <a:rPr lang="en-US" altLang="zh-CN" sz="2000">
                <a:ea typeface="宋体" pitchFamily="2" charset="-122"/>
              </a:rPr>
              <a:t>	if (a&gt;b) {t=a; a=b; b=t;}</a:t>
            </a:r>
          </a:p>
          <a:p>
            <a:pPr lvl="1">
              <a:lnSpc>
                <a:spcPct val="90000"/>
              </a:lnSpc>
              <a:buFontTx/>
              <a:buNone/>
            </a:pPr>
            <a:r>
              <a:rPr lang="en-US" altLang="zh-CN" sz="2000">
                <a:ea typeface="宋体" pitchFamily="2" charset="-122"/>
              </a:rPr>
              <a:t>	printf ("%d &lt;= %d &lt;=%d\n", a, b, c);</a:t>
            </a:r>
          </a:p>
          <a:p>
            <a:pPr lvl="1">
              <a:lnSpc>
                <a:spcPct val="90000"/>
              </a:lnSpc>
              <a:buFontTx/>
              <a:buNone/>
            </a:pPr>
            <a:r>
              <a:rPr lang="en-US" altLang="zh-CN" sz="2000">
                <a:ea typeface="宋体" pitchFamily="2" charset="-122"/>
              </a:rPr>
              <a:t>} </a:t>
            </a:r>
          </a:p>
        </p:txBody>
      </p:sp>
      <p:pic>
        <p:nvPicPr>
          <p:cNvPr id="32776" name="Picture 8"/>
          <p:cNvPicPr>
            <a:picLocks noChangeAspect="1" noChangeArrowheads="1"/>
          </p:cNvPicPr>
          <p:nvPr/>
        </p:nvPicPr>
        <p:blipFill>
          <a:blip r:embed="rId2" cstate="print"/>
          <a:srcRect/>
          <a:stretch>
            <a:fillRect/>
          </a:stretch>
        </p:blipFill>
        <p:spPr bwMode="auto">
          <a:xfrm>
            <a:off x="5486400" y="5334000"/>
            <a:ext cx="3124200" cy="7810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zh-CN"/>
              <a:t>4.13  </a:t>
            </a:r>
            <a:r>
              <a:rPr lang="zh-CN" altLang="en-US"/>
              <a:t>案例：分数等级的划分 </a:t>
            </a:r>
          </a:p>
        </p:txBody>
      </p:sp>
      <p:sp>
        <p:nvSpPr>
          <p:cNvPr id="33795" name="Rectangle 3"/>
          <p:cNvSpPr>
            <a:spLocks noGrp="1" noChangeArrowheads="1"/>
          </p:cNvSpPr>
          <p:nvPr>
            <p:ph sz="quarter" idx="1"/>
          </p:nvPr>
        </p:nvSpPr>
        <p:spPr>
          <a:xfrm>
            <a:off x="381000" y="1600200"/>
            <a:ext cx="8534400" cy="4179888"/>
          </a:xfrm>
        </p:spPr>
        <p:txBody>
          <a:bodyPr/>
          <a:lstStyle/>
          <a:p>
            <a:r>
              <a:rPr lang="en-US" altLang="zh-CN" sz="2500" dirty="0">
                <a:ea typeface="宋体" pitchFamily="2" charset="-122"/>
              </a:rPr>
              <a:t>【</a:t>
            </a:r>
            <a:r>
              <a:rPr lang="zh-CN" altLang="en-US" sz="2500" dirty="0">
                <a:ea typeface="宋体" pitchFamily="2" charset="-122"/>
              </a:rPr>
              <a:t>例</a:t>
            </a:r>
            <a:r>
              <a:rPr lang="en-US" altLang="zh-CN" sz="2500" dirty="0">
                <a:ea typeface="宋体" pitchFamily="2" charset="-122"/>
              </a:rPr>
              <a:t>4-13】</a:t>
            </a:r>
            <a:r>
              <a:rPr lang="zh-CN" altLang="en-US" sz="2400" b="0" dirty="0">
                <a:ea typeface="宋体" pitchFamily="2" charset="-122"/>
              </a:rPr>
              <a:t>将一个百分制的成绩（设是整数）转化成</a:t>
            </a:r>
            <a:r>
              <a:rPr lang="en-US" altLang="zh-CN" sz="2400" b="0" dirty="0">
                <a:ea typeface="宋体" pitchFamily="2" charset="-122"/>
              </a:rPr>
              <a:t>5</a:t>
            </a:r>
            <a:r>
              <a:rPr lang="zh-CN" altLang="en-US" sz="2400" b="0" dirty="0">
                <a:ea typeface="宋体" pitchFamily="2" charset="-122"/>
              </a:rPr>
              <a:t>个</a:t>
            </a:r>
            <a:r>
              <a:rPr lang="zh-CN" altLang="en-US" sz="2400" b="0" dirty="0" smtClean="0">
                <a:ea typeface="宋体" pitchFamily="2" charset="-122"/>
              </a:rPr>
              <a:t>等级，</a:t>
            </a:r>
            <a:r>
              <a:rPr lang="en-US" altLang="zh-CN" sz="2400" b="0" dirty="0" smtClean="0">
                <a:ea typeface="宋体" pitchFamily="2" charset="-122"/>
              </a:rPr>
              <a:t>90</a:t>
            </a:r>
            <a:r>
              <a:rPr lang="zh-CN" altLang="en-US" sz="2400" b="0" dirty="0">
                <a:ea typeface="宋体" pitchFamily="2" charset="-122"/>
              </a:rPr>
              <a:t>分以上为‘</a:t>
            </a:r>
            <a:r>
              <a:rPr lang="en-US" altLang="zh-CN" sz="2400" b="0" dirty="0">
                <a:ea typeface="宋体" pitchFamily="2" charset="-122"/>
              </a:rPr>
              <a:t>A’</a:t>
            </a:r>
            <a:r>
              <a:rPr lang="zh-CN" altLang="en-US" sz="2400" b="0" dirty="0">
                <a:ea typeface="宋体" pitchFamily="2" charset="-122"/>
              </a:rPr>
              <a:t>，</a:t>
            </a:r>
            <a:r>
              <a:rPr lang="en-US" altLang="zh-CN" sz="2400" b="0" dirty="0">
                <a:ea typeface="宋体" pitchFamily="2" charset="-122"/>
              </a:rPr>
              <a:t>80</a:t>
            </a:r>
            <a:r>
              <a:rPr lang="zh-CN" altLang="en-US" sz="2400" b="0" dirty="0">
                <a:ea typeface="宋体" pitchFamily="2" charset="-122"/>
              </a:rPr>
              <a:t>～</a:t>
            </a:r>
            <a:r>
              <a:rPr lang="en-US" altLang="zh-CN" sz="2400" b="0" dirty="0">
                <a:ea typeface="宋体" pitchFamily="2" charset="-122"/>
              </a:rPr>
              <a:t>89</a:t>
            </a:r>
            <a:r>
              <a:rPr lang="zh-CN" altLang="en-US" sz="2400" b="0" dirty="0">
                <a:ea typeface="宋体" pitchFamily="2" charset="-122"/>
              </a:rPr>
              <a:t>分为‘</a:t>
            </a:r>
            <a:r>
              <a:rPr lang="en-US" altLang="zh-CN" sz="2400" b="0" dirty="0">
                <a:ea typeface="宋体" pitchFamily="2" charset="-122"/>
              </a:rPr>
              <a:t>B’</a:t>
            </a:r>
            <a:r>
              <a:rPr lang="zh-CN" altLang="en-US" sz="2400" b="0" dirty="0">
                <a:ea typeface="宋体" pitchFamily="2" charset="-122"/>
              </a:rPr>
              <a:t>，</a:t>
            </a:r>
            <a:r>
              <a:rPr lang="en-US" altLang="zh-CN" sz="2400" b="0" dirty="0">
                <a:ea typeface="宋体" pitchFamily="2" charset="-122"/>
              </a:rPr>
              <a:t>70</a:t>
            </a:r>
            <a:r>
              <a:rPr lang="zh-CN" altLang="en-US" sz="2400" b="0" dirty="0">
                <a:ea typeface="宋体" pitchFamily="2" charset="-122"/>
              </a:rPr>
              <a:t>～</a:t>
            </a:r>
            <a:r>
              <a:rPr lang="en-US" altLang="zh-CN" sz="2400" b="0" dirty="0">
                <a:ea typeface="宋体" pitchFamily="2" charset="-122"/>
              </a:rPr>
              <a:t>79</a:t>
            </a:r>
            <a:r>
              <a:rPr lang="zh-CN" altLang="en-US" sz="2400" b="0" dirty="0">
                <a:ea typeface="宋体" pitchFamily="2" charset="-122"/>
              </a:rPr>
              <a:t>分为‘</a:t>
            </a:r>
            <a:r>
              <a:rPr lang="en-US" altLang="zh-CN" sz="2400" b="0" dirty="0">
                <a:ea typeface="宋体" pitchFamily="2" charset="-122"/>
              </a:rPr>
              <a:t>C’</a:t>
            </a:r>
            <a:r>
              <a:rPr lang="zh-CN" altLang="en-US" sz="2400" b="0" dirty="0">
                <a:ea typeface="宋体" pitchFamily="2" charset="-122"/>
              </a:rPr>
              <a:t>，</a:t>
            </a:r>
            <a:r>
              <a:rPr lang="en-US" altLang="zh-CN" sz="2400" b="0" dirty="0">
                <a:ea typeface="宋体" pitchFamily="2" charset="-122"/>
              </a:rPr>
              <a:t>60</a:t>
            </a:r>
            <a:r>
              <a:rPr lang="zh-CN" altLang="en-US" sz="2400" b="0" dirty="0">
                <a:ea typeface="宋体" pitchFamily="2" charset="-122"/>
              </a:rPr>
              <a:t>～</a:t>
            </a:r>
            <a:r>
              <a:rPr lang="en-US" altLang="zh-CN" sz="2400" b="0" dirty="0">
                <a:ea typeface="宋体" pitchFamily="2" charset="-122"/>
              </a:rPr>
              <a:t>69</a:t>
            </a:r>
            <a:r>
              <a:rPr lang="zh-CN" altLang="en-US" sz="2400" b="0" dirty="0">
                <a:ea typeface="宋体" pitchFamily="2" charset="-122"/>
              </a:rPr>
              <a:t>分为‘</a:t>
            </a:r>
            <a:r>
              <a:rPr lang="en-US" altLang="zh-CN" sz="2400" b="0" dirty="0">
                <a:ea typeface="宋体" pitchFamily="2" charset="-122"/>
              </a:rPr>
              <a:t>D’</a:t>
            </a:r>
            <a:r>
              <a:rPr lang="zh-CN" altLang="en-US" sz="2400" b="0" dirty="0">
                <a:ea typeface="宋体" pitchFamily="2" charset="-122"/>
              </a:rPr>
              <a:t>，</a:t>
            </a:r>
            <a:r>
              <a:rPr lang="en-US" altLang="zh-CN" sz="2400" b="0" dirty="0">
                <a:ea typeface="宋体" pitchFamily="2" charset="-122"/>
              </a:rPr>
              <a:t>60</a:t>
            </a:r>
            <a:r>
              <a:rPr lang="zh-CN" altLang="en-US" sz="2400" b="0" dirty="0">
                <a:ea typeface="宋体" pitchFamily="2" charset="-122"/>
              </a:rPr>
              <a:t>分以下为‘</a:t>
            </a:r>
            <a:r>
              <a:rPr lang="en-US" altLang="zh-CN" sz="2400" b="0" dirty="0">
                <a:ea typeface="宋体" pitchFamily="2" charset="-122"/>
              </a:rPr>
              <a:t>E’</a:t>
            </a:r>
            <a:r>
              <a:rPr lang="zh-CN" altLang="en-US" sz="2400" b="0" dirty="0">
                <a:ea typeface="宋体" pitchFamily="2" charset="-122"/>
              </a:rPr>
              <a:t>。</a:t>
            </a:r>
            <a:br>
              <a:rPr lang="zh-CN" altLang="en-US" sz="2400" b="0" dirty="0">
                <a:ea typeface="宋体" pitchFamily="2" charset="-122"/>
              </a:rPr>
            </a:br>
            <a:r>
              <a:rPr lang="zh-CN" altLang="en-US" sz="2400" b="0" dirty="0">
                <a:ea typeface="宋体" pitchFamily="2" charset="-122"/>
              </a:rPr>
              <a:t>例如，输入</a:t>
            </a:r>
            <a:r>
              <a:rPr lang="en-US" altLang="zh-CN" sz="2400" b="0" dirty="0">
                <a:ea typeface="宋体" pitchFamily="2" charset="-122"/>
              </a:rPr>
              <a:t>75</a:t>
            </a:r>
            <a:r>
              <a:rPr lang="zh-CN" altLang="en-US" sz="2400" b="0" dirty="0">
                <a:ea typeface="宋体" pitchFamily="2" charset="-122"/>
              </a:rPr>
              <a:t>，则显示</a:t>
            </a:r>
            <a:r>
              <a:rPr lang="en-US" altLang="zh-CN" sz="2400" b="0" dirty="0">
                <a:ea typeface="宋体" pitchFamily="2" charset="-122"/>
              </a:rPr>
              <a:t>C</a:t>
            </a:r>
            <a:r>
              <a:rPr lang="zh-CN" altLang="en-US" sz="2400" b="0" dirty="0">
                <a:ea typeface="宋体" pitchFamily="2" charset="-122"/>
              </a:rPr>
              <a:t>。</a:t>
            </a:r>
          </a:p>
          <a:p>
            <a:pPr>
              <a:buFontTx/>
              <a:buNone/>
            </a:pPr>
            <a:r>
              <a:rPr lang="zh-CN" altLang="en-US" sz="2400" dirty="0">
                <a:ea typeface="宋体" pitchFamily="2" charset="-122"/>
              </a:rPr>
              <a:t>  </a:t>
            </a:r>
            <a:r>
              <a:rPr lang="en-US" altLang="zh-CN" sz="2400" dirty="0">
                <a:ea typeface="宋体" pitchFamily="2" charset="-122"/>
              </a:rPr>
              <a:t>【</a:t>
            </a:r>
            <a:r>
              <a:rPr lang="zh-CN" altLang="en-US" sz="2400" dirty="0">
                <a:ea typeface="宋体" pitchFamily="2" charset="-122"/>
              </a:rPr>
              <a:t>分析</a:t>
            </a:r>
            <a:r>
              <a:rPr lang="en-US" altLang="zh-CN" sz="2400" dirty="0">
                <a:ea typeface="宋体" pitchFamily="2" charset="-122"/>
              </a:rPr>
              <a:t>】</a:t>
            </a:r>
            <a:r>
              <a:rPr lang="zh-CN" altLang="en-US" sz="2400" b="0" dirty="0">
                <a:ea typeface="宋体" pitchFamily="2" charset="-122"/>
              </a:rPr>
              <a:t>先判断输入的数据是否在合理的分数范围（</a:t>
            </a:r>
            <a:r>
              <a:rPr lang="en-US" altLang="zh-CN" sz="2400" b="0" dirty="0">
                <a:ea typeface="宋体" pitchFamily="2" charset="-122"/>
              </a:rPr>
              <a:t>0</a:t>
            </a:r>
            <a:r>
              <a:rPr lang="zh-CN" altLang="en-US" sz="2400" b="0" dirty="0">
                <a:ea typeface="宋体" pitchFamily="2" charset="-122"/>
              </a:rPr>
              <a:t>～</a:t>
            </a:r>
            <a:r>
              <a:rPr lang="en-US" altLang="zh-CN" sz="2400" b="0" dirty="0">
                <a:ea typeface="宋体" pitchFamily="2" charset="-122"/>
              </a:rPr>
              <a:t>100</a:t>
            </a:r>
            <a:r>
              <a:rPr lang="zh-CN" altLang="en-US" sz="2400" b="0" dirty="0">
                <a:ea typeface="宋体" pitchFamily="2" charset="-122"/>
              </a:rPr>
              <a:t>）内，然后再判断是哪个分数段：</a:t>
            </a:r>
            <a:r>
              <a:rPr lang="en-US" altLang="zh-CN" sz="2400" b="0" dirty="0">
                <a:ea typeface="宋体" pitchFamily="2" charset="-122"/>
              </a:rPr>
              <a:t>90</a:t>
            </a:r>
            <a:r>
              <a:rPr lang="zh-CN" altLang="en-US" sz="2400" b="0" dirty="0">
                <a:ea typeface="宋体" pitchFamily="2" charset="-122"/>
              </a:rPr>
              <a:t>分以上输出</a:t>
            </a:r>
            <a:r>
              <a:rPr lang="en-US" altLang="zh-CN" sz="2400" b="0" dirty="0">
                <a:ea typeface="宋体" pitchFamily="2" charset="-122"/>
              </a:rPr>
              <a:t>A</a:t>
            </a:r>
            <a:r>
              <a:rPr lang="zh-CN" altLang="en-US" sz="2400" b="0" dirty="0">
                <a:ea typeface="宋体" pitchFamily="2" charset="-122"/>
              </a:rPr>
              <a:t>，</a:t>
            </a:r>
            <a:r>
              <a:rPr lang="en-US" altLang="zh-CN" sz="2400" b="0" dirty="0">
                <a:ea typeface="宋体" pitchFamily="2" charset="-122"/>
              </a:rPr>
              <a:t>80</a:t>
            </a:r>
            <a:r>
              <a:rPr lang="zh-CN" altLang="en-US" sz="2400" b="0" dirty="0">
                <a:ea typeface="宋体" pitchFamily="2" charset="-122"/>
              </a:rPr>
              <a:t>～</a:t>
            </a:r>
            <a:r>
              <a:rPr lang="en-US" altLang="zh-CN" sz="2400" b="0" dirty="0">
                <a:ea typeface="宋体" pitchFamily="2" charset="-122"/>
              </a:rPr>
              <a:t>89</a:t>
            </a:r>
            <a:r>
              <a:rPr lang="zh-CN" altLang="en-US" sz="2400" b="0" dirty="0">
                <a:ea typeface="宋体" pitchFamily="2" charset="-122"/>
              </a:rPr>
              <a:t>分输出</a:t>
            </a:r>
            <a:r>
              <a:rPr lang="en-US" altLang="zh-CN" sz="2400" b="0" dirty="0">
                <a:ea typeface="宋体" pitchFamily="2" charset="-122"/>
              </a:rPr>
              <a:t>B</a:t>
            </a:r>
            <a:r>
              <a:rPr lang="zh-CN" altLang="en-US" sz="2400" b="0" dirty="0">
                <a:ea typeface="宋体" pitchFamily="2" charset="-122"/>
              </a:rPr>
              <a:t>，</a:t>
            </a:r>
            <a:r>
              <a:rPr lang="en-US" altLang="zh-CN" sz="2400" b="0" dirty="0">
                <a:ea typeface="宋体" pitchFamily="2" charset="-122"/>
              </a:rPr>
              <a:t>70</a:t>
            </a:r>
            <a:r>
              <a:rPr lang="zh-CN" altLang="en-US" sz="2400" b="0" dirty="0">
                <a:ea typeface="宋体" pitchFamily="2" charset="-122"/>
              </a:rPr>
              <a:t>～</a:t>
            </a:r>
            <a:r>
              <a:rPr lang="en-US" altLang="zh-CN" sz="2400" b="0" dirty="0">
                <a:ea typeface="宋体" pitchFamily="2" charset="-122"/>
              </a:rPr>
              <a:t>79</a:t>
            </a:r>
            <a:r>
              <a:rPr lang="zh-CN" altLang="en-US" sz="2400" b="0" dirty="0">
                <a:ea typeface="宋体" pitchFamily="2" charset="-122"/>
              </a:rPr>
              <a:t>分输出</a:t>
            </a:r>
            <a:r>
              <a:rPr lang="en-US" altLang="zh-CN" sz="2400" b="0" dirty="0">
                <a:ea typeface="宋体" pitchFamily="2" charset="-122"/>
              </a:rPr>
              <a:t>C</a:t>
            </a:r>
            <a:r>
              <a:rPr lang="zh-CN" altLang="en-US" sz="2400" b="0" dirty="0">
                <a:ea typeface="宋体" pitchFamily="2" charset="-122"/>
              </a:rPr>
              <a:t>，</a:t>
            </a:r>
            <a:r>
              <a:rPr lang="en-US" altLang="zh-CN" sz="2400" b="0" dirty="0">
                <a:ea typeface="宋体" pitchFamily="2" charset="-122"/>
              </a:rPr>
              <a:t>60</a:t>
            </a:r>
            <a:r>
              <a:rPr lang="zh-CN" altLang="en-US" sz="2400" b="0" dirty="0">
                <a:ea typeface="宋体" pitchFamily="2" charset="-122"/>
              </a:rPr>
              <a:t>～</a:t>
            </a:r>
            <a:r>
              <a:rPr lang="en-US" altLang="zh-CN" sz="2400" b="0" dirty="0">
                <a:ea typeface="宋体" pitchFamily="2" charset="-122"/>
              </a:rPr>
              <a:t>69</a:t>
            </a:r>
            <a:r>
              <a:rPr lang="zh-CN" altLang="en-US" sz="2400" b="0" dirty="0">
                <a:ea typeface="宋体" pitchFamily="2" charset="-122"/>
              </a:rPr>
              <a:t>分输出</a:t>
            </a:r>
            <a:r>
              <a:rPr lang="en-US" altLang="zh-CN" sz="2400" b="0" dirty="0">
                <a:ea typeface="宋体" pitchFamily="2" charset="-122"/>
              </a:rPr>
              <a:t>D</a:t>
            </a:r>
            <a:r>
              <a:rPr lang="zh-CN" altLang="en-US" sz="2400" b="0" dirty="0">
                <a:ea typeface="宋体" pitchFamily="2" charset="-122"/>
              </a:rPr>
              <a:t>，否则显示</a:t>
            </a:r>
            <a:r>
              <a:rPr lang="en-US" altLang="zh-CN" sz="2400" b="0" dirty="0">
                <a:ea typeface="宋体" pitchFamily="2" charset="-122"/>
              </a:rPr>
              <a:t>E</a:t>
            </a:r>
            <a:r>
              <a:rPr lang="zh-CN" altLang="en-US" sz="2400" b="0" dirty="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CN"/>
              <a:t>4.13  </a:t>
            </a:r>
            <a:r>
              <a:rPr lang="zh-CN" altLang="en-US"/>
              <a:t>案例：分数等级的划分</a:t>
            </a:r>
          </a:p>
        </p:txBody>
      </p:sp>
      <p:sp>
        <p:nvSpPr>
          <p:cNvPr id="34819" name="Rectangle 3"/>
          <p:cNvSpPr>
            <a:spLocks noGrp="1" noChangeArrowheads="1"/>
          </p:cNvSpPr>
          <p:nvPr>
            <p:ph sz="quarter" idx="1"/>
          </p:nvPr>
        </p:nvSpPr>
        <p:spPr>
          <a:xfrm>
            <a:off x="457200" y="1719263"/>
            <a:ext cx="8305800" cy="4757737"/>
          </a:xfrm>
        </p:spPr>
        <p:txBody>
          <a:bodyPr/>
          <a:lstStyle/>
          <a:p>
            <a:pPr lvl="1">
              <a:lnSpc>
                <a:spcPct val="90000"/>
              </a:lnSpc>
              <a:buFontTx/>
              <a:buNone/>
            </a:pPr>
            <a:r>
              <a:rPr lang="en-US" altLang="zh-CN" sz="2000">
                <a:ea typeface="宋体" pitchFamily="2" charset="-122"/>
              </a:rPr>
              <a:t>#include &lt;stdio.h&gt;</a:t>
            </a:r>
          </a:p>
          <a:p>
            <a:pPr lvl="1">
              <a:lnSpc>
                <a:spcPct val="90000"/>
              </a:lnSpc>
              <a:buFontTx/>
              <a:buNone/>
            </a:pPr>
            <a:r>
              <a:rPr lang="en-US" altLang="zh-CN" sz="2000">
                <a:ea typeface="宋体" pitchFamily="2" charset="-122"/>
              </a:rPr>
              <a:t>void main()</a:t>
            </a:r>
          </a:p>
          <a:p>
            <a:pPr lvl="1">
              <a:lnSpc>
                <a:spcPct val="90000"/>
              </a:lnSpc>
              <a:buFontTx/>
              <a:buNone/>
            </a:pPr>
            <a:r>
              <a:rPr lang="en-US" altLang="zh-CN" sz="2000">
                <a:ea typeface="宋体" pitchFamily="2" charset="-122"/>
              </a:rPr>
              <a:t>{	int a;</a:t>
            </a:r>
          </a:p>
          <a:p>
            <a:pPr lvl="1">
              <a:lnSpc>
                <a:spcPct val="90000"/>
              </a:lnSpc>
              <a:buFontTx/>
              <a:buNone/>
            </a:pPr>
            <a:r>
              <a:rPr lang="en-US" altLang="zh-CN" sz="2000">
                <a:ea typeface="宋体" pitchFamily="2" charset="-122"/>
              </a:rPr>
              <a:t>	printf("Input a:");</a:t>
            </a:r>
          </a:p>
          <a:p>
            <a:pPr lvl="1">
              <a:lnSpc>
                <a:spcPct val="90000"/>
              </a:lnSpc>
              <a:buFontTx/>
              <a:buNone/>
            </a:pPr>
            <a:r>
              <a:rPr lang="en-US" altLang="zh-CN" sz="2000">
                <a:ea typeface="宋体" pitchFamily="2" charset="-122"/>
              </a:rPr>
              <a:t>	scanf("%d",&amp;a);  </a:t>
            </a:r>
          </a:p>
          <a:p>
            <a:pPr lvl="1">
              <a:lnSpc>
                <a:spcPct val="90000"/>
              </a:lnSpc>
              <a:buFontTx/>
              <a:buNone/>
            </a:pPr>
            <a:r>
              <a:rPr lang="en-US" altLang="zh-CN" sz="2000">
                <a:ea typeface="宋体" pitchFamily="2" charset="-122"/>
              </a:rPr>
              <a:t>	if( a&lt;0 || a&gt;100)	printf("Input data error\n");</a:t>
            </a:r>
          </a:p>
          <a:p>
            <a:pPr lvl="1">
              <a:lnSpc>
                <a:spcPct val="90000"/>
              </a:lnSpc>
              <a:buFontTx/>
              <a:buNone/>
            </a:pPr>
            <a:r>
              <a:rPr lang="en-US" altLang="zh-CN" sz="2000">
                <a:ea typeface="宋体" pitchFamily="2" charset="-122"/>
              </a:rPr>
              <a:t>	else	if(a&gt;=90) 	printf("A\n");</a:t>
            </a:r>
          </a:p>
          <a:p>
            <a:pPr lvl="1">
              <a:lnSpc>
                <a:spcPct val="90000"/>
              </a:lnSpc>
              <a:buFontTx/>
              <a:buNone/>
            </a:pPr>
            <a:r>
              <a:rPr lang="en-US" altLang="zh-CN" sz="2000">
                <a:ea typeface="宋体" pitchFamily="2" charset="-122"/>
              </a:rPr>
              <a:t>			else 	if(a&gt;=80) 	printf("B\n");</a:t>
            </a:r>
          </a:p>
          <a:p>
            <a:pPr lvl="1">
              <a:lnSpc>
                <a:spcPct val="90000"/>
              </a:lnSpc>
              <a:buFontTx/>
              <a:buNone/>
            </a:pPr>
            <a:r>
              <a:rPr lang="en-US" altLang="zh-CN" sz="2000">
                <a:ea typeface="宋体" pitchFamily="2" charset="-122"/>
              </a:rPr>
              <a:t>				else 	if(a&gt;=70) 	printf("C\n");</a:t>
            </a:r>
          </a:p>
          <a:p>
            <a:pPr lvl="1">
              <a:lnSpc>
                <a:spcPct val="90000"/>
              </a:lnSpc>
              <a:buFontTx/>
              <a:buNone/>
            </a:pPr>
            <a:r>
              <a:rPr lang="en-US" altLang="zh-CN" sz="2000">
                <a:ea typeface="宋体" pitchFamily="2" charset="-122"/>
              </a:rPr>
              <a:t>					else 	if(a&gt;=60) 	printf("D\n");</a:t>
            </a:r>
          </a:p>
          <a:p>
            <a:pPr lvl="1">
              <a:lnSpc>
                <a:spcPct val="90000"/>
              </a:lnSpc>
              <a:buFontTx/>
              <a:buNone/>
            </a:pPr>
            <a:r>
              <a:rPr lang="en-US" altLang="zh-CN" sz="2000">
                <a:ea typeface="宋体" pitchFamily="2" charset="-122"/>
              </a:rPr>
              <a:t>						else		 printf("E\n"); </a:t>
            </a:r>
          </a:p>
          <a:p>
            <a:pPr lvl="1">
              <a:lnSpc>
                <a:spcPct val="90000"/>
              </a:lnSpc>
              <a:buFontTx/>
              <a:buNone/>
            </a:pPr>
            <a:r>
              <a:rPr lang="en-US" altLang="zh-CN" sz="2000">
                <a:ea typeface="宋体" pitchFamily="2" charset="-122"/>
              </a:rPr>
              <a:t>}</a:t>
            </a:r>
          </a:p>
        </p:txBody>
      </p:sp>
      <p:pic>
        <p:nvPicPr>
          <p:cNvPr id="34825" name="Picture 9"/>
          <p:cNvPicPr>
            <a:picLocks noChangeAspect="1" noChangeArrowheads="1"/>
          </p:cNvPicPr>
          <p:nvPr/>
        </p:nvPicPr>
        <p:blipFill>
          <a:blip r:embed="rId2" cstate="print"/>
          <a:srcRect/>
          <a:stretch>
            <a:fillRect/>
          </a:stretch>
        </p:blipFill>
        <p:spPr bwMode="auto">
          <a:xfrm>
            <a:off x="5105400" y="1981200"/>
            <a:ext cx="3505200" cy="8128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zh-CN" altLang="zh-CN"/>
              <a:t>【分析】</a:t>
            </a:r>
            <a:endParaRPr lang="en-US" altLang="zh-CN"/>
          </a:p>
        </p:txBody>
      </p:sp>
      <p:sp>
        <p:nvSpPr>
          <p:cNvPr id="35843" name="Rectangle 3"/>
          <p:cNvSpPr>
            <a:spLocks noGrp="1" noChangeArrowheads="1"/>
          </p:cNvSpPr>
          <p:nvPr>
            <p:ph sz="quarter" idx="1"/>
          </p:nvPr>
        </p:nvSpPr>
        <p:spPr>
          <a:xfrm>
            <a:off x="457200" y="1719263"/>
            <a:ext cx="8305800" cy="4605337"/>
          </a:xfrm>
        </p:spPr>
        <p:txBody>
          <a:bodyPr/>
          <a:lstStyle/>
          <a:p>
            <a:pPr>
              <a:lnSpc>
                <a:spcPct val="90000"/>
              </a:lnSpc>
            </a:pPr>
            <a:r>
              <a:rPr lang="zh-CN" altLang="zh-CN" sz="2400">
                <a:ea typeface="宋体" pitchFamily="2" charset="-122"/>
              </a:rPr>
              <a:t>使用</a:t>
            </a:r>
            <a:r>
              <a:rPr lang="en-US" altLang="zh-CN" sz="2400">
                <a:solidFill>
                  <a:srgbClr val="FF0000"/>
                </a:solidFill>
                <a:ea typeface="宋体" pitchFamily="2" charset="-122"/>
              </a:rPr>
              <a:t>switch</a:t>
            </a:r>
            <a:r>
              <a:rPr lang="zh-CN" altLang="en-US" sz="2400">
                <a:ea typeface="宋体" pitchFamily="2" charset="-122"/>
              </a:rPr>
              <a:t>语句，当然最笨的办法是每一个分数一个</a:t>
            </a:r>
            <a:r>
              <a:rPr lang="en-US" altLang="zh-CN" sz="2400">
                <a:solidFill>
                  <a:srgbClr val="FF0000"/>
                </a:solidFill>
                <a:ea typeface="宋体" pitchFamily="2" charset="-122"/>
              </a:rPr>
              <a:t>case</a:t>
            </a:r>
            <a:r>
              <a:rPr lang="zh-CN" altLang="en-US" sz="2400">
                <a:ea typeface="宋体" pitchFamily="2" charset="-122"/>
              </a:rPr>
              <a:t>分支，将需要</a:t>
            </a:r>
            <a:r>
              <a:rPr lang="en-US" altLang="zh-CN" sz="2400">
                <a:solidFill>
                  <a:srgbClr val="FF0000"/>
                </a:solidFill>
                <a:ea typeface="宋体" pitchFamily="2" charset="-122"/>
              </a:rPr>
              <a:t>101</a:t>
            </a:r>
            <a:r>
              <a:rPr lang="zh-CN" altLang="en-US" sz="2400">
                <a:ea typeface="宋体" pitchFamily="2" charset="-122"/>
              </a:rPr>
              <a:t>个分支，显然这种程序不值得推荐。那么有没有简化的办法呢？</a:t>
            </a:r>
            <a:br>
              <a:rPr lang="zh-CN" altLang="en-US" sz="2400">
                <a:ea typeface="宋体" pitchFamily="2" charset="-122"/>
              </a:rPr>
            </a:br>
            <a:r>
              <a:rPr lang="zh-CN" altLang="en-US" sz="2400">
                <a:ea typeface="宋体" pitchFamily="2" charset="-122"/>
              </a:rPr>
              <a:t>其实，任何好的算法都是对问题分析和提炼的结果。</a:t>
            </a:r>
          </a:p>
          <a:p>
            <a:pPr lvl="1">
              <a:lnSpc>
                <a:spcPct val="90000"/>
              </a:lnSpc>
            </a:pPr>
            <a:r>
              <a:rPr lang="zh-CN" altLang="en-US" sz="2400">
                <a:ea typeface="宋体" pitchFamily="2" charset="-122"/>
              </a:rPr>
              <a:t>题目中</a:t>
            </a:r>
            <a:r>
              <a:rPr lang="en-US" altLang="zh-CN" sz="2400">
                <a:ea typeface="宋体" pitchFamily="2" charset="-122"/>
              </a:rPr>
              <a:t>60</a:t>
            </a:r>
            <a:r>
              <a:rPr lang="zh-CN" altLang="en-US" sz="2400">
                <a:ea typeface="宋体" pitchFamily="2" charset="-122"/>
              </a:rPr>
              <a:t>分以上都是每</a:t>
            </a:r>
            <a:r>
              <a:rPr lang="en-US" altLang="zh-CN" sz="2400">
                <a:ea typeface="宋体" pitchFamily="2" charset="-122"/>
              </a:rPr>
              <a:t>10</a:t>
            </a:r>
            <a:r>
              <a:rPr lang="zh-CN" altLang="en-US" sz="2400">
                <a:ea typeface="宋体" pitchFamily="2" charset="-122"/>
              </a:rPr>
              <a:t>分一个层次，</a:t>
            </a:r>
            <a:r>
              <a:rPr lang="en-US" altLang="zh-CN" sz="2400">
                <a:ea typeface="宋体" pitchFamily="2" charset="-122"/>
              </a:rPr>
              <a:t>60</a:t>
            </a:r>
            <a:r>
              <a:rPr lang="zh-CN" altLang="en-US" sz="2400">
                <a:ea typeface="宋体" pitchFamily="2" charset="-122"/>
              </a:rPr>
              <a:t>分以下是一个层次。只要把每个层次的共性找到就容易找到简化程序的办法了。</a:t>
            </a:r>
          </a:p>
          <a:p>
            <a:pPr lvl="1">
              <a:lnSpc>
                <a:spcPct val="90000"/>
              </a:lnSpc>
            </a:pPr>
            <a:r>
              <a:rPr lang="zh-CN" altLang="en-US" sz="2400">
                <a:ea typeface="宋体" pitchFamily="2" charset="-122"/>
              </a:rPr>
              <a:t>以</a:t>
            </a:r>
            <a:r>
              <a:rPr lang="en-US" altLang="zh-CN" sz="2400">
                <a:ea typeface="宋体" pitchFamily="2" charset="-122"/>
              </a:rPr>
              <a:t>60</a:t>
            </a:r>
            <a:r>
              <a:rPr lang="zh-CN" altLang="en-US" sz="2400">
                <a:ea typeface="宋体" pitchFamily="2" charset="-122"/>
              </a:rPr>
              <a:t>～</a:t>
            </a:r>
            <a:r>
              <a:rPr lang="en-US" altLang="zh-CN" sz="2400">
                <a:ea typeface="宋体" pitchFamily="2" charset="-122"/>
              </a:rPr>
              <a:t>69</a:t>
            </a:r>
            <a:r>
              <a:rPr lang="zh-CN" altLang="en-US" sz="2400">
                <a:ea typeface="宋体" pitchFamily="2" charset="-122"/>
              </a:rPr>
              <a:t>为例。每个分数的十位数都是</a:t>
            </a:r>
            <a:r>
              <a:rPr lang="en-US" altLang="zh-CN" sz="2400">
                <a:ea typeface="宋体" pitchFamily="2" charset="-122"/>
              </a:rPr>
              <a:t>6</a:t>
            </a:r>
            <a:r>
              <a:rPr lang="zh-CN" altLang="en-US" sz="2400">
                <a:ea typeface="宋体" pitchFamily="2" charset="-122"/>
              </a:rPr>
              <a:t>，对于该层次的成绩，整除</a:t>
            </a:r>
            <a:r>
              <a:rPr lang="en-US" altLang="zh-CN" sz="2400">
                <a:ea typeface="宋体" pitchFamily="2" charset="-122"/>
              </a:rPr>
              <a:t>10</a:t>
            </a:r>
            <a:r>
              <a:rPr lang="zh-CN" altLang="en-US" sz="2400">
                <a:ea typeface="宋体" pitchFamily="2" charset="-122"/>
              </a:rPr>
              <a:t>的结果都是</a:t>
            </a:r>
            <a:r>
              <a:rPr lang="en-US" altLang="zh-CN" sz="2400">
                <a:ea typeface="宋体" pitchFamily="2" charset="-122"/>
              </a:rPr>
              <a:t>6</a:t>
            </a:r>
            <a:r>
              <a:rPr lang="zh-CN" altLang="en-US" sz="2400">
                <a:ea typeface="宋体" pitchFamily="2" charset="-122"/>
              </a:rPr>
              <a:t>。同样对于</a:t>
            </a:r>
            <a:r>
              <a:rPr lang="en-US" altLang="zh-CN" sz="2400">
                <a:ea typeface="宋体" pitchFamily="2" charset="-122"/>
              </a:rPr>
              <a:t>70</a:t>
            </a:r>
            <a:r>
              <a:rPr lang="zh-CN" altLang="en-US" sz="2400">
                <a:ea typeface="宋体" pitchFamily="2" charset="-122"/>
              </a:rPr>
              <a:t>～</a:t>
            </a:r>
            <a:r>
              <a:rPr lang="en-US" altLang="zh-CN" sz="2400">
                <a:ea typeface="宋体" pitchFamily="2" charset="-122"/>
              </a:rPr>
              <a:t>79</a:t>
            </a:r>
            <a:r>
              <a:rPr lang="zh-CN" altLang="en-US" sz="2400">
                <a:ea typeface="宋体" pitchFamily="2" charset="-122"/>
              </a:rPr>
              <a:t>、</a:t>
            </a:r>
            <a:r>
              <a:rPr lang="en-US" altLang="zh-CN" sz="2400">
                <a:ea typeface="宋体" pitchFamily="2" charset="-122"/>
              </a:rPr>
              <a:t>80</a:t>
            </a:r>
            <a:r>
              <a:rPr lang="zh-CN" altLang="en-US" sz="2400">
                <a:ea typeface="宋体" pitchFamily="2" charset="-122"/>
              </a:rPr>
              <a:t>～</a:t>
            </a:r>
            <a:r>
              <a:rPr lang="en-US" altLang="zh-CN" sz="2400">
                <a:ea typeface="宋体" pitchFamily="2" charset="-122"/>
              </a:rPr>
              <a:t>89</a:t>
            </a:r>
            <a:r>
              <a:rPr lang="zh-CN" altLang="en-US" sz="2400">
                <a:ea typeface="宋体" pitchFamily="2" charset="-122"/>
              </a:rPr>
              <a:t>、</a:t>
            </a:r>
            <a:r>
              <a:rPr lang="en-US" altLang="zh-CN" sz="2400">
                <a:ea typeface="宋体" pitchFamily="2" charset="-122"/>
              </a:rPr>
              <a:t>90</a:t>
            </a:r>
            <a:r>
              <a:rPr lang="zh-CN" altLang="en-US" sz="2400">
                <a:ea typeface="宋体" pitchFamily="2" charset="-122"/>
              </a:rPr>
              <a:t>～</a:t>
            </a:r>
            <a:r>
              <a:rPr lang="en-US" altLang="zh-CN" sz="2400">
                <a:ea typeface="宋体" pitchFamily="2" charset="-122"/>
              </a:rPr>
              <a:t>99</a:t>
            </a:r>
            <a:r>
              <a:rPr lang="zh-CN" altLang="en-US" sz="2400">
                <a:ea typeface="宋体" pitchFamily="2" charset="-122"/>
              </a:rPr>
              <a:t>都是一样。而</a:t>
            </a:r>
            <a:r>
              <a:rPr lang="en-US" altLang="zh-CN" sz="2400">
                <a:ea typeface="宋体" pitchFamily="2" charset="-122"/>
              </a:rPr>
              <a:t>69</a:t>
            </a:r>
            <a:r>
              <a:rPr lang="zh-CN" altLang="en-US" sz="2400">
                <a:ea typeface="宋体" pitchFamily="2" charset="-122"/>
              </a:rPr>
              <a:t>分以下的成绩整除</a:t>
            </a:r>
            <a:r>
              <a:rPr lang="en-US" altLang="zh-CN" sz="2400">
                <a:ea typeface="宋体" pitchFamily="2" charset="-122"/>
              </a:rPr>
              <a:t>10</a:t>
            </a:r>
            <a:r>
              <a:rPr lang="zh-CN" altLang="en-US" sz="2400">
                <a:ea typeface="宋体" pitchFamily="2" charset="-122"/>
              </a:rPr>
              <a:t>的结果都小于</a:t>
            </a:r>
            <a:r>
              <a:rPr lang="en-US" altLang="zh-CN" sz="2400">
                <a:ea typeface="宋体" pitchFamily="2" charset="-122"/>
              </a:rPr>
              <a:t>6</a:t>
            </a:r>
            <a:r>
              <a:rPr lang="zh-CN" altLang="en-US" sz="2400">
                <a:ea typeface="宋体" pitchFamily="2" charset="-122"/>
              </a:rPr>
              <a:t>。</a:t>
            </a:r>
            <a:r>
              <a:rPr lang="zh-CN" altLang="en-US" sz="2400" b="0">
                <a:ea typeface="宋体" pitchFamily="2" charset="-122"/>
              </a:rPr>
              <a:t> </a:t>
            </a:r>
          </a:p>
          <a:p>
            <a:pPr>
              <a:lnSpc>
                <a:spcPct val="90000"/>
              </a:lnSpc>
              <a:buFontTx/>
              <a:buNone/>
            </a:pPr>
            <a:endParaRPr lang="en-US" altLang="zh-CN" sz="2400">
              <a:ea typeface="宋体" pitchFamily="2" charset="-122"/>
            </a:endParaRPr>
          </a:p>
        </p:txBody>
      </p:sp>
      <p:sp>
        <p:nvSpPr>
          <p:cNvPr id="35845" name="Rectangle 5"/>
          <p:cNvSpPr>
            <a:spLocks noChangeArrowheads="1"/>
          </p:cNvSpPr>
          <p:nvPr/>
        </p:nvSpPr>
        <p:spPr bwMode="auto">
          <a:xfrm>
            <a:off x="2286000" y="2590800"/>
            <a:ext cx="4562475" cy="366713"/>
          </a:xfrm>
          <a:prstGeom prst="rect">
            <a:avLst/>
          </a:prstGeom>
          <a:noFill/>
          <a:ln w="9525">
            <a:noFill/>
            <a:miter lim="800000"/>
            <a:headEnd/>
            <a:tailEnd/>
          </a:ln>
          <a:effectLst/>
        </p:spPr>
        <p:txBody>
          <a:bodyPr>
            <a:spAutoFit/>
          </a:bodyPr>
          <a:lstStyle/>
          <a:p>
            <a:endParaRPr lang="zh-CN" altLang="zh-CN" sz="1800">
              <a:latin typeface="Arial" charset="0"/>
            </a:endParaRPr>
          </a:p>
        </p:txBody>
      </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zh-CN" sz="2500"/>
              <a:t>【</a:t>
            </a:r>
            <a:r>
              <a:rPr lang="zh-CN" altLang="en-US" sz="2500"/>
              <a:t>例</a:t>
            </a:r>
            <a:r>
              <a:rPr lang="en-US" altLang="zh-CN" sz="2500"/>
              <a:t>4-13】</a:t>
            </a:r>
            <a:r>
              <a:rPr lang="zh-CN" altLang="en-US" sz="2500"/>
              <a:t>将一个百分制的成绩（设是整数）转化成</a:t>
            </a:r>
            <a:r>
              <a:rPr lang="en-US" altLang="zh-CN" sz="2500"/>
              <a:t>5</a:t>
            </a:r>
            <a:r>
              <a:rPr lang="zh-CN" altLang="en-US" sz="2500"/>
              <a:t>个等级（用</a:t>
            </a:r>
            <a:r>
              <a:rPr lang="en-US" altLang="zh-CN" sz="2500"/>
              <a:t>switch</a:t>
            </a:r>
            <a:r>
              <a:rPr lang="zh-CN" altLang="en-US" sz="2500"/>
              <a:t>语句完成）</a:t>
            </a:r>
          </a:p>
        </p:txBody>
      </p:sp>
      <p:sp>
        <p:nvSpPr>
          <p:cNvPr id="36867" name="Rectangle 3"/>
          <p:cNvSpPr>
            <a:spLocks noGrp="1" noChangeArrowheads="1"/>
          </p:cNvSpPr>
          <p:nvPr>
            <p:ph sz="quarter" idx="1"/>
          </p:nvPr>
        </p:nvSpPr>
        <p:spPr>
          <a:xfrm>
            <a:off x="381000" y="1600200"/>
            <a:ext cx="8534400" cy="4179888"/>
          </a:xfrm>
        </p:spPr>
        <p:txBody>
          <a:bodyPr/>
          <a:lstStyle/>
          <a:p>
            <a:pPr>
              <a:lnSpc>
                <a:spcPct val="80000"/>
              </a:lnSpc>
              <a:buFontTx/>
              <a:buNone/>
            </a:pPr>
            <a:r>
              <a:rPr lang="en-US" altLang="zh-CN" sz="2000" b="0" dirty="0">
                <a:latin typeface="+mn-lt"/>
                <a:ea typeface="宋体" pitchFamily="2" charset="-122"/>
              </a:rPr>
              <a:t>#include &lt;</a:t>
            </a:r>
            <a:r>
              <a:rPr lang="en-US" altLang="zh-CN" sz="2000" b="0" dirty="0" err="1">
                <a:latin typeface="+mn-lt"/>
                <a:ea typeface="宋体" pitchFamily="2" charset="-122"/>
              </a:rPr>
              <a:t>stdio.h</a:t>
            </a:r>
            <a:r>
              <a:rPr lang="en-US" altLang="zh-CN" sz="2000" b="0" dirty="0">
                <a:latin typeface="+mn-lt"/>
                <a:ea typeface="宋体" pitchFamily="2" charset="-122"/>
              </a:rPr>
              <a:t>&gt;</a:t>
            </a:r>
          </a:p>
          <a:p>
            <a:pPr>
              <a:lnSpc>
                <a:spcPct val="80000"/>
              </a:lnSpc>
              <a:buFontTx/>
              <a:buNone/>
            </a:pPr>
            <a:r>
              <a:rPr lang="en-US" altLang="zh-CN" sz="2000" b="0" dirty="0">
                <a:latin typeface="+mn-lt"/>
                <a:ea typeface="宋体" pitchFamily="2" charset="-122"/>
              </a:rPr>
              <a:t>void main()</a:t>
            </a:r>
          </a:p>
          <a:p>
            <a:pPr>
              <a:lnSpc>
                <a:spcPct val="80000"/>
              </a:lnSpc>
              <a:buFontTx/>
              <a:buNone/>
            </a:pPr>
            <a:r>
              <a:rPr lang="en-US" altLang="zh-CN" sz="2000" b="0" dirty="0">
                <a:latin typeface="+mn-lt"/>
                <a:ea typeface="宋体" pitchFamily="2" charset="-122"/>
              </a:rPr>
              <a:t>{	</a:t>
            </a:r>
            <a:r>
              <a:rPr lang="en-US" altLang="zh-CN" sz="2000" b="0" dirty="0" err="1">
                <a:latin typeface="+mn-lt"/>
                <a:ea typeface="宋体" pitchFamily="2" charset="-122"/>
              </a:rPr>
              <a:t>int</a:t>
            </a:r>
            <a:r>
              <a:rPr lang="en-US" altLang="zh-CN" sz="2000" b="0" dirty="0">
                <a:latin typeface="+mn-lt"/>
                <a:ea typeface="宋体" pitchFamily="2" charset="-122"/>
              </a:rPr>
              <a:t> a;</a:t>
            </a:r>
          </a:p>
          <a:p>
            <a:pPr>
              <a:lnSpc>
                <a:spcPct val="8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("Input a:");</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d",&amp;a</a:t>
            </a:r>
            <a:r>
              <a:rPr lang="en-US" altLang="zh-CN" sz="2000" b="0" dirty="0">
                <a:latin typeface="+mn-lt"/>
                <a:ea typeface="宋体" pitchFamily="2" charset="-122"/>
              </a:rPr>
              <a:t>);</a:t>
            </a:r>
          </a:p>
          <a:p>
            <a:pPr>
              <a:lnSpc>
                <a:spcPct val="80000"/>
              </a:lnSpc>
              <a:buFontTx/>
              <a:buNone/>
            </a:pPr>
            <a:r>
              <a:rPr lang="en-US" altLang="zh-CN" sz="2000" b="0" dirty="0">
                <a:latin typeface="+mn-lt"/>
                <a:ea typeface="宋体" pitchFamily="2" charset="-122"/>
              </a:rPr>
              <a:t>	if( a&lt;0 || a&gt;100)  </a:t>
            </a:r>
            <a:r>
              <a:rPr lang="en-US" altLang="zh-CN" sz="2000" b="0" dirty="0" err="1">
                <a:latin typeface="+mn-lt"/>
                <a:ea typeface="宋体" pitchFamily="2" charset="-122"/>
              </a:rPr>
              <a:t>printf</a:t>
            </a:r>
            <a:r>
              <a:rPr lang="en-US" altLang="zh-CN" sz="2000" b="0" dirty="0">
                <a:latin typeface="+mn-lt"/>
                <a:ea typeface="宋体" pitchFamily="2" charset="-122"/>
              </a:rPr>
              <a:t>("Input data error\n");</a:t>
            </a:r>
          </a:p>
          <a:p>
            <a:pPr>
              <a:lnSpc>
                <a:spcPct val="80000"/>
              </a:lnSpc>
              <a:buFontTx/>
              <a:buNone/>
            </a:pPr>
            <a:r>
              <a:rPr lang="en-US" altLang="zh-CN" sz="2000" b="0" dirty="0">
                <a:latin typeface="+mn-lt"/>
                <a:ea typeface="宋体" pitchFamily="2" charset="-122"/>
              </a:rPr>
              <a:t>	else</a:t>
            </a:r>
          </a:p>
          <a:p>
            <a:pPr>
              <a:lnSpc>
                <a:spcPct val="80000"/>
              </a:lnSpc>
              <a:buFontTx/>
              <a:buNone/>
            </a:pPr>
            <a:r>
              <a:rPr lang="en-US" altLang="zh-CN" sz="2000" b="0" dirty="0">
                <a:latin typeface="+mn-lt"/>
                <a:ea typeface="宋体" pitchFamily="2" charset="-122"/>
              </a:rPr>
              <a:t>		switch(a/10)</a:t>
            </a:r>
          </a:p>
          <a:p>
            <a:pPr>
              <a:lnSpc>
                <a:spcPct val="80000"/>
              </a:lnSpc>
              <a:buFontTx/>
              <a:buNone/>
            </a:pPr>
            <a:r>
              <a:rPr lang="en-US" altLang="zh-CN" sz="2000" b="0" dirty="0">
                <a:latin typeface="+mn-lt"/>
                <a:ea typeface="宋体" pitchFamily="2" charset="-122"/>
              </a:rPr>
              <a:t>		{	case 10:</a:t>
            </a:r>
          </a:p>
          <a:p>
            <a:pPr>
              <a:lnSpc>
                <a:spcPct val="80000"/>
              </a:lnSpc>
              <a:buFontTx/>
              <a:buNone/>
            </a:pPr>
            <a:r>
              <a:rPr lang="en-US" altLang="zh-CN" sz="2000" b="0" dirty="0">
                <a:latin typeface="+mn-lt"/>
                <a:ea typeface="宋体" pitchFamily="2" charset="-122"/>
              </a:rPr>
              <a:t>			case 9 : </a:t>
            </a:r>
            <a:r>
              <a:rPr lang="en-US" altLang="zh-CN" sz="2000" b="0" dirty="0" err="1">
                <a:latin typeface="+mn-lt"/>
                <a:ea typeface="宋体" pitchFamily="2" charset="-122"/>
              </a:rPr>
              <a:t>printf</a:t>
            </a:r>
            <a:r>
              <a:rPr lang="en-US" altLang="zh-CN" sz="2000" b="0" dirty="0">
                <a:latin typeface="+mn-lt"/>
                <a:ea typeface="宋体" pitchFamily="2" charset="-122"/>
              </a:rPr>
              <a:t>("A\n");break;</a:t>
            </a:r>
          </a:p>
          <a:p>
            <a:pPr>
              <a:lnSpc>
                <a:spcPct val="80000"/>
              </a:lnSpc>
              <a:buFontTx/>
              <a:buNone/>
            </a:pPr>
            <a:r>
              <a:rPr lang="en-US" altLang="zh-CN" sz="2000" b="0" dirty="0">
                <a:latin typeface="+mn-lt"/>
                <a:ea typeface="宋体" pitchFamily="2" charset="-122"/>
              </a:rPr>
              <a:t>			case 8 : </a:t>
            </a:r>
            <a:r>
              <a:rPr lang="en-US" altLang="zh-CN" sz="2000" b="0" dirty="0" err="1">
                <a:latin typeface="+mn-lt"/>
                <a:ea typeface="宋体" pitchFamily="2" charset="-122"/>
              </a:rPr>
              <a:t>printf</a:t>
            </a:r>
            <a:r>
              <a:rPr lang="en-US" altLang="zh-CN" sz="2000" b="0" dirty="0">
                <a:latin typeface="+mn-lt"/>
                <a:ea typeface="宋体" pitchFamily="2" charset="-122"/>
              </a:rPr>
              <a:t>("B\n");break;</a:t>
            </a:r>
          </a:p>
          <a:p>
            <a:pPr>
              <a:lnSpc>
                <a:spcPct val="80000"/>
              </a:lnSpc>
              <a:buFontTx/>
              <a:buNone/>
            </a:pPr>
            <a:r>
              <a:rPr lang="en-US" altLang="zh-CN" sz="2000" b="0" dirty="0">
                <a:latin typeface="+mn-lt"/>
                <a:ea typeface="宋体" pitchFamily="2" charset="-122"/>
              </a:rPr>
              <a:t>			case 7 : </a:t>
            </a:r>
            <a:r>
              <a:rPr lang="en-US" altLang="zh-CN" sz="2000" b="0" dirty="0" err="1">
                <a:latin typeface="+mn-lt"/>
                <a:ea typeface="宋体" pitchFamily="2" charset="-122"/>
              </a:rPr>
              <a:t>printf</a:t>
            </a:r>
            <a:r>
              <a:rPr lang="en-US" altLang="zh-CN" sz="2000" b="0" dirty="0">
                <a:latin typeface="+mn-lt"/>
                <a:ea typeface="宋体" pitchFamily="2" charset="-122"/>
              </a:rPr>
              <a:t>("C\n");break;</a:t>
            </a:r>
          </a:p>
          <a:p>
            <a:pPr>
              <a:lnSpc>
                <a:spcPct val="80000"/>
              </a:lnSpc>
              <a:buFontTx/>
              <a:buNone/>
            </a:pPr>
            <a:r>
              <a:rPr lang="en-US" altLang="zh-CN" sz="2000" b="0" dirty="0">
                <a:latin typeface="+mn-lt"/>
                <a:ea typeface="宋体" pitchFamily="2" charset="-122"/>
              </a:rPr>
              <a:t>			case 6 : </a:t>
            </a:r>
            <a:r>
              <a:rPr lang="en-US" altLang="zh-CN" sz="2000" b="0" dirty="0" err="1">
                <a:latin typeface="+mn-lt"/>
                <a:ea typeface="宋体" pitchFamily="2" charset="-122"/>
              </a:rPr>
              <a:t>printf</a:t>
            </a:r>
            <a:r>
              <a:rPr lang="en-US" altLang="zh-CN" sz="2000" b="0" dirty="0">
                <a:latin typeface="+mn-lt"/>
                <a:ea typeface="宋体" pitchFamily="2" charset="-122"/>
              </a:rPr>
              <a:t>("D\n");break;</a:t>
            </a:r>
          </a:p>
          <a:p>
            <a:pPr>
              <a:lnSpc>
                <a:spcPct val="80000"/>
              </a:lnSpc>
              <a:buFontTx/>
              <a:buNone/>
            </a:pPr>
            <a:r>
              <a:rPr lang="en-US" altLang="zh-CN" sz="2000" b="0" dirty="0">
                <a:latin typeface="+mn-lt"/>
                <a:ea typeface="宋体" pitchFamily="2" charset="-122"/>
              </a:rPr>
              <a:t>			default: </a:t>
            </a:r>
            <a:r>
              <a:rPr lang="en-US" altLang="zh-CN" sz="2000" b="0" dirty="0" err="1">
                <a:latin typeface="+mn-lt"/>
                <a:ea typeface="宋体" pitchFamily="2" charset="-122"/>
              </a:rPr>
              <a:t>printf</a:t>
            </a:r>
            <a:r>
              <a:rPr lang="en-US" altLang="zh-CN" sz="2000" b="0" dirty="0">
                <a:latin typeface="+mn-lt"/>
                <a:ea typeface="宋体" pitchFamily="2" charset="-122"/>
              </a:rPr>
              <a:t>("E\n");</a:t>
            </a:r>
          </a:p>
          <a:p>
            <a:pPr>
              <a:lnSpc>
                <a:spcPct val="80000"/>
              </a:lnSpc>
              <a:buFontTx/>
              <a:buNone/>
            </a:pPr>
            <a:r>
              <a:rPr lang="en-US" altLang="zh-CN" sz="2000" b="0" dirty="0">
                <a:latin typeface="+mn-lt"/>
                <a:ea typeface="宋体" pitchFamily="2" charset="-122"/>
              </a:rPr>
              <a:t>		}</a:t>
            </a:r>
          </a:p>
          <a:p>
            <a:pPr>
              <a:lnSpc>
                <a:spcPct val="80000"/>
              </a:lnSpc>
              <a:buFontTx/>
              <a:buNone/>
            </a:pPr>
            <a:r>
              <a:rPr lang="en-US" altLang="zh-CN" sz="2000" b="0" dirty="0">
                <a:latin typeface="+mn-lt"/>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sz="quarter" idx="1"/>
          </p:nvPr>
        </p:nvSpPr>
        <p:spPr>
          <a:xfrm>
            <a:off x="301752" y="1527048"/>
            <a:ext cx="8503920" cy="4721352"/>
          </a:xfrm>
        </p:spPr>
        <p:txBody>
          <a:bodyPr/>
          <a:lstStyle/>
          <a:p>
            <a:pPr>
              <a:lnSpc>
                <a:spcPct val="90000"/>
              </a:lnSpc>
            </a:pPr>
            <a:r>
              <a:rPr lang="zh-CN" altLang="en-US" sz="2400" dirty="0">
                <a:ea typeface="宋体" pitchFamily="2" charset="-122"/>
              </a:rPr>
              <a:t>根据某种条件的成立与否而采用不同的程序段进行处理的程序结构称为选择结构，也称为分支结构。选择结构体现了程序的逻辑判断能力。</a:t>
            </a:r>
          </a:p>
          <a:p>
            <a:pPr>
              <a:lnSpc>
                <a:spcPct val="90000"/>
              </a:lnSpc>
            </a:pPr>
            <a:r>
              <a:rPr lang="zh-CN" altLang="en-US" sz="2400" dirty="0">
                <a:ea typeface="宋体" pitchFamily="2" charset="-122"/>
              </a:rPr>
              <a:t>对于条件的判断，</a:t>
            </a:r>
            <a:r>
              <a:rPr lang="en-US" altLang="zh-CN" sz="2400" dirty="0">
                <a:ea typeface="宋体" pitchFamily="2" charset="-122"/>
              </a:rPr>
              <a:t>C</a:t>
            </a:r>
            <a:r>
              <a:rPr lang="zh-CN" altLang="en-US" sz="2400" dirty="0">
                <a:ea typeface="宋体" pitchFamily="2" charset="-122"/>
              </a:rPr>
              <a:t>语言采用逻辑值</a:t>
            </a:r>
            <a:r>
              <a:rPr lang="en-US" altLang="zh-CN" sz="2400" dirty="0">
                <a:ea typeface="宋体" pitchFamily="2" charset="-122"/>
              </a:rPr>
              <a:t>1</a:t>
            </a:r>
            <a:r>
              <a:rPr lang="zh-CN" altLang="en-US" sz="2400" dirty="0">
                <a:ea typeface="宋体" pitchFamily="2" charset="-122"/>
              </a:rPr>
              <a:t>和</a:t>
            </a:r>
            <a:r>
              <a:rPr lang="en-US" altLang="zh-CN" sz="2400" dirty="0">
                <a:ea typeface="宋体" pitchFamily="2" charset="-122"/>
              </a:rPr>
              <a:t>0</a:t>
            </a:r>
            <a:r>
              <a:rPr lang="zh-CN" altLang="en-US" sz="2400" dirty="0">
                <a:ea typeface="宋体" pitchFamily="2" charset="-122"/>
              </a:rPr>
              <a:t>分别表示真和假。产生这种逻辑值的表达式是关系表达式和逻辑表达式。二者可以统称条件表达式。</a:t>
            </a:r>
          </a:p>
          <a:p>
            <a:pPr>
              <a:lnSpc>
                <a:spcPct val="90000"/>
              </a:lnSpc>
            </a:pPr>
            <a:r>
              <a:rPr lang="en-US" altLang="zh-CN" sz="2400" dirty="0">
                <a:ea typeface="宋体" pitchFamily="2" charset="-122"/>
              </a:rPr>
              <a:t>C</a:t>
            </a:r>
            <a:r>
              <a:rPr lang="zh-CN" altLang="en-US" sz="2400" dirty="0">
                <a:ea typeface="宋体" pitchFamily="2" charset="-122"/>
              </a:rPr>
              <a:t>语言采用</a:t>
            </a:r>
            <a:r>
              <a:rPr lang="en-US" altLang="zh-CN" sz="2400" dirty="0">
                <a:ea typeface="宋体" pitchFamily="2" charset="-122"/>
              </a:rPr>
              <a:t>if</a:t>
            </a:r>
            <a:r>
              <a:rPr lang="zh-CN" altLang="en-US" sz="2400" dirty="0">
                <a:ea typeface="宋体" pitchFamily="2" charset="-122"/>
              </a:rPr>
              <a:t>语句和</a:t>
            </a:r>
            <a:r>
              <a:rPr lang="en-US" altLang="zh-CN" sz="2400" dirty="0">
                <a:ea typeface="宋体" pitchFamily="2" charset="-122"/>
              </a:rPr>
              <a:t>switch</a:t>
            </a:r>
            <a:r>
              <a:rPr lang="zh-CN" altLang="en-US" sz="2400" dirty="0">
                <a:ea typeface="宋体" pitchFamily="2" charset="-122"/>
              </a:rPr>
              <a:t>语句描述选择结构。</a:t>
            </a:r>
          </a:p>
          <a:p>
            <a:pPr lvl="1">
              <a:lnSpc>
                <a:spcPct val="90000"/>
              </a:lnSpc>
            </a:pPr>
            <a:r>
              <a:rPr lang="en-US" altLang="zh-CN" sz="2400" dirty="0">
                <a:ea typeface="宋体" pitchFamily="2" charset="-122"/>
              </a:rPr>
              <a:t>if</a:t>
            </a:r>
            <a:r>
              <a:rPr lang="zh-CN" altLang="en-US" sz="2400" dirty="0">
                <a:ea typeface="宋体" pitchFamily="2" charset="-122"/>
              </a:rPr>
              <a:t>语句可分为单分支、双分支和多分支。一般采用</a:t>
            </a:r>
            <a:r>
              <a:rPr lang="en-US" altLang="zh-CN" sz="2400" dirty="0">
                <a:ea typeface="宋体" pitchFamily="2" charset="-122"/>
              </a:rPr>
              <a:t>if</a:t>
            </a:r>
            <a:r>
              <a:rPr lang="zh-CN" altLang="en-US" sz="2400" dirty="0">
                <a:ea typeface="宋体" pitchFamily="2" charset="-122"/>
              </a:rPr>
              <a:t>语句实现简单的分支结构程序。</a:t>
            </a:r>
          </a:p>
          <a:p>
            <a:pPr lvl="1">
              <a:lnSpc>
                <a:spcPct val="90000"/>
              </a:lnSpc>
            </a:pPr>
            <a:r>
              <a:rPr lang="en-US" altLang="zh-CN" sz="2400" dirty="0">
                <a:ea typeface="宋体" pitchFamily="2" charset="-122"/>
              </a:rPr>
              <a:t>switch</a:t>
            </a:r>
            <a:r>
              <a:rPr lang="zh-CN" altLang="en-US" sz="2400" dirty="0">
                <a:ea typeface="宋体" pitchFamily="2" charset="-122"/>
              </a:rPr>
              <a:t>语句和</a:t>
            </a:r>
            <a:r>
              <a:rPr lang="en-US" altLang="zh-CN" sz="2400" dirty="0">
                <a:ea typeface="宋体" pitchFamily="2" charset="-122"/>
              </a:rPr>
              <a:t>break</a:t>
            </a:r>
            <a:r>
              <a:rPr lang="zh-CN" altLang="en-US" sz="2400" dirty="0">
                <a:ea typeface="宋体" pitchFamily="2" charset="-122"/>
              </a:rPr>
              <a:t>语句配合可以实现多分支结构程序。</a:t>
            </a:r>
          </a:p>
          <a:p>
            <a:pPr lvl="1">
              <a:lnSpc>
                <a:spcPct val="90000"/>
              </a:lnSpc>
            </a:pPr>
            <a:r>
              <a:rPr lang="zh-CN" altLang="en-US" sz="2400" dirty="0">
                <a:ea typeface="宋体" pitchFamily="2" charset="-122"/>
              </a:rPr>
              <a:t>嵌套的</a:t>
            </a:r>
            <a:r>
              <a:rPr lang="en-US" altLang="zh-CN" sz="2400" dirty="0">
                <a:ea typeface="宋体" pitchFamily="2" charset="-122"/>
              </a:rPr>
              <a:t>if</a:t>
            </a:r>
            <a:r>
              <a:rPr lang="zh-CN" altLang="en-US" sz="2400" dirty="0">
                <a:ea typeface="宋体" pitchFamily="2" charset="-122"/>
              </a:rPr>
              <a:t>语句和</a:t>
            </a:r>
            <a:r>
              <a:rPr lang="en-US" altLang="zh-CN" sz="2400" dirty="0" err="1">
                <a:ea typeface="宋体" pitchFamily="2" charset="-122"/>
              </a:rPr>
              <a:t>siwtch</a:t>
            </a:r>
            <a:r>
              <a:rPr lang="zh-CN" altLang="en-US" sz="2400" dirty="0">
                <a:ea typeface="宋体" pitchFamily="2" charset="-122"/>
              </a:rPr>
              <a:t>语句都能设计完成多分支的程序，二者各有特色。对于条件具备规律性的问题，采用</a:t>
            </a:r>
            <a:r>
              <a:rPr lang="en-US" altLang="zh-CN" sz="2400" dirty="0">
                <a:ea typeface="宋体" pitchFamily="2" charset="-122"/>
              </a:rPr>
              <a:t>switch</a:t>
            </a:r>
            <a:r>
              <a:rPr lang="zh-CN" altLang="en-US" sz="2400" dirty="0">
                <a:ea typeface="宋体" pitchFamily="2" charset="-122"/>
              </a:rPr>
              <a:t>语句效率更好，可读性也更好。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a:xfrm>
            <a:off x="381000" y="1600200"/>
            <a:ext cx="8534400" cy="4179888"/>
          </a:xfrm>
        </p:spPr>
        <p:txBody>
          <a:bodyPr/>
          <a:lstStyle/>
          <a:p>
            <a:pPr>
              <a:lnSpc>
                <a:spcPct val="80000"/>
              </a:lnSpc>
            </a:pPr>
            <a:r>
              <a:rPr lang="zh-CN" altLang="en-US" sz="2000" dirty="0">
                <a:ea typeface="宋体" pitchFamily="2" charset="-122"/>
              </a:rPr>
              <a:t>下面程序的输出结果是 ：</a:t>
            </a:r>
          </a:p>
          <a:p>
            <a:pPr lvl="1">
              <a:lnSpc>
                <a:spcPct val="80000"/>
              </a:lnSpc>
              <a:buFontTx/>
              <a:buNone/>
            </a:pPr>
            <a:r>
              <a:rPr lang="en-US" altLang="zh-CN" sz="2000" dirty="0">
                <a:ea typeface="宋体" pitchFamily="2" charset="-122"/>
              </a:rPr>
              <a:t>#include &lt;</a:t>
            </a:r>
            <a:r>
              <a:rPr lang="en-US" altLang="zh-CN" sz="2000" dirty="0" err="1">
                <a:ea typeface="宋体" pitchFamily="2" charset="-122"/>
              </a:rPr>
              <a:t>stdio.h</a:t>
            </a:r>
            <a:r>
              <a:rPr lang="en-US" altLang="zh-CN" sz="2000" dirty="0">
                <a:ea typeface="宋体" pitchFamily="2" charset="-122"/>
              </a:rPr>
              <a:t>&gt;</a:t>
            </a:r>
          </a:p>
          <a:p>
            <a:pPr lvl="1">
              <a:lnSpc>
                <a:spcPct val="80000"/>
              </a:lnSpc>
              <a:buFontTx/>
              <a:buNone/>
            </a:pPr>
            <a:r>
              <a:rPr lang="en-US" altLang="zh-CN" sz="2000" dirty="0">
                <a:ea typeface="宋体" pitchFamily="2" charset="-122"/>
              </a:rPr>
              <a:t>main()</a:t>
            </a:r>
          </a:p>
          <a:p>
            <a:pPr lvl="1">
              <a:lnSpc>
                <a:spcPct val="80000"/>
              </a:lnSpc>
              <a:buFontTx/>
              <a:buNone/>
            </a:pPr>
            <a:r>
              <a:rPr lang="en-US" altLang="zh-CN" sz="2000" dirty="0">
                <a:ea typeface="宋体" pitchFamily="2" charset="-122"/>
              </a:rPr>
              <a:t>{  </a:t>
            </a:r>
            <a:r>
              <a:rPr lang="en-US" altLang="zh-CN" sz="2000" dirty="0" err="1">
                <a:ea typeface="宋体" pitchFamily="2" charset="-122"/>
              </a:rPr>
              <a:t>int</a:t>
            </a:r>
            <a:r>
              <a:rPr lang="en-US" altLang="zh-CN" sz="2000" dirty="0">
                <a:ea typeface="宋体" pitchFamily="2" charset="-122"/>
              </a:rPr>
              <a:t> x=1,a=0,b=0;</a:t>
            </a:r>
          </a:p>
          <a:p>
            <a:pPr lvl="1">
              <a:lnSpc>
                <a:spcPct val="80000"/>
              </a:lnSpc>
              <a:buFontTx/>
              <a:buNone/>
            </a:pPr>
            <a:r>
              <a:rPr lang="en-US" altLang="zh-CN" sz="2000" dirty="0">
                <a:ea typeface="宋体" pitchFamily="2" charset="-122"/>
              </a:rPr>
              <a:t>   switch(x)</a:t>
            </a:r>
          </a:p>
          <a:p>
            <a:pPr lvl="1">
              <a:lnSpc>
                <a:spcPct val="80000"/>
              </a:lnSpc>
              <a:buFontTx/>
              <a:buNone/>
            </a:pPr>
            <a:r>
              <a:rPr lang="en-US" altLang="zh-CN" sz="2000" dirty="0">
                <a:ea typeface="宋体" pitchFamily="2" charset="-122"/>
              </a:rPr>
              <a:t>   { case 0: b++;      case 1: a++;  case 2: a++;b++; }</a:t>
            </a:r>
          </a:p>
          <a:p>
            <a:pPr lvl="1">
              <a:lnSpc>
                <a:spcPct val="80000"/>
              </a:lnSpc>
              <a:buFontTx/>
              <a:buNone/>
            </a:pPr>
            <a:r>
              <a:rPr lang="en-US" altLang="zh-CN" sz="2000" dirty="0">
                <a:ea typeface="宋体" pitchFamily="2" charset="-122"/>
              </a:rPr>
              <a:t>   </a:t>
            </a:r>
            <a:r>
              <a:rPr lang="en-US" altLang="zh-CN" sz="2000" dirty="0" err="1">
                <a:ea typeface="宋体" pitchFamily="2" charset="-122"/>
              </a:rPr>
              <a:t>printf</a:t>
            </a:r>
            <a:r>
              <a:rPr lang="en-US" altLang="zh-CN" sz="2000" dirty="0">
                <a:ea typeface="宋体" pitchFamily="2" charset="-122"/>
              </a:rPr>
              <a:t>("a=%</a:t>
            </a:r>
            <a:r>
              <a:rPr lang="en-US" altLang="zh-CN" sz="2000" dirty="0" err="1">
                <a:ea typeface="宋体" pitchFamily="2" charset="-122"/>
              </a:rPr>
              <a:t>d,b</a:t>
            </a:r>
            <a:r>
              <a:rPr lang="en-US" altLang="zh-CN" sz="2000" dirty="0">
                <a:ea typeface="宋体" pitchFamily="2" charset="-122"/>
              </a:rPr>
              <a:t>=%d\</a:t>
            </a:r>
            <a:r>
              <a:rPr lang="en-US" altLang="zh-CN" sz="2000" dirty="0" err="1">
                <a:ea typeface="宋体" pitchFamily="2" charset="-122"/>
              </a:rPr>
              <a:t>n",a,b</a:t>
            </a:r>
            <a:r>
              <a:rPr lang="en-US" altLang="zh-CN" sz="2000" dirty="0">
                <a:ea typeface="宋体" pitchFamily="2" charset="-122"/>
              </a:rPr>
              <a:t>);</a:t>
            </a:r>
          </a:p>
          <a:p>
            <a:pPr lvl="1">
              <a:lnSpc>
                <a:spcPct val="80000"/>
              </a:lnSpc>
              <a:buFontTx/>
              <a:buNone/>
            </a:pPr>
            <a:r>
              <a:rPr lang="en-US" altLang="zh-CN" sz="2000" dirty="0">
                <a:ea typeface="宋体" pitchFamily="2" charset="-122"/>
              </a:rPr>
              <a:t>} </a:t>
            </a:r>
          </a:p>
          <a:p>
            <a:pPr>
              <a:lnSpc>
                <a:spcPct val="80000"/>
              </a:lnSpc>
            </a:pPr>
            <a:r>
              <a:rPr lang="zh-CN" altLang="en-US" sz="2000" dirty="0">
                <a:ea typeface="宋体" pitchFamily="2" charset="-122"/>
              </a:rPr>
              <a:t>设计一个简单的计算器程序，用户输入运算数和四则运算符（</a:t>
            </a:r>
            <a:r>
              <a:rPr lang="en-US" altLang="zh-CN" sz="2000" dirty="0">
                <a:ea typeface="宋体" pitchFamily="2" charset="-122"/>
              </a:rPr>
              <a:t>+</a:t>
            </a:r>
            <a:r>
              <a:rPr lang="zh-CN" altLang="en-US" sz="2000" dirty="0">
                <a:ea typeface="宋体" pitchFamily="2" charset="-122"/>
              </a:rPr>
              <a:t>、</a:t>
            </a:r>
            <a:r>
              <a:rPr lang="en-US" altLang="zh-CN" sz="2000" dirty="0">
                <a:ea typeface="宋体" pitchFamily="2" charset="-122"/>
              </a:rPr>
              <a:t>-</a:t>
            </a:r>
            <a:r>
              <a:rPr lang="zh-CN" altLang="en-US" sz="2000" dirty="0">
                <a:ea typeface="宋体" pitchFamily="2" charset="-122"/>
              </a:rPr>
              <a:t>、*、</a:t>
            </a:r>
            <a:r>
              <a:rPr lang="en-US" altLang="zh-CN" sz="2000" dirty="0">
                <a:ea typeface="宋体" pitchFamily="2" charset="-122"/>
              </a:rPr>
              <a:t>/</a:t>
            </a:r>
            <a:r>
              <a:rPr lang="zh-CN" altLang="en-US" sz="2000" dirty="0">
                <a:ea typeface="宋体" pitchFamily="2" charset="-122"/>
              </a:rPr>
              <a:t>），输出计算的结果。</a:t>
            </a:r>
          </a:p>
          <a:p>
            <a:pPr>
              <a:lnSpc>
                <a:spcPct val="80000"/>
              </a:lnSpc>
            </a:pPr>
            <a:r>
              <a:rPr lang="zh-CN" altLang="en-US" sz="2000" dirty="0">
                <a:ea typeface="宋体" pitchFamily="2" charset="-122"/>
              </a:rPr>
              <a:t>编写程序，从键盘输入学生成绩，输出对应的等级（</a:t>
            </a:r>
            <a:r>
              <a:rPr lang="en-US" altLang="zh-CN" sz="2000" dirty="0">
                <a:ea typeface="宋体" pitchFamily="2" charset="-122"/>
              </a:rPr>
              <a:t>100</a:t>
            </a:r>
            <a:r>
              <a:rPr lang="zh-CN" altLang="en-US" sz="2000" dirty="0">
                <a:ea typeface="宋体" pitchFamily="2" charset="-122"/>
              </a:rPr>
              <a:t>分为</a:t>
            </a:r>
            <a:r>
              <a:rPr lang="en-US" altLang="zh-CN" sz="2000" dirty="0">
                <a:ea typeface="宋体" pitchFamily="2" charset="-122"/>
              </a:rPr>
              <a:t>A</a:t>
            </a:r>
            <a:r>
              <a:rPr lang="zh-CN" altLang="en-US" sz="2000" dirty="0">
                <a:ea typeface="宋体" pitchFamily="2" charset="-122"/>
              </a:rPr>
              <a:t>，</a:t>
            </a:r>
            <a:r>
              <a:rPr lang="en-US" altLang="zh-CN" sz="2000" dirty="0">
                <a:ea typeface="宋体" pitchFamily="2" charset="-122"/>
              </a:rPr>
              <a:t>90</a:t>
            </a:r>
            <a:r>
              <a:rPr lang="zh-CN" altLang="en-US" sz="2000" dirty="0">
                <a:ea typeface="宋体" pitchFamily="2" charset="-122"/>
              </a:rPr>
              <a:t>～</a:t>
            </a:r>
            <a:r>
              <a:rPr lang="en-US" altLang="zh-CN" sz="2000" dirty="0">
                <a:ea typeface="宋体" pitchFamily="2" charset="-122"/>
              </a:rPr>
              <a:t>99</a:t>
            </a:r>
            <a:r>
              <a:rPr lang="zh-CN" altLang="en-US" sz="2000" dirty="0">
                <a:ea typeface="宋体" pitchFamily="2" charset="-122"/>
              </a:rPr>
              <a:t>分为</a:t>
            </a:r>
            <a:r>
              <a:rPr lang="en-US" altLang="zh-CN" sz="2000" dirty="0">
                <a:ea typeface="宋体" pitchFamily="2" charset="-122"/>
              </a:rPr>
              <a:t>B</a:t>
            </a:r>
            <a:r>
              <a:rPr lang="zh-CN" altLang="en-US" sz="2000" dirty="0">
                <a:ea typeface="宋体" pitchFamily="2" charset="-122"/>
              </a:rPr>
              <a:t>，</a:t>
            </a:r>
            <a:r>
              <a:rPr lang="en-US" altLang="zh-CN" sz="2000" dirty="0">
                <a:ea typeface="宋体" pitchFamily="2" charset="-122"/>
              </a:rPr>
              <a:t>80</a:t>
            </a:r>
            <a:r>
              <a:rPr lang="zh-CN" altLang="en-US" sz="2000" dirty="0">
                <a:ea typeface="宋体" pitchFamily="2" charset="-122"/>
              </a:rPr>
              <a:t>～</a:t>
            </a:r>
            <a:r>
              <a:rPr lang="en-US" altLang="zh-CN" sz="2000" dirty="0">
                <a:ea typeface="宋体" pitchFamily="2" charset="-122"/>
              </a:rPr>
              <a:t>89</a:t>
            </a:r>
            <a:r>
              <a:rPr lang="zh-CN" altLang="en-US" sz="2000" dirty="0">
                <a:ea typeface="宋体" pitchFamily="2" charset="-122"/>
              </a:rPr>
              <a:t>分为</a:t>
            </a:r>
            <a:r>
              <a:rPr lang="en-US" altLang="zh-CN" sz="2000" dirty="0">
                <a:ea typeface="宋体" pitchFamily="2" charset="-122"/>
              </a:rPr>
              <a:t>C</a:t>
            </a:r>
            <a:r>
              <a:rPr lang="zh-CN" altLang="en-US" sz="2000" dirty="0">
                <a:ea typeface="宋体" pitchFamily="2" charset="-122"/>
              </a:rPr>
              <a:t>，</a:t>
            </a:r>
            <a:r>
              <a:rPr lang="en-US" altLang="zh-CN" sz="2000" dirty="0">
                <a:ea typeface="宋体" pitchFamily="2" charset="-122"/>
              </a:rPr>
              <a:t>70</a:t>
            </a:r>
            <a:r>
              <a:rPr lang="zh-CN" altLang="en-US" sz="2000" dirty="0">
                <a:ea typeface="宋体" pitchFamily="2" charset="-122"/>
              </a:rPr>
              <a:t>～</a:t>
            </a:r>
            <a:r>
              <a:rPr lang="en-US" altLang="zh-CN" sz="2000" dirty="0">
                <a:ea typeface="宋体" pitchFamily="2" charset="-122"/>
              </a:rPr>
              <a:t>79</a:t>
            </a:r>
            <a:r>
              <a:rPr lang="zh-CN" altLang="en-US" sz="2000" dirty="0">
                <a:ea typeface="宋体" pitchFamily="2" charset="-122"/>
              </a:rPr>
              <a:t>分为</a:t>
            </a:r>
            <a:r>
              <a:rPr lang="en-US" altLang="zh-CN" sz="2000" dirty="0">
                <a:ea typeface="宋体" pitchFamily="2" charset="-122"/>
              </a:rPr>
              <a:t>D</a:t>
            </a:r>
            <a:r>
              <a:rPr lang="zh-CN" altLang="en-US" sz="2000" dirty="0">
                <a:ea typeface="宋体" pitchFamily="2" charset="-122"/>
              </a:rPr>
              <a:t>，</a:t>
            </a:r>
            <a:r>
              <a:rPr lang="en-US" altLang="zh-CN" sz="2000" dirty="0">
                <a:ea typeface="宋体" pitchFamily="2" charset="-122"/>
              </a:rPr>
              <a:t>60</a:t>
            </a:r>
            <a:r>
              <a:rPr lang="zh-CN" altLang="en-US" sz="2000" dirty="0">
                <a:ea typeface="宋体" pitchFamily="2" charset="-122"/>
              </a:rPr>
              <a:t>～</a:t>
            </a:r>
            <a:r>
              <a:rPr lang="en-US" altLang="zh-CN" sz="2000" dirty="0">
                <a:ea typeface="宋体" pitchFamily="2" charset="-122"/>
              </a:rPr>
              <a:t>69</a:t>
            </a:r>
            <a:r>
              <a:rPr lang="zh-CN" altLang="en-US" sz="2000" dirty="0">
                <a:ea typeface="宋体" pitchFamily="2" charset="-122"/>
              </a:rPr>
              <a:t>分为</a:t>
            </a:r>
            <a:r>
              <a:rPr lang="en-US" altLang="zh-CN" sz="2000" dirty="0">
                <a:ea typeface="宋体" pitchFamily="2" charset="-122"/>
              </a:rPr>
              <a:t>E</a:t>
            </a:r>
            <a:r>
              <a:rPr lang="zh-CN" altLang="en-US" sz="2000" dirty="0">
                <a:ea typeface="宋体" pitchFamily="2" charset="-122"/>
              </a:rPr>
              <a:t>，小于</a:t>
            </a:r>
            <a:r>
              <a:rPr lang="en-US" altLang="zh-CN" sz="2000" dirty="0">
                <a:ea typeface="宋体" pitchFamily="2" charset="-122"/>
              </a:rPr>
              <a:t>60</a:t>
            </a:r>
            <a:r>
              <a:rPr lang="zh-CN" altLang="en-US" sz="2000" dirty="0">
                <a:ea typeface="宋体" pitchFamily="2" charset="-122"/>
              </a:rPr>
              <a:t>分为</a:t>
            </a:r>
            <a:r>
              <a:rPr lang="en-US" altLang="zh-CN" sz="2000" dirty="0">
                <a:ea typeface="宋体" pitchFamily="2" charset="-122"/>
              </a:rPr>
              <a:t>F</a:t>
            </a:r>
            <a:r>
              <a:rPr lang="zh-CN" altLang="en-US" sz="2000" dirty="0">
                <a:ea typeface="宋体" pitchFamily="2" charset="-122"/>
              </a:rPr>
              <a:t>）。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习题</a:t>
            </a:r>
            <a:endParaRPr lang="zh-CN" altLang="en-US"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ltLang="zh-CN"/>
              <a:t>4.1  </a:t>
            </a:r>
            <a:r>
              <a:rPr lang="zh-CN" altLang="en-US"/>
              <a:t>案例：红绿灯</a:t>
            </a:r>
          </a:p>
        </p:txBody>
      </p:sp>
      <p:sp>
        <p:nvSpPr>
          <p:cNvPr id="84995" name="Rectangle 3"/>
          <p:cNvSpPr>
            <a:spLocks noGrp="1" noChangeArrowheads="1"/>
          </p:cNvSpPr>
          <p:nvPr>
            <p:ph sz="quarter" idx="1"/>
          </p:nvPr>
        </p:nvSpPr>
        <p:spPr>
          <a:xfrm>
            <a:off x="381000" y="1600200"/>
            <a:ext cx="8534400" cy="1143000"/>
          </a:xfrm>
        </p:spPr>
        <p:txBody>
          <a:bodyPr/>
          <a:lstStyle/>
          <a:p>
            <a:r>
              <a:rPr lang="en-US" altLang="zh-CN" dirty="0">
                <a:ea typeface="宋体" pitchFamily="2" charset="-122"/>
              </a:rPr>
              <a:t>【</a:t>
            </a:r>
            <a:r>
              <a:rPr lang="zh-CN" altLang="en-US" dirty="0">
                <a:ea typeface="宋体" pitchFamily="2" charset="-122"/>
              </a:rPr>
              <a:t>例</a:t>
            </a:r>
            <a:r>
              <a:rPr lang="en-US" altLang="zh-CN" dirty="0">
                <a:ea typeface="宋体" pitchFamily="2" charset="-122"/>
              </a:rPr>
              <a:t>4-1</a:t>
            </a:r>
            <a:r>
              <a:rPr lang="en-US" altLang="zh-CN" dirty="0" smtClean="0">
                <a:ea typeface="宋体" pitchFamily="2" charset="-122"/>
              </a:rPr>
              <a:t>】</a:t>
            </a:r>
            <a:r>
              <a:rPr lang="zh-CN" altLang="zh-CN" dirty="0" smtClean="0"/>
              <a:t>车接近十字路口准备直行，这时候直行灯是红灯，怎么办？</a:t>
            </a:r>
            <a:endParaRPr lang="zh-CN" altLang="en-US" dirty="0">
              <a:ea typeface="宋体" pitchFamily="2" charset="-122"/>
            </a:endParaRPr>
          </a:p>
        </p:txBody>
      </p:sp>
      <p:pic>
        <p:nvPicPr>
          <p:cNvPr id="90114" name="Picture 2"/>
          <p:cNvPicPr>
            <a:picLocks noChangeAspect="1" noChangeArrowheads="1"/>
          </p:cNvPicPr>
          <p:nvPr/>
        </p:nvPicPr>
        <p:blipFill>
          <a:blip r:embed="rId2" cstate="print"/>
          <a:srcRect/>
          <a:stretch>
            <a:fillRect/>
          </a:stretch>
        </p:blipFill>
        <p:spPr bwMode="auto">
          <a:xfrm>
            <a:off x="1981200" y="2971800"/>
            <a:ext cx="4810125" cy="2600325"/>
          </a:xfrm>
          <a:prstGeom prst="rect">
            <a:avLst/>
          </a:prstGeom>
          <a:noFill/>
          <a:ln w="9525">
            <a:noFill/>
            <a:miter lim="800000"/>
            <a:headEnd/>
            <a:tailEnd/>
          </a:ln>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altLang="zh-CN"/>
              <a:t>4.1  </a:t>
            </a:r>
            <a:r>
              <a:rPr lang="zh-CN" altLang="en-US"/>
              <a:t>案例：红绿灯</a:t>
            </a:r>
          </a:p>
        </p:txBody>
      </p:sp>
      <p:sp>
        <p:nvSpPr>
          <p:cNvPr id="86019" name="Rectangle 3"/>
          <p:cNvSpPr>
            <a:spLocks noGrp="1" noChangeArrowheads="1"/>
          </p:cNvSpPr>
          <p:nvPr>
            <p:ph sz="quarter" idx="1"/>
          </p:nvPr>
        </p:nvSpPr>
        <p:spPr/>
        <p:txBody>
          <a:bodyPr/>
          <a:lstStyle/>
          <a:p>
            <a:r>
              <a:rPr lang="en-US" altLang="zh-CN" sz="2000" b="0" dirty="0" smtClean="0">
                <a:latin typeface="+mn-lt"/>
              </a:rPr>
              <a:t>#include &lt;</a:t>
            </a:r>
            <a:r>
              <a:rPr lang="en-US" altLang="zh-CN" sz="2000" b="0" dirty="0" err="1" smtClean="0">
                <a:latin typeface="+mn-lt"/>
              </a:rPr>
              <a:t>stdio.h</a:t>
            </a:r>
            <a:r>
              <a:rPr lang="en-US" altLang="zh-CN" sz="2000" b="0" dirty="0" smtClean="0">
                <a:latin typeface="+mn-lt"/>
              </a:rPr>
              <a:t>&gt;</a:t>
            </a:r>
            <a:endParaRPr lang="zh-CN" altLang="zh-CN" sz="2000" b="0" dirty="0" smtClean="0">
              <a:latin typeface="+mn-lt"/>
            </a:endParaRPr>
          </a:p>
          <a:p>
            <a:r>
              <a:rPr lang="en-US" altLang="zh-CN" sz="2000" b="0" dirty="0" smtClean="0">
                <a:latin typeface="+mn-lt"/>
              </a:rPr>
              <a:t>void main()</a:t>
            </a:r>
            <a:endParaRPr lang="zh-CN" altLang="zh-CN" sz="2000" b="0" dirty="0" smtClean="0">
              <a:latin typeface="+mn-lt"/>
            </a:endParaRPr>
          </a:p>
          <a:p>
            <a:r>
              <a:rPr lang="en-US" altLang="zh-CN" sz="2000" b="0" dirty="0" smtClean="0">
                <a:latin typeface="+mn-lt"/>
              </a:rPr>
              <a:t>{</a:t>
            </a:r>
            <a:endParaRPr lang="zh-CN" altLang="zh-CN" sz="2000" b="0" dirty="0" smtClean="0">
              <a:latin typeface="+mn-lt"/>
            </a:endParaRPr>
          </a:p>
          <a:p>
            <a:r>
              <a:rPr lang="en-US" altLang="zh-CN" sz="2000" b="0" dirty="0" smtClean="0">
                <a:latin typeface="+mn-lt"/>
              </a:rPr>
              <a:t>	</a:t>
            </a:r>
            <a:r>
              <a:rPr lang="en-US" altLang="zh-CN" sz="2000" b="0" dirty="0" err="1" smtClean="0">
                <a:latin typeface="+mn-lt"/>
              </a:rPr>
              <a:t>int</a:t>
            </a:r>
            <a:r>
              <a:rPr lang="en-US" altLang="zh-CN" sz="2000" b="0" dirty="0" smtClean="0">
                <a:latin typeface="+mn-lt"/>
              </a:rPr>
              <a:t> color;</a:t>
            </a:r>
            <a:endParaRPr lang="zh-CN" altLang="zh-CN" sz="2000" b="0" dirty="0" smtClean="0">
              <a:latin typeface="+mn-lt"/>
            </a:endParaRPr>
          </a:p>
          <a:p>
            <a:r>
              <a:rPr lang="en-US" altLang="zh-CN" sz="2000" b="0" dirty="0" smtClean="0">
                <a:latin typeface="+mn-lt"/>
              </a:rPr>
              <a:t>	</a:t>
            </a:r>
            <a:r>
              <a:rPr lang="en-US" altLang="zh-CN" sz="2000" b="0" dirty="0" err="1" smtClean="0">
                <a:latin typeface="+mn-lt"/>
              </a:rPr>
              <a:t>int</a:t>
            </a:r>
            <a:r>
              <a:rPr lang="en-US" altLang="zh-CN" sz="2000" b="0" dirty="0" smtClean="0">
                <a:latin typeface="+mn-lt"/>
              </a:rPr>
              <a:t> red=1;			/*</a:t>
            </a:r>
            <a:r>
              <a:rPr lang="zh-CN" altLang="zh-CN" sz="2000" b="0" dirty="0" smtClean="0">
                <a:latin typeface="+mn-lt"/>
              </a:rPr>
              <a:t>用变量</a:t>
            </a:r>
            <a:r>
              <a:rPr lang="en-US" altLang="zh-CN" sz="2000" b="0" dirty="0" smtClean="0">
                <a:latin typeface="+mn-lt"/>
              </a:rPr>
              <a:t>red</a:t>
            </a:r>
            <a:r>
              <a:rPr lang="zh-CN" altLang="zh-CN" sz="2000" b="0" dirty="0" smtClean="0">
                <a:latin typeface="+mn-lt"/>
              </a:rPr>
              <a:t>存储</a:t>
            </a:r>
            <a:r>
              <a:rPr lang="en-US" altLang="zh-CN" sz="2000" b="0" dirty="0" smtClean="0">
                <a:latin typeface="+mn-lt"/>
              </a:rPr>
              <a:t>1</a:t>
            </a:r>
            <a:r>
              <a:rPr lang="zh-CN" altLang="zh-CN" sz="2000" b="0" dirty="0" smtClean="0">
                <a:latin typeface="+mn-lt"/>
              </a:rPr>
              <a:t>来代表红灯</a:t>
            </a:r>
            <a:r>
              <a:rPr lang="en-US" altLang="zh-CN" sz="2000" b="0" dirty="0" smtClean="0">
                <a:latin typeface="+mn-lt"/>
              </a:rPr>
              <a:t> */</a:t>
            </a:r>
            <a:endParaRPr lang="zh-CN" altLang="zh-CN" sz="2000" b="0" dirty="0" smtClean="0">
              <a:latin typeface="+mn-lt"/>
            </a:endParaRPr>
          </a:p>
          <a:p>
            <a:r>
              <a:rPr lang="en-US" altLang="zh-CN" sz="2000" b="0" dirty="0" smtClean="0">
                <a:latin typeface="+mn-lt"/>
              </a:rPr>
              <a:t>	</a:t>
            </a:r>
            <a:r>
              <a:rPr lang="en-US" altLang="zh-CN" sz="2000" b="0" dirty="0" err="1" smtClean="0">
                <a:latin typeface="+mn-lt"/>
              </a:rPr>
              <a:t>printf</a:t>
            </a:r>
            <a:r>
              <a:rPr lang="en-US" altLang="zh-CN" sz="2000" b="0" dirty="0" smtClean="0">
                <a:latin typeface="+mn-lt"/>
              </a:rPr>
              <a:t>(</a:t>
            </a:r>
            <a:r>
              <a:rPr lang="en-US" altLang="zh-CN" sz="2000" b="0" dirty="0" smtClean="0">
                <a:latin typeface="+mn-lt"/>
              </a:rPr>
              <a:t>" </a:t>
            </a:r>
            <a:r>
              <a:rPr lang="en-US" altLang="zh-CN" sz="2000" b="0" dirty="0" smtClean="0">
                <a:latin typeface="+mn-lt"/>
              </a:rPr>
              <a:t>Please </a:t>
            </a:r>
            <a:r>
              <a:rPr lang="en-US" altLang="zh-CN" sz="2000" b="0" dirty="0" smtClean="0">
                <a:latin typeface="+mn-lt"/>
              </a:rPr>
              <a:t>input color(1-red , 2 - green</a:t>
            </a:r>
            <a:r>
              <a:rPr lang="en-US" altLang="zh-CN" sz="2000" b="0" dirty="0" smtClean="0">
                <a:latin typeface="+mn-lt"/>
              </a:rPr>
              <a:t>):</a:t>
            </a:r>
            <a:r>
              <a:rPr lang="en-US" altLang="zh-CN" sz="2000" b="0" dirty="0" smtClean="0">
                <a:latin typeface="+mn-lt"/>
              </a:rPr>
              <a:t>"</a:t>
            </a:r>
            <a:r>
              <a:rPr lang="en-US" altLang="zh-CN" sz="2000" b="0" dirty="0" smtClean="0">
                <a:latin typeface="+mn-lt"/>
              </a:rPr>
              <a:t>);</a:t>
            </a:r>
            <a:endParaRPr lang="zh-CN" altLang="zh-CN" sz="2000" b="0" dirty="0" smtClean="0">
              <a:latin typeface="+mn-lt"/>
            </a:endParaRPr>
          </a:p>
          <a:p>
            <a:r>
              <a:rPr lang="en-US" altLang="zh-CN" sz="2000" b="0" dirty="0" smtClean="0">
                <a:latin typeface="+mn-lt"/>
              </a:rPr>
              <a:t>	</a:t>
            </a:r>
            <a:r>
              <a:rPr lang="en-US" altLang="zh-CN" sz="2000" b="0" dirty="0" err="1" smtClean="0">
                <a:latin typeface="+mn-lt"/>
              </a:rPr>
              <a:t>scanf</a:t>
            </a:r>
            <a:r>
              <a:rPr lang="en-US" altLang="zh-CN" sz="2000" b="0" dirty="0" smtClean="0">
                <a:latin typeface="+mn-lt"/>
              </a:rPr>
              <a:t>(</a:t>
            </a:r>
            <a:r>
              <a:rPr lang="en-US" altLang="zh-CN" sz="2000" b="0" dirty="0" smtClean="0">
                <a:latin typeface="+mn-lt"/>
              </a:rPr>
              <a:t>"</a:t>
            </a:r>
            <a:r>
              <a:rPr lang="en-US" altLang="zh-CN" sz="2000" b="0" dirty="0" smtClean="0">
                <a:latin typeface="+mn-lt"/>
              </a:rPr>
              <a:t>%</a:t>
            </a:r>
            <a:r>
              <a:rPr lang="en-US" altLang="zh-CN" sz="2000" b="0" dirty="0" err="1" smtClean="0">
                <a:latin typeface="+mn-lt"/>
              </a:rPr>
              <a:t>d</a:t>
            </a:r>
            <a:r>
              <a:rPr lang="en-US" altLang="zh-CN" sz="2000" b="0" dirty="0" err="1" smtClean="0">
                <a:latin typeface="+mn-lt"/>
              </a:rPr>
              <a:t>"</a:t>
            </a:r>
            <a:r>
              <a:rPr lang="en-US" altLang="zh-CN" sz="2000" b="0" dirty="0" err="1" smtClean="0">
                <a:latin typeface="+mn-lt"/>
              </a:rPr>
              <a:t>,&amp;</a:t>
            </a:r>
            <a:r>
              <a:rPr lang="en-US" altLang="zh-CN" sz="2000" b="0" dirty="0" err="1" smtClean="0">
                <a:latin typeface="+mn-lt"/>
              </a:rPr>
              <a:t>color</a:t>
            </a:r>
            <a:r>
              <a:rPr lang="en-US" altLang="zh-CN" sz="2000" b="0" dirty="0" smtClean="0">
                <a:latin typeface="+mn-lt"/>
              </a:rPr>
              <a:t>);	</a:t>
            </a:r>
            <a:endParaRPr lang="zh-CN" altLang="zh-CN" sz="2000" b="0" dirty="0" smtClean="0">
              <a:latin typeface="+mn-lt"/>
            </a:endParaRPr>
          </a:p>
          <a:p>
            <a:r>
              <a:rPr lang="en-US" altLang="zh-CN" sz="2000" b="0" dirty="0" smtClean="0">
                <a:latin typeface="+mn-lt"/>
              </a:rPr>
              <a:t>	if(color == red)		</a:t>
            </a:r>
            <a:endParaRPr lang="zh-CN" altLang="zh-CN" sz="2000" b="0" dirty="0" smtClean="0">
              <a:latin typeface="+mn-lt"/>
            </a:endParaRPr>
          </a:p>
          <a:p>
            <a:r>
              <a:rPr lang="en-US" altLang="zh-CN" sz="2000" b="0" dirty="0" smtClean="0">
                <a:latin typeface="+mn-lt"/>
              </a:rPr>
              <a:t>		</a:t>
            </a:r>
            <a:r>
              <a:rPr lang="en-US" altLang="zh-CN" sz="2000" b="0" dirty="0" err="1" smtClean="0">
                <a:latin typeface="+mn-lt"/>
              </a:rPr>
              <a:t>printf</a:t>
            </a:r>
            <a:r>
              <a:rPr lang="en-US" altLang="zh-CN" sz="2000" b="0" dirty="0" smtClean="0">
                <a:latin typeface="+mn-lt"/>
              </a:rPr>
              <a:t>(</a:t>
            </a:r>
            <a:r>
              <a:rPr lang="en-US" altLang="zh-CN" sz="2000" b="0" dirty="0" smtClean="0">
                <a:latin typeface="+mn-lt"/>
              </a:rPr>
              <a:t>"</a:t>
            </a:r>
            <a:r>
              <a:rPr lang="en-US" altLang="zh-CN" sz="2000" b="0" dirty="0" err="1" smtClean="0">
                <a:latin typeface="+mn-lt"/>
              </a:rPr>
              <a:t>stop,wait</a:t>
            </a:r>
            <a:r>
              <a:rPr lang="en-US" altLang="zh-CN" sz="2000" b="0" dirty="0" smtClean="0">
                <a:latin typeface="+mn-lt"/>
              </a:rPr>
              <a:t> </a:t>
            </a:r>
            <a:r>
              <a:rPr lang="en-US" altLang="zh-CN" sz="2000" b="0" dirty="0" smtClean="0">
                <a:latin typeface="+mn-lt"/>
              </a:rPr>
              <a:t>for green.\</a:t>
            </a:r>
            <a:r>
              <a:rPr lang="en-US" altLang="zh-CN" sz="2000" b="0" dirty="0" smtClean="0">
                <a:latin typeface="+mn-lt"/>
              </a:rPr>
              <a:t>n</a:t>
            </a:r>
            <a:r>
              <a:rPr lang="en-US" altLang="zh-CN" sz="2000" b="0" dirty="0" smtClean="0">
                <a:latin typeface="+mn-lt"/>
              </a:rPr>
              <a:t>"</a:t>
            </a:r>
            <a:r>
              <a:rPr lang="en-US" altLang="zh-CN" sz="2000" b="0" dirty="0" smtClean="0">
                <a:latin typeface="+mn-lt"/>
              </a:rPr>
              <a:t>);</a:t>
            </a:r>
            <a:endParaRPr lang="zh-CN" altLang="zh-CN" sz="2000" b="0" dirty="0" smtClean="0">
              <a:latin typeface="+mn-lt"/>
            </a:endParaRPr>
          </a:p>
          <a:p>
            <a:r>
              <a:rPr lang="en-US" altLang="zh-CN" sz="2000" b="0" dirty="0" smtClean="0">
                <a:latin typeface="+mn-lt"/>
              </a:rPr>
              <a:t>	else</a:t>
            </a:r>
            <a:endParaRPr lang="zh-CN" altLang="zh-CN" sz="2000" b="0" dirty="0" smtClean="0">
              <a:latin typeface="+mn-lt"/>
            </a:endParaRPr>
          </a:p>
          <a:p>
            <a:r>
              <a:rPr lang="en-US" altLang="zh-CN" sz="2000" b="0" dirty="0" smtClean="0">
                <a:latin typeface="+mn-lt"/>
              </a:rPr>
              <a:t>                          </a:t>
            </a:r>
            <a:r>
              <a:rPr lang="en-US" altLang="zh-CN" sz="2000" b="0" dirty="0" err="1" smtClean="0">
                <a:latin typeface="+mn-lt"/>
              </a:rPr>
              <a:t>printf</a:t>
            </a:r>
            <a:r>
              <a:rPr lang="en-US" altLang="zh-CN" sz="2000" b="0" dirty="0" smtClean="0">
                <a:latin typeface="+mn-lt"/>
              </a:rPr>
              <a:t>(</a:t>
            </a:r>
            <a:r>
              <a:rPr lang="en-US" altLang="zh-CN" sz="2000" b="0" dirty="0" smtClean="0">
                <a:latin typeface="+mn-lt"/>
              </a:rPr>
              <a:t>"</a:t>
            </a:r>
            <a:r>
              <a:rPr lang="en-US" altLang="zh-CN" sz="2000" b="0" dirty="0" smtClean="0">
                <a:latin typeface="+mn-lt"/>
              </a:rPr>
              <a:t>go</a:t>
            </a:r>
            <a:r>
              <a:rPr lang="en-US" altLang="zh-CN" sz="2000" b="0" dirty="0" smtClean="0">
                <a:latin typeface="+mn-lt"/>
              </a:rPr>
              <a:t>. \</a:t>
            </a:r>
            <a:r>
              <a:rPr lang="en-US" altLang="zh-CN" sz="2000" b="0" dirty="0" smtClean="0">
                <a:latin typeface="+mn-lt"/>
              </a:rPr>
              <a:t>n</a:t>
            </a:r>
            <a:r>
              <a:rPr lang="en-US" altLang="zh-CN" sz="2000" b="0" dirty="0" smtClean="0">
                <a:latin typeface="+mn-lt"/>
              </a:rPr>
              <a:t>"</a:t>
            </a:r>
            <a:r>
              <a:rPr lang="en-US" altLang="zh-CN" sz="2000" b="0" dirty="0" smtClean="0">
                <a:latin typeface="+mn-lt"/>
              </a:rPr>
              <a:t>);</a:t>
            </a:r>
            <a:endParaRPr lang="zh-CN" altLang="zh-CN" sz="2000" b="0" dirty="0" smtClean="0">
              <a:latin typeface="+mn-lt"/>
            </a:endParaRPr>
          </a:p>
          <a:p>
            <a:r>
              <a:rPr lang="en-US" altLang="zh-CN" sz="2000" dirty="0" smtClean="0"/>
              <a:t>}</a:t>
            </a:r>
            <a:endParaRPr lang="zh-CN" altLang="zh-CN" sz="2000" dirty="0"/>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zh-CN"/>
              <a:t>4.2  </a:t>
            </a:r>
            <a:r>
              <a:rPr lang="zh-CN" altLang="en-US"/>
              <a:t>关系运算符与关系表达式 </a:t>
            </a:r>
          </a:p>
        </p:txBody>
      </p:sp>
      <p:sp>
        <p:nvSpPr>
          <p:cNvPr id="6147" name="Rectangle 3"/>
          <p:cNvSpPr>
            <a:spLocks noGrp="1" noChangeArrowheads="1"/>
          </p:cNvSpPr>
          <p:nvPr>
            <p:ph sz="quarter" idx="1"/>
          </p:nvPr>
        </p:nvSpPr>
        <p:spPr>
          <a:xfrm>
            <a:off x="381000" y="1600200"/>
            <a:ext cx="8534400" cy="4191000"/>
          </a:xfrm>
          <a:noFill/>
          <a:ln/>
        </p:spPr>
        <p:txBody>
          <a:bodyPr/>
          <a:lstStyle/>
          <a:p>
            <a:r>
              <a:rPr lang="en-US" altLang="zh-CN" sz="2700">
                <a:ea typeface="宋体" pitchFamily="2" charset="-122"/>
              </a:rPr>
              <a:t>4.2.1  </a:t>
            </a:r>
            <a:r>
              <a:rPr lang="zh-CN" altLang="en-US" sz="2700">
                <a:ea typeface="宋体" pitchFamily="2" charset="-122"/>
              </a:rPr>
              <a:t>关系运算符 </a:t>
            </a:r>
          </a:p>
          <a:p>
            <a:pPr lvl="1"/>
            <a:r>
              <a:rPr lang="zh-CN" altLang="en-US" sz="2300">
                <a:ea typeface="宋体" pitchFamily="2" charset="-122"/>
              </a:rPr>
              <a:t>关系运算符</a:t>
            </a:r>
          </a:p>
          <a:p>
            <a:pPr lvl="2"/>
            <a:r>
              <a:rPr lang="en-US" altLang="zh-CN" sz="2400">
                <a:solidFill>
                  <a:srgbClr val="FF0000"/>
                </a:solidFill>
                <a:ea typeface="宋体" pitchFamily="2" charset="-122"/>
              </a:rPr>
              <a:t>&gt;</a:t>
            </a:r>
            <a:r>
              <a:rPr lang="zh-CN" altLang="en-US" sz="2400">
                <a:ea typeface="宋体" pitchFamily="2" charset="-122"/>
              </a:rPr>
              <a:t>、</a:t>
            </a:r>
            <a:r>
              <a:rPr lang="en-US" altLang="zh-CN" sz="2400">
                <a:solidFill>
                  <a:srgbClr val="FF0000"/>
                </a:solidFill>
                <a:ea typeface="宋体" pitchFamily="2" charset="-122"/>
              </a:rPr>
              <a:t>&gt;=</a:t>
            </a:r>
            <a:r>
              <a:rPr lang="zh-CN" altLang="en-US" sz="2400">
                <a:ea typeface="宋体" pitchFamily="2" charset="-122"/>
              </a:rPr>
              <a:t>、</a:t>
            </a:r>
            <a:r>
              <a:rPr lang="en-US" altLang="zh-CN" sz="2400">
                <a:solidFill>
                  <a:srgbClr val="FF0000"/>
                </a:solidFill>
                <a:ea typeface="宋体" pitchFamily="2" charset="-122"/>
              </a:rPr>
              <a:t>&lt;</a:t>
            </a:r>
            <a:r>
              <a:rPr lang="zh-CN" altLang="en-US" sz="2400">
                <a:ea typeface="宋体" pitchFamily="2" charset="-122"/>
              </a:rPr>
              <a:t>、</a:t>
            </a:r>
            <a:r>
              <a:rPr lang="en-US" altLang="zh-CN" sz="2400">
                <a:solidFill>
                  <a:srgbClr val="FF0000"/>
                </a:solidFill>
                <a:ea typeface="宋体" pitchFamily="2" charset="-122"/>
              </a:rPr>
              <a:t>&lt;=</a:t>
            </a:r>
            <a:r>
              <a:rPr lang="en-US" altLang="zh-CN" sz="2400">
                <a:ea typeface="宋体" pitchFamily="2" charset="-122"/>
              </a:rPr>
              <a:t>		</a:t>
            </a:r>
            <a:r>
              <a:rPr lang="en-US" altLang="zh-CN" sz="2400">
                <a:solidFill>
                  <a:srgbClr val="FF0000"/>
                </a:solidFill>
                <a:ea typeface="宋体" pitchFamily="2" charset="-122"/>
              </a:rPr>
              <a:t>==</a:t>
            </a:r>
            <a:r>
              <a:rPr lang="zh-CN" altLang="en-US" sz="2400">
                <a:ea typeface="宋体" pitchFamily="2" charset="-122"/>
              </a:rPr>
              <a:t>、</a:t>
            </a:r>
            <a:r>
              <a:rPr lang="en-US" altLang="zh-CN" sz="2400">
                <a:solidFill>
                  <a:srgbClr val="FF0000"/>
                </a:solidFill>
                <a:ea typeface="宋体" pitchFamily="2" charset="-122"/>
              </a:rPr>
              <a:t>!=</a:t>
            </a:r>
            <a:r>
              <a:rPr lang="en-US" altLang="zh-CN" sz="2400">
                <a:ea typeface="宋体" pitchFamily="2" charset="-122"/>
              </a:rPr>
              <a:t> </a:t>
            </a:r>
          </a:p>
          <a:p>
            <a:pPr lvl="1"/>
            <a:r>
              <a:rPr lang="en-US" altLang="zh-CN" sz="2300">
                <a:ea typeface="宋体" pitchFamily="2" charset="-122"/>
              </a:rPr>
              <a:t>  </a:t>
            </a:r>
            <a:r>
              <a:rPr lang="zh-CN" altLang="en-US" sz="2300">
                <a:ea typeface="宋体" pitchFamily="2" charset="-122"/>
              </a:rPr>
              <a:t>优先级</a:t>
            </a:r>
          </a:p>
          <a:p>
            <a:pPr lvl="2"/>
            <a:endParaRPr lang="zh-CN" altLang="en-US" sz="2400">
              <a:ea typeface="宋体" pitchFamily="2" charset="-122"/>
            </a:endParaRPr>
          </a:p>
          <a:p>
            <a:pPr lvl="1"/>
            <a:r>
              <a:rPr lang="zh-CN" altLang="en-US" sz="2300">
                <a:ea typeface="宋体" pitchFamily="2" charset="-122"/>
              </a:rPr>
              <a:t>结合性</a:t>
            </a:r>
          </a:p>
          <a:p>
            <a:pPr lvl="2"/>
            <a:r>
              <a:rPr lang="zh-CN" altLang="en-US" sz="2400">
                <a:ea typeface="宋体" pitchFamily="2" charset="-122"/>
              </a:rPr>
              <a:t>左结合</a:t>
            </a:r>
          </a:p>
          <a:p>
            <a:pPr lvl="3">
              <a:buClr>
                <a:schemeClr val="accent1"/>
              </a:buClr>
              <a:buSzPct val="70000"/>
              <a:buFont typeface="Wingdings" pitchFamily="2" charset="2"/>
              <a:buChar char="l"/>
            </a:pPr>
            <a:r>
              <a:rPr lang="en-US" altLang="zh-CN" sz="2400">
                <a:ea typeface="宋体" pitchFamily="2" charset="-122"/>
              </a:rPr>
              <a:t>a&gt;b&lt;c		</a:t>
            </a:r>
            <a:r>
              <a:rPr lang="zh-CN" altLang="en-US" sz="2400">
                <a:ea typeface="宋体" pitchFamily="2" charset="-122"/>
              </a:rPr>
              <a:t>等价于	</a:t>
            </a:r>
            <a:r>
              <a:rPr lang="en-US" altLang="zh-CN" sz="2400">
                <a:ea typeface="宋体" pitchFamily="2" charset="-122"/>
              </a:rPr>
              <a:t>(a&gt;b)&lt;c</a:t>
            </a:r>
          </a:p>
          <a:p>
            <a:pPr lvl="3">
              <a:buClr>
                <a:schemeClr val="accent1"/>
              </a:buClr>
              <a:buSzPct val="70000"/>
              <a:buFont typeface="Wingdings" pitchFamily="2" charset="2"/>
              <a:buChar char="l"/>
            </a:pPr>
            <a:r>
              <a:rPr lang="en-US" altLang="zh-CN" sz="2400">
                <a:ea typeface="宋体" pitchFamily="2" charset="-122"/>
              </a:rPr>
              <a:t>a!=b&gt;c		</a:t>
            </a:r>
            <a:r>
              <a:rPr lang="zh-CN" altLang="en-US" sz="2400">
                <a:ea typeface="宋体" pitchFamily="2" charset="-122"/>
              </a:rPr>
              <a:t>等价于	</a:t>
            </a:r>
            <a:r>
              <a:rPr lang="en-US" altLang="zh-CN" sz="2400">
                <a:ea typeface="宋体" pitchFamily="2" charset="-122"/>
              </a:rPr>
              <a:t>a!=(b&gt;c)</a:t>
            </a:r>
            <a:r>
              <a:rPr lang="en-US" altLang="zh-CN">
                <a:ea typeface="宋体" pitchFamily="2" charset="-122"/>
              </a:rPr>
              <a:t> </a:t>
            </a:r>
          </a:p>
          <a:p>
            <a:pPr lvl="1">
              <a:buFontTx/>
              <a:buNone/>
            </a:pPr>
            <a:r>
              <a:rPr lang="en-US" altLang="zh-CN" sz="2300">
                <a:ea typeface="宋体" pitchFamily="2" charset="-122"/>
              </a:rPr>
              <a:t>		 </a:t>
            </a:r>
          </a:p>
        </p:txBody>
      </p:sp>
      <p:grpSp>
        <p:nvGrpSpPr>
          <p:cNvPr id="6149" name="Group 5"/>
          <p:cNvGrpSpPr>
            <a:grpSpLocks noChangeAspect="1"/>
          </p:cNvGrpSpPr>
          <p:nvPr/>
        </p:nvGrpSpPr>
        <p:grpSpPr bwMode="auto">
          <a:xfrm>
            <a:off x="1676400" y="3200400"/>
            <a:ext cx="5943600" cy="723900"/>
            <a:chOff x="1800" y="7134"/>
            <a:chExt cx="5112" cy="624"/>
          </a:xfrm>
        </p:grpSpPr>
        <p:sp>
          <p:nvSpPr>
            <p:cNvPr id="6150" name="AutoShape 6"/>
            <p:cNvSpPr>
              <a:spLocks noChangeAspect="1" noChangeArrowheads="1"/>
            </p:cNvSpPr>
            <p:nvPr/>
          </p:nvSpPr>
          <p:spPr bwMode="auto">
            <a:xfrm>
              <a:off x="1800" y="7134"/>
              <a:ext cx="5112" cy="624"/>
            </a:xfrm>
            <a:prstGeom prst="rect">
              <a:avLst/>
            </a:prstGeom>
            <a:noFill/>
            <a:ln w="9525">
              <a:noFill/>
              <a:miter lim="800000"/>
              <a:headEnd/>
              <a:tailEnd/>
            </a:ln>
          </p:spPr>
          <p:txBody>
            <a:bodyPr/>
            <a:lstStyle/>
            <a:p>
              <a:endParaRPr lang="zh-CN" altLang="en-US"/>
            </a:p>
          </p:txBody>
        </p:sp>
        <p:sp>
          <p:nvSpPr>
            <p:cNvPr id="6151" name="Rectangle 7"/>
            <p:cNvSpPr>
              <a:spLocks noChangeArrowheads="1"/>
            </p:cNvSpPr>
            <p:nvPr/>
          </p:nvSpPr>
          <p:spPr bwMode="auto">
            <a:xfrm>
              <a:off x="1981" y="7290"/>
              <a:ext cx="899"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600"/>
                <a:t>= =</a:t>
              </a:r>
              <a:r>
                <a:rPr lang="zh-CN" altLang="en-US" sz="1600"/>
                <a:t>、</a:t>
              </a:r>
              <a:r>
                <a:rPr lang="en-US" altLang="zh-CN" sz="1600"/>
                <a:t>!=</a:t>
              </a:r>
              <a:endParaRPr lang="en-US" altLang="zh-CN" sz="4000"/>
            </a:p>
          </p:txBody>
        </p:sp>
        <p:sp>
          <p:nvSpPr>
            <p:cNvPr id="6152" name="Rectangle 8"/>
            <p:cNvSpPr>
              <a:spLocks noChangeArrowheads="1"/>
            </p:cNvSpPr>
            <p:nvPr/>
          </p:nvSpPr>
          <p:spPr bwMode="auto">
            <a:xfrm>
              <a:off x="3340" y="7290"/>
              <a:ext cx="1259"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en-US" altLang="zh-CN" sz="1600"/>
                <a:t>&gt;</a:t>
              </a:r>
              <a:r>
                <a:rPr lang="zh-CN" altLang="en-US" sz="1600"/>
                <a:t>、</a:t>
              </a:r>
              <a:r>
                <a:rPr lang="en-US" altLang="zh-CN" sz="1600"/>
                <a:t>&gt;=</a:t>
              </a:r>
              <a:r>
                <a:rPr lang="zh-CN" altLang="en-US" sz="1600"/>
                <a:t>、</a:t>
              </a:r>
              <a:r>
                <a:rPr lang="en-US" altLang="zh-CN" sz="1600"/>
                <a:t>&lt;</a:t>
              </a:r>
              <a:r>
                <a:rPr lang="zh-CN" altLang="en-US" sz="1600"/>
                <a:t>、</a:t>
              </a:r>
              <a:r>
                <a:rPr lang="en-US" altLang="zh-CN" sz="1600"/>
                <a:t>&lt;=</a:t>
              </a:r>
              <a:endParaRPr lang="en-US" altLang="zh-CN" sz="4000"/>
            </a:p>
          </p:txBody>
        </p:sp>
        <p:sp>
          <p:nvSpPr>
            <p:cNvPr id="6153" name="Rectangle 9"/>
            <p:cNvSpPr>
              <a:spLocks noChangeArrowheads="1"/>
            </p:cNvSpPr>
            <p:nvPr/>
          </p:nvSpPr>
          <p:spPr bwMode="auto">
            <a:xfrm>
              <a:off x="5150" y="7290"/>
              <a:ext cx="1257" cy="312"/>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lIns="0" tIns="0" rIns="0" bIns="0"/>
            <a:lstStyle/>
            <a:p>
              <a:pPr algn="ctr"/>
              <a:r>
                <a:rPr lang="zh-CN" altLang="en-US" sz="1600"/>
                <a:t>算术运算符</a:t>
              </a:r>
              <a:endParaRPr lang="zh-CN" altLang="en-US" sz="4000"/>
            </a:p>
          </p:txBody>
        </p:sp>
        <p:sp>
          <p:nvSpPr>
            <p:cNvPr id="6154" name="Line 10"/>
            <p:cNvSpPr>
              <a:spLocks noChangeShapeType="1"/>
            </p:cNvSpPr>
            <p:nvPr/>
          </p:nvSpPr>
          <p:spPr bwMode="auto">
            <a:xfrm>
              <a:off x="2930" y="7446"/>
              <a:ext cx="360" cy="1"/>
            </a:xfrm>
            <a:prstGeom prst="line">
              <a:avLst/>
            </a:prstGeom>
            <a:noFill/>
            <a:ln w="9525">
              <a:solidFill>
                <a:srgbClr val="000000"/>
              </a:solidFill>
              <a:round/>
              <a:headEnd/>
              <a:tailEnd type="triangle" w="med" len="med"/>
            </a:ln>
          </p:spPr>
          <p:txBody>
            <a:bodyPr/>
            <a:lstStyle/>
            <a:p>
              <a:endParaRPr lang="zh-CN" altLang="en-US"/>
            </a:p>
          </p:txBody>
        </p:sp>
        <p:sp>
          <p:nvSpPr>
            <p:cNvPr id="6155" name="Line 11"/>
            <p:cNvSpPr>
              <a:spLocks noChangeShapeType="1"/>
            </p:cNvSpPr>
            <p:nvPr/>
          </p:nvSpPr>
          <p:spPr bwMode="auto">
            <a:xfrm>
              <a:off x="4690" y="7446"/>
              <a:ext cx="360" cy="1"/>
            </a:xfrm>
            <a:prstGeom prst="line">
              <a:avLst/>
            </a:prstGeom>
            <a:noFill/>
            <a:ln w="9525">
              <a:solidFill>
                <a:srgbClr val="000000"/>
              </a:solidFill>
              <a:round/>
              <a:headEnd/>
              <a:tailEnd type="triangle" w="med" len="med"/>
            </a:ln>
          </p:spPr>
          <p:txBody>
            <a:bodyPr/>
            <a:lstStyle/>
            <a:p>
              <a:endParaRPr lang="zh-CN" altLang="en-US"/>
            </a:p>
          </p:txBody>
        </p:sp>
      </p:gr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ltLang="zh-CN"/>
              <a:t>C</a:t>
            </a:r>
            <a:r>
              <a:rPr lang="zh-CN" altLang="en-US"/>
              <a:t>语言处理判断和输出判断结果示意图 </a:t>
            </a:r>
          </a:p>
        </p:txBody>
      </p:sp>
      <p:grpSp>
        <p:nvGrpSpPr>
          <p:cNvPr id="87044" name="Group 4"/>
          <p:cNvGrpSpPr>
            <a:grpSpLocks noChangeAspect="1"/>
          </p:cNvGrpSpPr>
          <p:nvPr/>
        </p:nvGrpSpPr>
        <p:grpSpPr bwMode="auto">
          <a:xfrm>
            <a:off x="1905000" y="1828800"/>
            <a:ext cx="5105400" cy="3135313"/>
            <a:chOff x="2331" y="6432"/>
            <a:chExt cx="4320" cy="2652"/>
          </a:xfrm>
        </p:grpSpPr>
        <p:sp>
          <p:nvSpPr>
            <p:cNvPr id="87045" name="AutoShape 5"/>
            <p:cNvSpPr>
              <a:spLocks noChangeAspect="1" noChangeArrowheads="1"/>
            </p:cNvSpPr>
            <p:nvPr/>
          </p:nvSpPr>
          <p:spPr bwMode="auto">
            <a:xfrm>
              <a:off x="2331" y="6432"/>
              <a:ext cx="4320" cy="2652"/>
            </a:xfrm>
            <a:prstGeom prst="rect">
              <a:avLst/>
            </a:prstGeom>
            <a:noFill/>
            <a:ln w="9525">
              <a:noFill/>
              <a:miter lim="800000"/>
              <a:headEnd/>
              <a:tailEnd/>
            </a:ln>
          </p:spPr>
          <p:txBody>
            <a:bodyPr/>
            <a:lstStyle/>
            <a:p>
              <a:endParaRPr lang="zh-CN" altLang="en-US"/>
            </a:p>
          </p:txBody>
        </p:sp>
        <p:sp>
          <p:nvSpPr>
            <p:cNvPr id="87046" name="Oval 6"/>
            <p:cNvSpPr>
              <a:spLocks noChangeArrowheads="1"/>
            </p:cNvSpPr>
            <p:nvPr/>
          </p:nvSpPr>
          <p:spPr bwMode="auto">
            <a:xfrm>
              <a:off x="3941" y="6926"/>
              <a:ext cx="1620" cy="1604"/>
            </a:xfrm>
            <a:prstGeom prst="ellipse">
              <a:avLst/>
            </a:prstGeom>
            <a:solidFill>
              <a:srgbClr val="FFFFFF"/>
            </a:solidFill>
            <a:ln w="9525">
              <a:solidFill>
                <a:srgbClr val="000000"/>
              </a:solidFill>
              <a:round/>
              <a:headEnd/>
              <a:tailEnd/>
            </a:ln>
          </p:spPr>
          <p:txBody>
            <a:bodyPr/>
            <a:lstStyle/>
            <a:p>
              <a:pPr algn="ctr">
                <a:lnSpc>
                  <a:spcPct val="96000"/>
                </a:lnSpc>
              </a:pPr>
              <a:r>
                <a:rPr lang="en-US" altLang="zh-CN" sz="2000"/>
                <a:t>C</a:t>
              </a:r>
              <a:r>
                <a:rPr lang="zh-CN" altLang="en-US" sz="2000"/>
                <a:t>语言</a:t>
              </a:r>
              <a:endParaRPr lang="zh-CN" altLang="en-US" sz="4800"/>
            </a:p>
          </p:txBody>
        </p:sp>
        <p:sp>
          <p:nvSpPr>
            <p:cNvPr id="87047" name="Oval 7"/>
            <p:cNvSpPr>
              <a:spLocks noChangeArrowheads="1"/>
            </p:cNvSpPr>
            <p:nvPr/>
          </p:nvSpPr>
          <p:spPr bwMode="auto">
            <a:xfrm>
              <a:off x="2331" y="6900"/>
              <a:ext cx="1260" cy="1248"/>
            </a:xfrm>
            <a:prstGeom prst="ellipse">
              <a:avLst/>
            </a:prstGeom>
            <a:solidFill>
              <a:srgbClr val="FFFFFF"/>
            </a:solidFill>
            <a:ln w="9525">
              <a:solidFill>
                <a:srgbClr val="000000"/>
              </a:solidFill>
              <a:round/>
              <a:headEnd/>
              <a:tailEnd/>
            </a:ln>
          </p:spPr>
          <p:txBody>
            <a:bodyPr/>
            <a:lstStyle/>
            <a:p>
              <a:pPr algn="ctr">
                <a:lnSpc>
                  <a:spcPct val="96000"/>
                </a:lnSpc>
              </a:pPr>
              <a:r>
                <a:rPr lang="zh-CN" altLang="en-US" sz="1600"/>
                <a:t>非</a:t>
              </a:r>
              <a:r>
                <a:rPr lang="en-US" altLang="zh-CN" sz="1600"/>
                <a:t>0</a:t>
              </a:r>
            </a:p>
            <a:p>
              <a:pPr algn="ctr">
                <a:lnSpc>
                  <a:spcPct val="96000"/>
                </a:lnSpc>
              </a:pPr>
              <a:r>
                <a:rPr lang="en-US" altLang="zh-CN" sz="1600"/>
                <a:t>1</a:t>
              </a:r>
              <a:r>
                <a:rPr lang="zh-CN" altLang="en-US" sz="1600"/>
                <a:t>、</a:t>
              </a:r>
              <a:r>
                <a:rPr lang="en-US" altLang="zh-CN" sz="1600"/>
                <a:t>-2</a:t>
              </a:r>
              <a:r>
                <a:rPr lang="zh-CN" altLang="en-US" sz="1600"/>
                <a:t>、</a:t>
              </a:r>
              <a:r>
                <a:rPr lang="en-US" altLang="zh-CN" sz="1600"/>
                <a:t>9</a:t>
              </a:r>
              <a:endParaRPr lang="en-US" altLang="zh-CN" sz="4000"/>
            </a:p>
          </p:txBody>
        </p:sp>
        <p:sp>
          <p:nvSpPr>
            <p:cNvPr id="87048" name="Oval 8"/>
            <p:cNvSpPr>
              <a:spLocks noChangeArrowheads="1"/>
            </p:cNvSpPr>
            <p:nvPr/>
          </p:nvSpPr>
          <p:spPr bwMode="auto">
            <a:xfrm>
              <a:off x="2940" y="8440"/>
              <a:ext cx="481" cy="476"/>
            </a:xfrm>
            <a:prstGeom prst="ellipse">
              <a:avLst/>
            </a:prstGeom>
            <a:solidFill>
              <a:srgbClr val="FFFFFF"/>
            </a:solidFill>
            <a:ln w="9525">
              <a:solidFill>
                <a:srgbClr val="000000"/>
              </a:solidFill>
              <a:round/>
              <a:headEnd/>
              <a:tailEnd/>
            </a:ln>
          </p:spPr>
          <p:txBody>
            <a:bodyPr/>
            <a:lstStyle/>
            <a:p>
              <a:pPr algn="ctr">
                <a:lnSpc>
                  <a:spcPct val="96000"/>
                </a:lnSpc>
              </a:pPr>
              <a:r>
                <a:rPr lang="en-US" altLang="zh-CN" sz="2000"/>
                <a:t>0</a:t>
              </a:r>
              <a:endParaRPr lang="en-US" altLang="zh-CN" sz="4800"/>
            </a:p>
          </p:txBody>
        </p:sp>
        <p:sp>
          <p:nvSpPr>
            <p:cNvPr id="87049" name="Oval 9"/>
            <p:cNvSpPr>
              <a:spLocks noChangeArrowheads="1"/>
            </p:cNvSpPr>
            <p:nvPr/>
          </p:nvSpPr>
          <p:spPr bwMode="auto">
            <a:xfrm>
              <a:off x="3951" y="7368"/>
              <a:ext cx="481" cy="476"/>
            </a:xfrm>
            <a:prstGeom prst="ellipse">
              <a:avLst/>
            </a:prstGeom>
            <a:solidFill>
              <a:srgbClr val="FFFFFF"/>
            </a:solidFill>
            <a:ln w="9525">
              <a:solidFill>
                <a:srgbClr val="000000"/>
              </a:solidFill>
              <a:round/>
              <a:headEnd/>
              <a:tailEnd/>
            </a:ln>
          </p:spPr>
          <p:txBody>
            <a:bodyPr/>
            <a:lstStyle/>
            <a:p>
              <a:pPr algn="ctr">
                <a:lnSpc>
                  <a:spcPct val="96000"/>
                </a:lnSpc>
              </a:pPr>
              <a:r>
                <a:rPr lang="en-US" altLang="zh-CN" sz="1600"/>
                <a:t>1</a:t>
              </a:r>
              <a:endParaRPr lang="en-US" altLang="zh-CN" sz="4000"/>
            </a:p>
          </p:txBody>
        </p:sp>
        <p:sp>
          <p:nvSpPr>
            <p:cNvPr id="87050" name="Line 10"/>
            <p:cNvSpPr>
              <a:spLocks noChangeShapeType="1"/>
            </p:cNvSpPr>
            <p:nvPr/>
          </p:nvSpPr>
          <p:spPr bwMode="auto">
            <a:xfrm>
              <a:off x="3591" y="7610"/>
              <a:ext cx="360" cy="1"/>
            </a:xfrm>
            <a:prstGeom prst="line">
              <a:avLst/>
            </a:prstGeom>
            <a:noFill/>
            <a:ln w="9525">
              <a:solidFill>
                <a:srgbClr val="000000"/>
              </a:solidFill>
              <a:round/>
              <a:headEnd/>
              <a:tailEnd type="triangle" w="med" len="med"/>
            </a:ln>
          </p:spPr>
          <p:txBody>
            <a:bodyPr/>
            <a:lstStyle/>
            <a:p>
              <a:endParaRPr lang="zh-CN" altLang="en-US"/>
            </a:p>
          </p:txBody>
        </p:sp>
        <p:sp>
          <p:nvSpPr>
            <p:cNvPr id="87051" name="Oval 11"/>
            <p:cNvSpPr>
              <a:spLocks noChangeArrowheads="1"/>
            </p:cNvSpPr>
            <p:nvPr/>
          </p:nvSpPr>
          <p:spPr bwMode="auto">
            <a:xfrm>
              <a:off x="4111" y="7886"/>
              <a:ext cx="481" cy="476"/>
            </a:xfrm>
            <a:prstGeom prst="ellipse">
              <a:avLst/>
            </a:prstGeom>
            <a:solidFill>
              <a:srgbClr val="FFFFFF"/>
            </a:solidFill>
            <a:ln w="9525">
              <a:solidFill>
                <a:srgbClr val="000000"/>
              </a:solidFill>
              <a:round/>
              <a:headEnd/>
              <a:tailEnd/>
            </a:ln>
          </p:spPr>
          <p:txBody>
            <a:bodyPr/>
            <a:lstStyle/>
            <a:p>
              <a:pPr algn="ctr">
                <a:lnSpc>
                  <a:spcPct val="96000"/>
                </a:lnSpc>
              </a:pPr>
              <a:r>
                <a:rPr lang="en-US" altLang="zh-CN" sz="1600"/>
                <a:t>0</a:t>
              </a:r>
              <a:endParaRPr lang="en-US" altLang="zh-CN" sz="4000"/>
            </a:p>
          </p:txBody>
        </p:sp>
        <p:sp>
          <p:nvSpPr>
            <p:cNvPr id="87052" name="Line 12"/>
            <p:cNvSpPr>
              <a:spLocks noChangeShapeType="1"/>
            </p:cNvSpPr>
            <p:nvPr/>
          </p:nvSpPr>
          <p:spPr bwMode="auto">
            <a:xfrm flipV="1">
              <a:off x="3411" y="8244"/>
              <a:ext cx="720" cy="312"/>
            </a:xfrm>
            <a:prstGeom prst="line">
              <a:avLst/>
            </a:prstGeom>
            <a:noFill/>
            <a:ln w="9525">
              <a:solidFill>
                <a:srgbClr val="000000"/>
              </a:solidFill>
              <a:round/>
              <a:headEnd/>
              <a:tailEnd type="triangle" w="med" len="med"/>
            </a:ln>
          </p:spPr>
          <p:txBody>
            <a:bodyPr/>
            <a:lstStyle/>
            <a:p>
              <a:endParaRPr lang="zh-CN" altLang="en-US"/>
            </a:p>
          </p:txBody>
        </p:sp>
        <p:sp>
          <p:nvSpPr>
            <p:cNvPr id="87053" name="AutoShape 13"/>
            <p:cNvSpPr>
              <a:spLocks noChangeArrowheads="1"/>
            </p:cNvSpPr>
            <p:nvPr/>
          </p:nvSpPr>
          <p:spPr bwMode="auto">
            <a:xfrm>
              <a:off x="4851" y="7680"/>
              <a:ext cx="540" cy="468"/>
            </a:xfrm>
            <a:prstGeom prst="diamond">
              <a:avLst/>
            </a:prstGeom>
            <a:solidFill>
              <a:srgbClr val="FFFFFF"/>
            </a:solidFill>
            <a:ln w="9525">
              <a:solidFill>
                <a:srgbClr val="000000"/>
              </a:solidFill>
              <a:miter lim="800000"/>
              <a:headEnd/>
              <a:tailEnd/>
            </a:ln>
          </p:spPr>
          <p:txBody>
            <a:bodyPr/>
            <a:lstStyle/>
            <a:p>
              <a:pPr algn="ctr">
                <a:lnSpc>
                  <a:spcPct val="80000"/>
                </a:lnSpc>
              </a:pPr>
              <a:r>
                <a:rPr lang="zh-CN" altLang="en-US" sz="1600"/>
                <a:t>？</a:t>
              </a:r>
              <a:endParaRPr lang="zh-CN" altLang="en-US" sz="4000"/>
            </a:p>
          </p:txBody>
        </p:sp>
        <p:sp>
          <p:nvSpPr>
            <p:cNvPr id="87054" name="Oval 14"/>
            <p:cNvSpPr>
              <a:spLocks noChangeArrowheads="1"/>
            </p:cNvSpPr>
            <p:nvPr/>
          </p:nvSpPr>
          <p:spPr bwMode="auto">
            <a:xfrm>
              <a:off x="5931" y="7962"/>
              <a:ext cx="481" cy="476"/>
            </a:xfrm>
            <a:prstGeom prst="ellipse">
              <a:avLst/>
            </a:prstGeom>
            <a:solidFill>
              <a:srgbClr val="FFFFFF"/>
            </a:solidFill>
            <a:ln w="9525">
              <a:solidFill>
                <a:srgbClr val="000000"/>
              </a:solidFill>
              <a:round/>
              <a:headEnd/>
              <a:tailEnd/>
            </a:ln>
          </p:spPr>
          <p:txBody>
            <a:bodyPr/>
            <a:lstStyle/>
            <a:p>
              <a:pPr algn="ctr">
                <a:lnSpc>
                  <a:spcPct val="96000"/>
                </a:lnSpc>
              </a:pPr>
              <a:r>
                <a:rPr lang="en-US" altLang="zh-CN" sz="2000"/>
                <a:t>0</a:t>
              </a:r>
              <a:endParaRPr lang="en-US" altLang="zh-CN" sz="4800"/>
            </a:p>
          </p:txBody>
        </p:sp>
        <p:sp>
          <p:nvSpPr>
            <p:cNvPr id="87055" name="Oval 15"/>
            <p:cNvSpPr>
              <a:spLocks noChangeArrowheads="1"/>
            </p:cNvSpPr>
            <p:nvPr/>
          </p:nvSpPr>
          <p:spPr bwMode="auto">
            <a:xfrm>
              <a:off x="5931" y="7418"/>
              <a:ext cx="481" cy="476"/>
            </a:xfrm>
            <a:prstGeom prst="ellipse">
              <a:avLst/>
            </a:prstGeom>
            <a:solidFill>
              <a:srgbClr val="FFFFFF"/>
            </a:solidFill>
            <a:ln w="9525">
              <a:solidFill>
                <a:srgbClr val="000000"/>
              </a:solidFill>
              <a:round/>
              <a:headEnd/>
              <a:tailEnd/>
            </a:ln>
          </p:spPr>
          <p:txBody>
            <a:bodyPr/>
            <a:lstStyle/>
            <a:p>
              <a:pPr algn="ctr">
                <a:lnSpc>
                  <a:spcPct val="96000"/>
                </a:lnSpc>
              </a:pPr>
              <a:r>
                <a:rPr lang="en-US" altLang="zh-CN" sz="2000"/>
                <a:t>1</a:t>
              </a:r>
              <a:endParaRPr lang="en-US" altLang="zh-CN" sz="4800"/>
            </a:p>
          </p:txBody>
        </p:sp>
        <p:sp>
          <p:nvSpPr>
            <p:cNvPr id="87056" name="Line 16"/>
            <p:cNvSpPr>
              <a:spLocks noChangeShapeType="1"/>
            </p:cNvSpPr>
            <p:nvPr/>
          </p:nvSpPr>
          <p:spPr bwMode="auto">
            <a:xfrm>
              <a:off x="5391" y="7906"/>
              <a:ext cx="540" cy="242"/>
            </a:xfrm>
            <a:prstGeom prst="line">
              <a:avLst/>
            </a:prstGeom>
            <a:noFill/>
            <a:ln w="9525">
              <a:solidFill>
                <a:srgbClr val="000000"/>
              </a:solidFill>
              <a:prstDash val="dash"/>
              <a:round/>
              <a:headEnd/>
              <a:tailEnd type="triangle" w="med" len="med"/>
            </a:ln>
          </p:spPr>
          <p:txBody>
            <a:bodyPr/>
            <a:lstStyle/>
            <a:p>
              <a:endParaRPr lang="zh-CN" altLang="en-US"/>
            </a:p>
          </p:txBody>
        </p:sp>
        <p:sp>
          <p:nvSpPr>
            <p:cNvPr id="87057" name="Line 17"/>
            <p:cNvSpPr>
              <a:spLocks noChangeShapeType="1"/>
            </p:cNvSpPr>
            <p:nvPr/>
          </p:nvSpPr>
          <p:spPr bwMode="auto">
            <a:xfrm flipV="1">
              <a:off x="5391" y="7680"/>
              <a:ext cx="540" cy="226"/>
            </a:xfrm>
            <a:prstGeom prst="line">
              <a:avLst/>
            </a:prstGeom>
            <a:noFill/>
            <a:ln w="9525">
              <a:solidFill>
                <a:srgbClr val="000000"/>
              </a:solidFill>
              <a:prstDash val="dash"/>
              <a:round/>
              <a:headEnd/>
              <a:tailEnd type="triangle" w="med" len="med"/>
            </a:ln>
          </p:spPr>
          <p:txBody>
            <a:bodyPr/>
            <a:lstStyle/>
            <a:p>
              <a:endParaRPr lang="zh-CN" altLang="en-US"/>
            </a:p>
          </p:txBody>
        </p:sp>
      </p:gr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4.1  </a:t>
            </a:r>
            <a:r>
              <a:rPr lang="zh-CN" altLang="en-US"/>
              <a:t>关系运算符与关系表达式</a:t>
            </a:r>
          </a:p>
        </p:txBody>
      </p:sp>
      <p:sp>
        <p:nvSpPr>
          <p:cNvPr id="8195" name="Rectangle 3"/>
          <p:cNvSpPr>
            <a:spLocks noGrp="1" noChangeArrowheads="1"/>
          </p:cNvSpPr>
          <p:nvPr>
            <p:ph sz="quarter" idx="1"/>
          </p:nvPr>
        </p:nvSpPr>
        <p:spPr>
          <a:xfrm>
            <a:off x="381000" y="1600200"/>
            <a:ext cx="8534400" cy="4111625"/>
          </a:xfrm>
        </p:spPr>
        <p:txBody>
          <a:bodyPr/>
          <a:lstStyle/>
          <a:p>
            <a:r>
              <a:rPr lang="en-US" altLang="zh-CN" sz="2700" dirty="0">
                <a:ea typeface="宋体" pitchFamily="2" charset="-122"/>
              </a:rPr>
              <a:t>4.2.2  </a:t>
            </a:r>
            <a:r>
              <a:rPr lang="zh-CN" altLang="en-US" dirty="0">
                <a:ea typeface="宋体" pitchFamily="2" charset="-122"/>
              </a:rPr>
              <a:t>关系表达式</a:t>
            </a:r>
          </a:p>
          <a:p>
            <a:pPr lvl="1"/>
            <a:r>
              <a:rPr lang="zh-CN" altLang="en-US" dirty="0">
                <a:solidFill>
                  <a:srgbClr val="FF0000"/>
                </a:solidFill>
                <a:ea typeface="宋体" pitchFamily="2" charset="-122"/>
              </a:rPr>
              <a:t>表达式  关系运算符  表达式 </a:t>
            </a:r>
            <a:endParaRPr lang="zh-CN" altLang="en-US" sz="2400" dirty="0">
              <a:solidFill>
                <a:srgbClr val="FF0000"/>
              </a:solidFill>
              <a:ea typeface="宋体" pitchFamily="2" charset="-122"/>
            </a:endParaRPr>
          </a:p>
          <a:p>
            <a:pPr lvl="2"/>
            <a:r>
              <a:rPr lang="en-US" altLang="zh-CN" sz="2400" dirty="0">
                <a:ea typeface="宋体" pitchFamily="2" charset="-122"/>
              </a:rPr>
              <a:t>a&gt;b</a:t>
            </a:r>
          </a:p>
          <a:p>
            <a:pPr lvl="2"/>
            <a:r>
              <a:rPr lang="en-US" altLang="zh-CN" sz="2400" dirty="0">
                <a:ea typeface="宋体" pitchFamily="2" charset="-122"/>
              </a:rPr>
              <a:t>'a'+1 != 'b'</a:t>
            </a:r>
          </a:p>
          <a:p>
            <a:pPr lvl="2"/>
            <a:r>
              <a:rPr lang="en-US" altLang="zh-CN" sz="2400" dirty="0">
                <a:ea typeface="宋体" pitchFamily="2" charset="-122"/>
              </a:rPr>
              <a:t>3.1415 = = 3.1416 </a:t>
            </a:r>
          </a:p>
          <a:p>
            <a:pPr lvl="2"/>
            <a:r>
              <a:rPr lang="en-US" altLang="zh-CN" sz="2400" dirty="0">
                <a:ea typeface="宋体" pitchFamily="2" charset="-122"/>
              </a:rPr>
              <a:t>3&gt;4&lt;5 </a:t>
            </a:r>
          </a:p>
          <a:p>
            <a:pPr lvl="2"/>
            <a:r>
              <a:rPr lang="en-US" altLang="zh-CN" sz="2400" dirty="0">
                <a:ea typeface="宋体" pitchFamily="2" charset="-122"/>
              </a:rPr>
              <a:t>a&gt;=100 </a:t>
            </a:r>
          </a:p>
          <a:p>
            <a:pPr lvl="2"/>
            <a:r>
              <a:rPr lang="en-US" altLang="zh-CN" sz="2400" dirty="0">
                <a:ea typeface="宋体" pitchFamily="2" charset="-122"/>
              </a:rPr>
              <a:t>a&gt;99 </a:t>
            </a: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zh-CN"/>
              <a:t>4.3  </a:t>
            </a:r>
            <a:r>
              <a:rPr lang="zh-CN" altLang="en-US"/>
              <a:t>逻辑运算符与逻辑表达式 </a:t>
            </a:r>
          </a:p>
        </p:txBody>
      </p:sp>
      <p:sp>
        <p:nvSpPr>
          <p:cNvPr id="30723" name="Rectangle 3"/>
          <p:cNvSpPr>
            <a:spLocks noGrp="1" noChangeArrowheads="1"/>
          </p:cNvSpPr>
          <p:nvPr>
            <p:ph sz="quarter" idx="1"/>
          </p:nvPr>
        </p:nvSpPr>
        <p:spPr>
          <a:xfrm>
            <a:off x="381000" y="1600200"/>
            <a:ext cx="8534400" cy="1457325"/>
          </a:xfrm>
        </p:spPr>
        <p:txBody>
          <a:bodyPr/>
          <a:lstStyle/>
          <a:p>
            <a:r>
              <a:rPr lang="en-US" altLang="zh-CN">
                <a:ea typeface="宋体" pitchFamily="2" charset="-122"/>
              </a:rPr>
              <a:t>4.3.1  </a:t>
            </a:r>
            <a:r>
              <a:rPr lang="zh-CN" altLang="en-US">
                <a:ea typeface="宋体" pitchFamily="2" charset="-122"/>
              </a:rPr>
              <a:t>逻辑运算符 </a:t>
            </a:r>
          </a:p>
          <a:p>
            <a:pPr lvl="1"/>
            <a:r>
              <a:rPr lang="zh-CN" altLang="en-US">
                <a:ea typeface="宋体" pitchFamily="2" charset="-122"/>
              </a:rPr>
              <a:t>逻辑运算符 </a:t>
            </a:r>
          </a:p>
          <a:p>
            <a:pPr lvl="2"/>
            <a:r>
              <a:rPr lang="en-US" altLang="zh-CN">
                <a:solidFill>
                  <a:srgbClr val="FF0000"/>
                </a:solidFill>
                <a:ea typeface="宋体" pitchFamily="2" charset="-122"/>
              </a:rPr>
              <a:t>!</a:t>
            </a:r>
            <a:r>
              <a:rPr lang="zh-CN" altLang="en-US">
                <a:ea typeface="宋体" pitchFamily="2" charset="-122"/>
              </a:rPr>
              <a:t>（逻辑非）、</a:t>
            </a:r>
            <a:r>
              <a:rPr lang="en-US" altLang="zh-CN">
                <a:solidFill>
                  <a:srgbClr val="FF0000"/>
                </a:solidFill>
                <a:ea typeface="宋体" pitchFamily="2" charset="-122"/>
              </a:rPr>
              <a:t>&amp;&amp;</a:t>
            </a:r>
            <a:r>
              <a:rPr lang="zh-CN" altLang="en-US">
                <a:ea typeface="宋体" pitchFamily="2" charset="-122"/>
              </a:rPr>
              <a:t>（逻辑与）、</a:t>
            </a:r>
            <a:r>
              <a:rPr lang="en-US" altLang="zh-CN">
                <a:solidFill>
                  <a:srgbClr val="FF0000"/>
                </a:solidFill>
                <a:ea typeface="宋体" pitchFamily="2" charset="-122"/>
              </a:rPr>
              <a:t>||</a:t>
            </a:r>
            <a:r>
              <a:rPr lang="zh-CN" altLang="en-US">
                <a:ea typeface="宋体" pitchFamily="2" charset="-122"/>
              </a:rPr>
              <a:t>（逻辑或） </a:t>
            </a:r>
          </a:p>
        </p:txBody>
      </p:sp>
      <p:pic>
        <p:nvPicPr>
          <p:cNvPr id="30726" name="Picture 6"/>
          <p:cNvPicPr>
            <a:picLocks noChangeAspect="1" noChangeArrowheads="1"/>
          </p:cNvPicPr>
          <p:nvPr/>
        </p:nvPicPr>
        <p:blipFill>
          <a:blip r:embed="rId2" cstate="print"/>
          <a:srcRect/>
          <a:stretch>
            <a:fillRect/>
          </a:stretch>
        </p:blipFill>
        <p:spPr bwMode="auto">
          <a:xfrm>
            <a:off x="609600" y="3505200"/>
            <a:ext cx="8067675" cy="1952625"/>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411</TotalTime>
  <Words>1496</Words>
  <Application>Microsoft Office PowerPoint</Application>
  <PresentationFormat>全屏显示(4:3)</PresentationFormat>
  <Paragraphs>362</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c3</vt:lpstr>
      <vt:lpstr>第4章 选择结构程序设计 </vt:lpstr>
      <vt:lpstr>幻灯片 2</vt:lpstr>
      <vt:lpstr>4.1  案例：红绿灯</vt:lpstr>
      <vt:lpstr>4.1  案例：红绿灯</vt:lpstr>
      <vt:lpstr>4.1  案例：红绿灯</vt:lpstr>
      <vt:lpstr>4.2  关系运算符与关系表达式 </vt:lpstr>
      <vt:lpstr>C语言处理判断和输出判断结果示意图 </vt:lpstr>
      <vt:lpstr>4.1  关系运算符与关系表达式</vt:lpstr>
      <vt:lpstr>4.3  逻辑运算符与逻辑表达式 </vt:lpstr>
      <vt:lpstr>4.3  逻辑运算符与逻辑表达式</vt:lpstr>
      <vt:lpstr>【例4-2】分析下面程序段的运行结果 </vt:lpstr>
      <vt:lpstr>4.4  逻辑运算符的短路现象 </vt:lpstr>
      <vt:lpstr>【例4-3】测试短路现象 </vt:lpstr>
      <vt:lpstr>4.5  if语句 </vt:lpstr>
      <vt:lpstr>4.3  if语句</vt:lpstr>
      <vt:lpstr>【例4-5】从键盘输入一个整数，判断是否是偶数，若是，则输出“Yes”，否则输出“No”</vt:lpstr>
      <vt:lpstr>【例4-6】从键盘输入两个整数，输出其中最大者</vt:lpstr>
      <vt:lpstr>4.5.3  多分支选择结构 </vt:lpstr>
      <vt:lpstr>4.5.3  多分支选择结构</vt:lpstr>
      <vt:lpstr>4.6  案例：打车费用的计算 </vt:lpstr>
      <vt:lpstr>4.7  if语句的嵌套 </vt:lpstr>
      <vt:lpstr>4.8  案例：闰年的判断</vt:lpstr>
      <vt:lpstr>4.9  条件运算符和条件表达式 </vt:lpstr>
      <vt:lpstr>【例4-9】用条件运算符输出3个整数中的最大者</vt:lpstr>
      <vt:lpstr>4.10  switch语句 </vt:lpstr>
      <vt:lpstr>【例4-10】输入一个十进制数，根据输入的数输出所对应的英文星期单词，若所输入的数小于1或大于7，则输出“Error”。 </vt:lpstr>
      <vt:lpstr>4.10  switch语句</vt:lpstr>
      <vt:lpstr>修改后的例4-10程序</vt:lpstr>
      <vt:lpstr>【注意】</vt:lpstr>
      <vt:lpstr>关于 break</vt:lpstr>
      <vt:lpstr>4.11  案例：判断输入的整数是否含有数字6 </vt:lpstr>
      <vt:lpstr>4.12  案例：三个数的排序</vt:lpstr>
      <vt:lpstr>4.13  案例：分数等级的划分 </vt:lpstr>
      <vt:lpstr>4.13  案例：分数等级的划分</vt:lpstr>
      <vt:lpstr>【分析】</vt:lpstr>
      <vt:lpstr>【例4-13】将一个百分制的成绩（设是整数）转化成5个等级（用switch语句完成）</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334</cp:revision>
  <cp:lastPrinted>1601-01-01T00:00:00Z</cp:lastPrinted>
  <dcterms:created xsi:type="dcterms:W3CDTF">1601-01-01T00:00:00Z</dcterms:created>
  <dcterms:modified xsi:type="dcterms:W3CDTF">2014-06-03T02:02:38Z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