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sldIdLst>
    <p:sldId id="256" r:id="rId2"/>
    <p:sldId id="257" r:id="rId3"/>
    <p:sldId id="313" r:id="rId4"/>
    <p:sldId id="258" r:id="rId5"/>
    <p:sldId id="260" r:id="rId6"/>
    <p:sldId id="282" r:id="rId7"/>
    <p:sldId id="261" r:id="rId8"/>
    <p:sldId id="307" r:id="rId9"/>
    <p:sldId id="283" r:id="rId10"/>
    <p:sldId id="263" r:id="rId11"/>
    <p:sldId id="264" r:id="rId12"/>
    <p:sldId id="265" r:id="rId13"/>
    <p:sldId id="266" r:id="rId14"/>
    <p:sldId id="267" r:id="rId15"/>
    <p:sldId id="268" r:id="rId16"/>
    <p:sldId id="269" r:id="rId17"/>
    <p:sldId id="270" r:id="rId18"/>
    <p:sldId id="271" r:id="rId19"/>
    <p:sldId id="308" r:id="rId20"/>
    <p:sldId id="272" r:id="rId21"/>
    <p:sldId id="273" r:id="rId22"/>
    <p:sldId id="274" r:id="rId23"/>
    <p:sldId id="275" r:id="rId24"/>
    <p:sldId id="276" r:id="rId25"/>
    <p:sldId id="280" r:id="rId26"/>
    <p:sldId id="277" r:id="rId27"/>
    <p:sldId id="278" r:id="rId28"/>
    <p:sldId id="279" r:id="rId29"/>
    <p:sldId id="281" r:id="rId30"/>
    <p:sldId id="309" r:id="rId31"/>
    <p:sldId id="284" r:id="rId32"/>
    <p:sldId id="285" r:id="rId33"/>
    <p:sldId id="286" r:id="rId34"/>
    <p:sldId id="287" r:id="rId35"/>
    <p:sldId id="288" r:id="rId36"/>
    <p:sldId id="297" r:id="rId37"/>
    <p:sldId id="310" r:id="rId38"/>
    <p:sldId id="311" r:id="rId39"/>
    <p:sldId id="312" r:id="rId40"/>
    <p:sldId id="314" r:id="rId41"/>
    <p:sldId id="315" r:id="rId42"/>
    <p:sldId id="305" r:id="rId43"/>
    <p:sldId id="306" r:id="rId44"/>
    <p:sldId id="296" r:id="rId45"/>
  </p:sldIdLst>
  <p:sldSz cx="9144000" cy="6858000" type="screen4x3"/>
  <p:notesSz cx="6858000" cy="9144000"/>
  <p:defaultTextStyle>
    <a:defPPr>
      <a:defRPr lang="zh-CN"/>
    </a:defPPr>
    <a:lvl1pPr algn="l" rtl="0" fontAlgn="base">
      <a:spcBef>
        <a:spcPct val="0"/>
      </a:spcBef>
      <a:spcAft>
        <a:spcPct val="0"/>
      </a:spcAft>
      <a:defRPr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sz="2400" kern="1200">
        <a:solidFill>
          <a:schemeClr val="tx1"/>
        </a:solidFill>
        <a:latin typeface="Times New Roman" pitchFamily="18" charset="0"/>
        <a:ea typeface="宋体" pitchFamily="2" charset="-122"/>
        <a:cs typeface="+mn-cs"/>
      </a:defRPr>
    </a:lvl5pPr>
    <a:lvl6pPr marL="2286000" algn="l" defTabSz="914400" rtl="0" eaLnBrk="1" latinLnBrk="0" hangingPunct="1">
      <a:defRPr sz="2400" kern="1200">
        <a:solidFill>
          <a:schemeClr val="tx1"/>
        </a:solidFill>
        <a:latin typeface="Times New Roman" pitchFamily="18" charset="0"/>
        <a:ea typeface="宋体" pitchFamily="2" charset="-122"/>
        <a:cs typeface="+mn-cs"/>
      </a:defRPr>
    </a:lvl6pPr>
    <a:lvl7pPr marL="2743200" algn="l" defTabSz="914400" rtl="0" eaLnBrk="1" latinLnBrk="0" hangingPunct="1">
      <a:defRPr sz="2400" kern="1200">
        <a:solidFill>
          <a:schemeClr val="tx1"/>
        </a:solidFill>
        <a:latin typeface="Times New Roman" pitchFamily="18" charset="0"/>
        <a:ea typeface="宋体" pitchFamily="2" charset="-122"/>
        <a:cs typeface="+mn-cs"/>
      </a:defRPr>
    </a:lvl7pPr>
    <a:lvl8pPr marL="3200400" algn="l" defTabSz="914400" rtl="0" eaLnBrk="1" latinLnBrk="0" hangingPunct="1">
      <a:defRPr sz="2400" kern="1200">
        <a:solidFill>
          <a:schemeClr val="tx1"/>
        </a:solidFill>
        <a:latin typeface="Times New Roman" pitchFamily="18" charset="0"/>
        <a:ea typeface="宋体" pitchFamily="2" charset="-122"/>
        <a:cs typeface="+mn-cs"/>
      </a:defRPr>
    </a:lvl8pPr>
    <a:lvl9pPr marL="3657600" algn="l" defTabSz="914400" rtl="0" eaLnBrk="1" latinLnBrk="0" hangingPunct="1">
      <a:defRPr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FF0000"/>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直接连接符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矩形 11"/>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副标题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8" name="标题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zh-CN" altLang="en-US" smtClean="0"/>
              <a:t>单击此处编辑母版标题样式</a:t>
            </a:r>
            <a:endParaRPr lang="en-US"/>
          </a:p>
        </p:txBody>
      </p:sp>
      <p:sp>
        <p:nvSpPr>
          <p:cNvPr id="15" name="日期占位符 27"/>
          <p:cNvSpPr>
            <a:spLocks noGrp="1"/>
          </p:cNvSpPr>
          <p:nvPr>
            <p:ph type="dt" sz="half" idx="10"/>
          </p:nvPr>
        </p:nvSpPr>
        <p:spPr/>
        <p:txBody>
          <a:bodyPr/>
          <a:lstStyle>
            <a:lvl1pPr>
              <a:defRPr/>
            </a:lvl1pPr>
          </a:lstStyle>
          <a:p>
            <a:endParaRPr lang="en-US" altLang="zh-CN"/>
          </a:p>
        </p:txBody>
      </p:sp>
      <p:sp>
        <p:nvSpPr>
          <p:cNvPr id="16" name="页脚占位符 16"/>
          <p:cNvSpPr>
            <a:spLocks noGrp="1"/>
          </p:cNvSpPr>
          <p:nvPr>
            <p:ph type="ftr" sz="quarter" idx="11"/>
          </p:nvPr>
        </p:nvSpPr>
        <p:spPr/>
        <p:txBody>
          <a:bodyPr/>
          <a:lstStyle>
            <a:lvl1pPr>
              <a:defRPr/>
            </a:lvl1pPr>
          </a:lstStyle>
          <a:p>
            <a:endParaRPr lang="en-US" altLang="zh-CN"/>
          </a:p>
        </p:txBody>
      </p:sp>
      <p:sp>
        <p:nvSpPr>
          <p:cNvPr id="17" name="灯片编号占位符 28"/>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311A5ED0-358A-4D10-99DD-5F52EE27A297}"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B452081-9F02-4461-8CDC-99346BBB56B9}"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bg>
      <p:bgRef idx="1001">
        <a:schemeClr val="bg2"/>
      </p:bgRef>
    </p:bg>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1" name="椭圆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椭圆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竖排文字占位符 2"/>
          <p:cNvSpPr>
            <a:spLocks noGrp="1"/>
          </p:cNvSpPr>
          <p:nvPr>
            <p:ph type="body" orient="vert" idx="1"/>
          </p:nvPr>
        </p:nvSpPr>
        <p:spPr>
          <a:xfrm>
            <a:off x="304800" y="304800"/>
            <a:ext cx="6553200" cy="582136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竖排标题 1"/>
          <p:cNvSpPr>
            <a:spLocks noGrp="1"/>
          </p:cNvSpPr>
          <p:nvPr>
            <p:ph type="title" orient="vert"/>
          </p:nvPr>
        </p:nvSpPr>
        <p:spPr>
          <a:xfrm>
            <a:off x="7391400" y="304801"/>
            <a:ext cx="1447800" cy="5851525"/>
          </a:xfrm>
        </p:spPr>
        <p:txBody>
          <a:bodyPr vert="eaVert"/>
          <a:lstStyle/>
          <a:p>
            <a:r>
              <a:rPr lang="zh-CN" altLang="en-US" smtClean="0"/>
              <a:t>单击此处编辑母版标题样式</a:t>
            </a:r>
            <a:endParaRPr lang="en-US"/>
          </a:p>
        </p:txBody>
      </p:sp>
      <p:sp>
        <p:nvSpPr>
          <p:cNvPr id="13" name="灯片编号占位符 5"/>
          <p:cNvSpPr>
            <a:spLocks noGrp="1"/>
          </p:cNvSpPr>
          <p:nvPr>
            <p:ph type="sldNum" sz="quarter" idx="10"/>
          </p:nvPr>
        </p:nvSpPr>
        <p:spPr>
          <a:xfrm>
            <a:off x="6915150" y="3009900"/>
            <a:ext cx="457200" cy="441325"/>
          </a:xfrm>
        </p:spPr>
        <p:txBody>
          <a:bodyPr/>
          <a:lstStyle>
            <a:lvl1pPr>
              <a:defRPr/>
            </a:lvl1pPr>
          </a:lstStyle>
          <a:p>
            <a:fld id="{84853891-46A7-4B37-A8BB-6B0AE99997F3}" type="slidenum">
              <a:rPr lang="en-US" altLang="zh-CN" smtClean="0"/>
              <a:pPr/>
              <a:t>‹#›</a:t>
            </a:fld>
            <a:endParaRPr lang="en-US" altLang="zh-CN"/>
          </a:p>
        </p:txBody>
      </p:sp>
      <p:sp>
        <p:nvSpPr>
          <p:cNvPr id="14" name="日期占位符 3"/>
          <p:cNvSpPr>
            <a:spLocks noGrp="1"/>
          </p:cNvSpPr>
          <p:nvPr>
            <p:ph type="dt" sz="half" idx="11"/>
          </p:nvPr>
        </p:nvSpPr>
        <p:spPr/>
        <p:txBody>
          <a:bodyPr/>
          <a:lstStyle>
            <a:lvl1pPr>
              <a:defRPr/>
            </a:lvl1pPr>
          </a:lstStyle>
          <a:p>
            <a:endParaRPr lang="en-US" altLang="zh-CN"/>
          </a:p>
        </p:txBody>
      </p:sp>
      <p:sp>
        <p:nvSpPr>
          <p:cNvPr id="15" name="页脚占位符 4"/>
          <p:cNvSpPr>
            <a:spLocks noGrp="1"/>
          </p:cNvSpPr>
          <p:nvPr>
            <p:ph type="ftr" sz="quarter" idx="12"/>
          </p:nvPr>
        </p:nvSpPr>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07874" name="Rectangle 2"/>
          <p:cNvSpPr>
            <a:spLocks noGrp="1" noChangeArrowheads="1"/>
          </p:cNvSpPr>
          <p:nvPr>
            <p:ph type="ctrTitle"/>
          </p:nvPr>
        </p:nvSpPr>
        <p:spPr>
          <a:xfrm>
            <a:off x="304800" y="2971800"/>
            <a:ext cx="7315200" cy="609600"/>
          </a:xfrm>
        </p:spPr>
        <p:txBody>
          <a:bodyPr/>
          <a:lstStyle>
            <a:lvl1pPr>
              <a:defRPr sz="3600">
                <a:latin typeface="黑体" pitchFamily="2" charset="-122"/>
              </a:defRPr>
            </a:lvl1p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b="0">
                <a:solidFill>
                  <a:srgbClr val="5F5F5F"/>
                </a:solidFill>
              </a:defRPr>
            </a:lvl1pPr>
          </a:lstStyle>
          <a:p>
            <a:endParaRPr lang="en-US" altLang="zh-CN"/>
          </a:p>
        </p:txBody>
      </p:sp>
      <p:sp>
        <p:nvSpPr>
          <p:cNvPr id="4" name="Rectangle 5"/>
          <p:cNvSpPr>
            <a:spLocks noGrp="1" noChangeArrowheads="1"/>
          </p:cNvSpPr>
          <p:nvPr>
            <p:ph type="ftr" sz="quarter" idx="11"/>
          </p:nvPr>
        </p:nvSpPr>
        <p:spPr/>
        <p:txBody>
          <a:bodyPr/>
          <a:lstStyle>
            <a:lvl1pPr>
              <a:defRPr b="0">
                <a:solidFill>
                  <a:srgbClr val="5F5F5F"/>
                </a:solidFill>
              </a:defRPr>
            </a:lvl1pPr>
          </a:lstStyle>
          <a:p>
            <a:endParaRPr lang="en-US" altLang="zh-CN"/>
          </a:p>
        </p:txBody>
      </p:sp>
      <p:sp>
        <p:nvSpPr>
          <p:cNvPr id="5" name="Rectangle 6"/>
          <p:cNvSpPr>
            <a:spLocks noGrp="1" noChangeArrowheads="1"/>
          </p:cNvSpPr>
          <p:nvPr>
            <p:ph type="sldNum" sz="quarter" idx="12"/>
          </p:nvPr>
        </p:nvSpPr>
        <p:spPr/>
        <p:txBody>
          <a:bodyPr/>
          <a:lstStyle>
            <a:lvl1pPr>
              <a:defRPr b="0">
                <a:solidFill>
                  <a:srgbClr val="5F5F5F"/>
                </a:solidFill>
              </a:defRPr>
            </a:lvl1pPr>
          </a:lstStyle>
          <a:p>
            <a:fld id="{311A5ED0-358A-4D10-99DD-5F52EE27A297}" type="slidenum">
              <a:rPr lang="en-US" altLang="zh-CN" smtClean="0"/>
              <a:pPr/>
              <a:t>‹#›</a:t>
            </a:fld>
            <a:endParaRPr lang="en-US" altLang="zh-CN"/>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533400"/>
            <a:ext cx="8001000" cy="9144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81000" y="1600200"/>
            <a:ext cx="4191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1600200"/>
            <a:ext cx="4191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0" y="6629400"/>
            <a:ext cx="1905000" cy="22860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629400"/>
            <a:ext cx="2895600" cy="2286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7239000" y="6629400"/>
            <a:ext cx="1905000" cy="228600"/>
          </a:xfrm>
        </p:spPr>
        <p:txBody>
          <a:bodyPr/>
          <a:lstStyle>
            <a:lvl1pPr>
              <a:defRPr/>
            </a:lvl1pPr>
          </a:lstStyle>
          <a:p>
            <a:fld id="{E9C3C785-AC37-4905-8C5D-879A01C0E22B}" type="slidenum">
              <a:rPr lang="en-US" altLang="zh-CN"/>
              <a:pPr/>
              <a:t>‹#›</a:t>
            </a:fld>
            <a:endParaRPr lang="en-US" altLang="zh-CN"/>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solidFill>
                  <a:schemeClr val="accent3">
                    <a:shade val="75000"/>
                  </a:schemeClr>
                </a:solidFill>
                <a:latin typeface="宋体" pitchFamily="2" charset="-122"/>
                <a:ea typeface="宋体" pitchFamily="2" charset="-122"/>
              </a:defRPr>
            </a:lvl1pPr>
          </a:lstStyle>
          <a:p>
            <a:r>
              <a:rPr lang="zh-CN" altLang="en-US" dirty="0" smtClean="0"/>
              <a:t>单击此处编辑母版标题样式</a:t>
            </a:r>
            <a:endParaRPr lang="en-US" dirty="0"/>
          </a:p>
        </p:txBody>
      </p:sp>
      <p:sp>
        <p:nvSpPr>
          <p:cNvPr id="8" name="内容占位符 7"/>
          <p:cNvSpPr>
            <a:spLocks noGrp="1"/>
          </p:cNvSpPr>
          <p:nvPr>
            <p:ph sz="quarter" idx="1"/>
          </p:nvPr>
        </p:nvSpPr>
        <p:spPr>
          <a:xfrm>
            <a:off x="301752" y="1527048"/>
            <a:ext cx="8503920" cy="4572000"/>
          </a:xfrm>
        </p:spPr>
        <p:txBody>
          <a:bodyPr/>
          <a:lstStyle>
            <a:lvl1pPr>
              <a:defRPr>
                <a:latin typeface="宋体" pitchFamily="2" charset="-122"/>
                <a:ea typeface="宋体" pitchFamily="2" charset="-122"/>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a:xfrm>
            <a:off x="4362450" y="1027113"/>
            <a:ext cx="457200" cy="441325"/>
          </a:xfrm>
        </p:spPr>
        <p:txBody>
          <a:bodyPr/>
          <a:lstStyle>
            <a:lvl1pPr>
              <a:defRPr/>
            </a:lvl1pPr>
          </a:lstStyle>
          <a:p>
            <a:fld id="{EEF3E717-4924-459A-99E1-93C2A0C168D9}"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矩形 3"/>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2" name="标题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zh-CN" altLang="en-US" smtClean="0"/>
              <a:t>单击此处编辑母版标题样式</a:t>
            </a:r>
            <a:endParaRPr lang="en-US"/>
          </a:p>
        </p:txBody>
      </p:sp>
      <p:sp>
        <p:nvSpPr>
          <p:cNvPr id="15" name="页脚占位符 4"/>
          <p:cNvSpPr>
            <a:spLocks noGrp="1"/>
          </p:cNvSpPr>
          <p:nvPr>
            <p:ph type="ftr" sz="quarter" idx="10"/>
          </p:nvPr>
        </p:nvSpPr>
        <p:spPr/>
        <p:txBody>
          <a:bodyPr/>
          <a:lstStyle>
            <a:lvl1pPr>
              <a:defRPr/>
            </a:lvl1pPr>
          </a:lstStyle>
          <a:p>
            <a:endParaRPr lang="en-US" altLang="zh-CN"/>
          </a:p>
        </p:txBody>
      </p:sp>
      <p:sp>
        <p:nvSpPr>
          <p:cNvPr id="16" name="日期占位符 3"/>
          <p:cNvSpPr>
            <a:spLocks noGrp="1"/>
          </p:cNvSpPr>
          <p:nvPr>
            <p:ph type="dt" sz="half" idx="11"/>
          </p:nvPr>
        </p:nvSpPr>
        <p:spPr/>
        <p:txBody>
          <a:bodyPr/>
          <a:lstStyle>
            <a:lvl1pPr>
              <a:defRPr/>
            </a:lvl1pPr>
          </a:lstStyle>
          <a:p>
            <a:endParaRPr lang="en-US" altLang="zh-CN"/>
          </a:p>
        </p:txBody>
      </p:sp>
      <p:sp>
        <p:nvSpPr>
          <p:cNvPr id="17" name="灯片编号占位符 5"/>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6D7F52A0-7511-416E-B221-B55181F7BA71}"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1">
        <a:schemeClr val="bg2"/>
      </p:bgRef>
    </p:bg>
    <p:spTree>
      <p:nvGrpSpPr>
        <p:cNvPr id="1" name=""/>
        <p:cNvGrpSpPr/>
        <p:nvPr/>
      </p:nvGrpSpPr>
      <p:grpSpPr>
        <a:xfrm>
          <a:off x="0" y="0"/>
          <a:ext cx="0" cy="0"/>
          <a:chOff x="0" y="0"/>
          <a:chExt cx="0" cy="0"/>
        </a:xfrm>
      </p:grpSpPr>
      <p:sp>
        <p:nvSpPr>
          <p:cNvPr id="5" name="直接连接符 4"/>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1752" y="228600"/>
            <a:ext cx="8534400" cy="758952"/>
          </a:xfrm>
        </p:spPr>
        <p:txBody>
          <a:bodyPr/>
          <a:lstStyle/>
          <a:p>
            <a:r>
              <a:rPr lang="zh-CN" altLang="en-US" smtClean="0"/>
              <a:t>单击此处编辑母版标题样式</a:t>
            </a:r>
            <a:endParaRPr lang="en-US"/>
          </a:p>
        </p:txBody>
      </p:sp>
      <p:sp>
        <p:nvSpPr>
          <p:cNvPr id="10" name="内容占位符 9"/>
          <p:cNvSpPr>
            <a:spLocks noGrp="1"/>
          </p:cNvSpPr>
          <p:nvPr>
            <p:ph sz="half" idx="1"/>
          </p:nvPr>
        </p:nvSpPr>
        <p:spPr>
          <a:xfrm>
            <a:off x="301752"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2" name="内容占位符 11"/>
          <p:cNvSpPr>
            <a:spLocks noGrp="1"/>
          </p:cNvSpPr>
          <p:nvPr>
            <p:ph sz="half" idx="2"/>
          </p:nvPr>
        </p:nvSpPr>
        <p:spPr>
          <a:xfrm>
            <a:off x="4800600"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a:xfrm>
            <a:off x="5791200" y="6410325"/>
            <a:ext cx="3044825" cy="365125"/>
          </a:xfrm>
        </p:spPr>
        <p:txBody>
          <a:bodyPr/>
          <a:lstStyle>
            <a:lvl1pPr>
              <a:defRPr/>
            </a:lvl1pPr>
          </a:lstStyle>
          <a:p>
            <a:endParaRPr lang="en-US" altLang="zh-CN"/>
          </a:p>
        </p:txBody>
      </p:sp>
      <p:sp>
        <p:nvSpPr>
          <p:cNvPr id="7" name="页脚占位符 5"/>
          <p:cNvSpPr>
            <a:spLocks noGrp="1"/>
          </p:cNvSpPr>
          <p:nvPr>
            <p:ph type="ftr" sz="quarter" idx="11"/>
          </p:nvPr>
        </p:nvSpPr>
        <p:spPr/>
        <p:txBody>
          <a:bodyPr/>
          <a:lstStyle>
            <a:lvl1pPr>
              <a:defRPr/>
            </a:lvl1pPr>
          </a:lstStyle>
          <a:p>
            <a:endParaRPr lang="en-US" altLang="zh-CN"/>
          </a:p>
        </p:txBody>
      </p:sp>
      <p:sp>
        <p:nvSpPr>
          <p:cNvPr id="8" name="灯片编号占位符 6"/>
          <p:cNvSpPr>
            <a:spLocks noGrp="1"/>
          </p:cNvSpPr>
          <p:nvPr>
            <p:ph type="sldNum" sz="quarter" idx="12"/>
          </p:nvPr>
        </p:nvSpPr>
        <p:spPr/>
        <p:txBody>
          <a:bodyPr/>
          <a:lstStyle>
            <a:lvl1pPr>
              <a:defRPr/>
            </a:lvl1pPr>
          </a:lstStyle>
          <a:p>
            <a:fld id="{4897211C-2295-4815-8F68-6612072B4F0C}"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1">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2" name="矩形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矩形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直接连接符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5" name="矩形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6" name="椭圆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7" name="椭圆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24" name="内容占位符 23"/>
          <p:cNvSpPr>
            <a:spLocks noGrp="1"/>
          </p:cNvSpPr>
          <p:nvPr>
            <p:ph sz="quarter" idx="2"/>
          </p:nvPr>
        </p:nvSpPr>
        <p:spPr>
          <a:xfrm>
            <a:off x="301752" y="2471383"/>
            <a:ext cx="4041648" cy="38184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6" name="内容占位符 25"/>
          <p:cNvSpPr>
            <a:spLocks noGrp="1"/>
          </p:cNvSpPr>
          <p:nvPr>
            <p:ph sz="quarter" idx="4"/>
          </p:nvPr>
        </p:nvSpPr>
        <p:spPr>
          <a:xfrm>
            <a:off x="4800600" y="2471383"/>
            <a:ext cx="4038600" cy="382219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3" name="标题 22"/>
          <p:cNvSpPr>
            <a:spLocks noGrp="1"/>
          </p:cNvSpPr>
          <p:nvPr>
            <p:ph type="title"/>
          </p:nvPr>
        </p:nvSpPr>
        <p:spPr/>
        <p:txBody>
          <a:bodyPr rtlCol="0"/>
          <a:lstStyle/>
          <a:p>
            <a:r>
              <a:rPr lang="zh-CN" altLang="en-US" smtClean="0"/>
              <a:t>单击此处编辑母版标题样式</a:t>
            </a:r>
            <a:endParaRPr lang="en-US"/>
          </a:p>
        </p:txBody>
      </p:sp>
      <p:sp>
        <p:nvSpPr>
          <p:cNvPr id="18" name="日期占位符 6"/>
          <p:cNvSpPr>
            <a:spLocks noGrp="1"/>
          </p:cNvSpPr>
          <p:nvPr>
            <p:ph type="dt" sz="half" idx="10"/>
          </p:nvPr>
        </p:nvSpPr>
        <p:spPr/>
        <p:txBody>
          <a:bodyPr/>
          <a:lstStyle>
            <a:lvl1pPr>
              <a:defRPr/>
            </a:lvl1pPr>
          </a:lstStyle>
          <a:p>
            <a:endParaRPr lang="en-US" altLang="zh-CN"/>
          </a:p>
        </p:txBody>
      </p:sp>
      <p:sp>
        <p:nvSpPr>
          <p:cNvPr id="19" name="页脚占位符 7"/>
          <p:cNvSpPr>
            <a:spLocks noGrp="1"/>
          </p:cNvSpPr>
          <p:nvPr>
            <p:ph type="ftr" sz="quarter" idx="11"/>
          </p:nvPr>
        </p:nvSpPr>
        <p:spPr>
          <a:xfrm>
            <a:off x="304800" y="6410325"/>
            <a:ext cx="3581400" cy="365125"/>
          </a:xfrm>
        </p:spPr>
        <p:txBody>
          <a:bodyPr/>
          <a:lstStyle>
            <a:lvl1pPr>
              <a:defRPr/>
            </a:lvl1pPr>
          </a:lstStyle>
          <a:p>
            <a:endParaRPr lang="en-US" altLang="zh-CN"/>
          </a:p>
        </p:txBody>
      </p:sp>
      <p:sp>
        <p:nvSpPr>
          <p:cNvPr id="20" name="灯片编号占位符 8"/>
          <p:cNvSpPr>
            <a:spLocks noGrp="1"/>
          </p:cNvSpPr>
          <p:nvPr>
            <p:ph type="sldNum" sz="quarter" idx="12"/>
          </p:nvPr>
        </p:nvSpPr>
        <p:spPr>
          <a:xfrm>
            <a:off x="4343400" y="1042988"/>
            <a:ext cx="457200" cy="441325"/>
          </a:xfrm>
        </p:spPr>
        <p:txBody>
          <a:bodyPr/>
          <a:lstStyle>
            <a:lvl1pPr algn="ctr">
              <a:defRPr smtClean="0"/>
            </a:lvl1pPr>
          </a:lstStyle>
          <a:p>
            <a:fld id="{AE6B9437-1C7D-4C1A-88FD-D55605D95D50}"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a:xfrm>
            <a:off x="4343400" y="1036638"/>
            <a:ext cx="457200" cy="441325"/>
          </a:xfrm>
        </p:spPr>
        <p:txBody>
          <a:bodyPr/>
          <a:lstStyle>
            <a:lvl1pPr>
              <a:defRPr/>
            </a:lvl1pPr>
          </a:lstStyle>
          <a:p>
            <a:fld id="{FD3F9DD1-5EFF-4123-B775-8D0B299FC269}" type="slidenum">
              <a:rPr lang="en-US" altLang="zh-CN" smtClean="0"/>
              <a:pPr/>
              <a:t>‹#›</a:t>
            </a:fld>
            <a:endParaRPr lang="en-US" altLang="zh-CN"/>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矩形 1"/>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3" name="矩形 2"/>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4" name="矩形 3"/>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8" name="日期占位符 1"/>
          <p:cNvSpPr>
            <a:spLocks noGrp="1"/>
          </p:cNvSpPr>
          <p:nvPr>
            <p:ph type="dt" sz="half" idx="10"/>
          </p:nvPr>
        </p:nvSpPr>
        <p:spPr/>
        <p:txBody>
          <a:bodyPr/>
          <a:lstStyle>
            <a:lvl1pPr>
              <a:defRPr/>
            </a:lvl1pPr>
          </a:lstStyle>
          <a:p>
            <a:endParaRPr lang="en-US" altLang="zh-CN"/>
          </a:p>
        </p:txBody>
      </p:sp>
      <p:sp>
        <p:nvSpPr>
          <p:cNvPr id="9" name="页脚占位符 2"/>
          <p:cNvSpPr>
            <a:spLocks noGrp="1"/>
          </p:cNvSpPr>
          <p:nvPr>
            <p:ph type="ftr" sz="quarter" idx="11"/>
          </p:nvPr>
        </p:nvSpPr>
        <p:spPr/>
        <p:txBody>
          <a:bodyPr/>
          <a:lstStyle>
            <a:lvl1pPr>
              <a:defRPr/>
            </a:lvl1pPr>
          </a:lstStyle>
          <a:p>
            <a:endParaRPr lang="en-US" altLang="zh-CN"/>
          </a:p>
        </p:txBody>
      </p:sp>
      <p:sp>
        <p:nvSpPr>
          <p:cNvPr id="10" name="灯片编号占位符 3"/>
          <p:cNvSpPr>
            <a:spLocks noGrp="1"/>
          </p:cNvSpPr>
          <p:nvPr>
            <p:ph type="sldNum" sz="quarter" idx="12"/>
          </p:nvPr>
        </p:nvSpPr>
        <p:spPr>
          <a:xfrm>
            <a:off x="4267200" y="6324600"/>
            <a:ext cx="609600" cy="441325"/>
          </a:xfrm>
        </p:spPr>
        <p:txBody>
          <a:bodyPr/>
          <a:lstStyle>
            <a:lvl1pPr>
              <a:defRPr smtClean="0">
                <a:solidFill>
                  <a:srgbClr val="FFFFFF"/>
                </a:solidFill>
              </a:defRPr>
            </a:lvl1pPr>
          </a:lstStyle>
          <a:p>
            <a:fld id="{9C619811-7FA1-4391-8CE3-615A420818B2}" type="slidenum">
              <a:rPr lang="en-US" altLang="zh-CN" smtClean="0"/>
              <a:pPr/>
              <a:t>‹#›</a:t>
            </a:fld>
            <a:endParaRPr lang="en-US" altLang="zh-CN"/>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矩形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20" name="内容占位符 19"/>
          <p:cNvSpPr>
            <a:spLocks noGrp="1"/>
          </p:cNvSpPr>
          <p:nvPr>
            <p:ph sz="quarter" idx="1"/>
          </p:nvPr>
        </p:nvSpPr>
        <p:spPr>
          <a:xfrm>
            <a:off x="3124200" y="685800"/>
            <a:ext cx="5638800" cy="5410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6" name="灯片编号占位符 6"/>
          <p:cNvSpPr>
            <a:spLocks noGrp="1"/>
          </p:cNvSpPr>
          <p:nvPr>
            <p:ph type="sldNum" sz="quarter" idx="10"/>
          </p:nvPr>
        </p:nvSpPr>
        <p:spPr>
          <a:xfrm>
            <a:off x="1371600" y="312738"/>
            <a:ext cx="457200" cy="441325"/>
          </a:xfrm>
        </p:spPr>
        <p:txBody>
          <a:bodyPr/>
          <a:lstStyle>
            <a:lvl1pPr>
              <a:defRPr smtClean="0">
                <a:solidFill>
                  <a:schemeClr val="accent3">
                    <a:shade val="75000"/>
                  </a:schemeClr>
                </a:solidFill>
              </a:defRPr>
            </a:lvl1pPr>
          </a:lstStyle>
          <a:p>
            <a:fld id="{3EC4A71D-94C1-4F56-B237-D2FC628961AB}" type="slidenum">
              <a:rPr lang="en-US" altLang="zh-CN" smtClean="0"/>
              <a:pPr/>
              <a:t>‹#›</a:t>
            </a:fld>
            <a:endParaRPr lang="en-US" altLang="zh-CN"/>
          </a:p>
        </p:txBody>
      </p:sp>
      <p:sp>
        <p:nvSpPr>
          <p:cNvPr id="17" name="日期占位符 4"/>
          <p:cNvSpPr>
            <a:spLocks noGrp="1"/>
          </p:cNvSpPr>
          <p:nvPr>
            <p:ph type="dt" sz="half" idx="11"/>
          </p:nvPr>
        </p:nvSpPr>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382963" cy="366713"/>
          </a:xfrm>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矩形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矩形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zh-CN" altLang="en-US" smtClean="0"/>
              <a:t>单击此处编辑母版标题样式</a:t>
            </a:r>
            <a:endParaRPr lang="en-US"/>
          </a:p>
        </p:txBody>
      </p:sp>
      <p:sp>
        <p:nvSpPr>
          <p:cNvPr id="3" name="图片占位符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16" name="灯片编号占位符 6"/>
          <p:cNvSpPr>
            <a:spLocks noGrp="1"/>
          </p:cNvSpPr>
          <p:nvPr>
            <p:ph type="sldNum" sz="quarter" idx="10"/>
          </p:nvPr>
        </p:nvSpPr>
        <p:spPr>
          <a:xfrm>
            <a:off x="1371600" y="312738"/>
            <a:ext cx="457200" cy="441325"/>
          </a:xfrm>
        </p:spPr>
        <p:txBody>
          <a:bodyPr/>
          <a:lstStyle>
            <a:lvl1pPr>
              <a:defRPr/>
            </a:lvl1pPr>
          </a:lstStyle>
          <a:p>
            <a:fld id="{E7A8FE9F-6AA9-4BD5-AB6B-1B80CAFD88BF}" type="slidenum">
              <a:rPr lang="en-US" altLang="zh-CN" smtClean="0"/>
              <a:pPr/>
              <a:t>‹#›</a:t>
            </a:fld>
            <a:endParaRPr lang="en-US" altLang="zh-CN"/>
          </a:p>
        </p:txBody>
      </p:sp>
      <p:sp>
        <p:nvSpPr>
          <p:cNvPr id="17" name="日期占位符 4"/>
          <p:cNvSpPr>
            <a:spLocks noGrp="1"/>
          </p:cNvSpPr>
          <p:nvPr>
            <p:ph type="dt" sz="half" idx="11"/>
          </p:nvPr>
        </p:nvSpPr>
        <p:spPr>
          <a:xfrm>
            <a:off x="5788025" y="6405563"/>
            <a:ext cx="3044825" cy="365125"/>
          </a:xfrm>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584575" cy="366713"/>
          </a:xfrm>
        </p:spPr>
        <p:txBody>
          <a:bodyPr/>
          <a:lstStyle>
            <a:lvl1pPr>
              <a:defRPr/>
            </a:lvl1pPr>
          </a:lstStyle>
          <a:p>
            <a:endParaRPr lang="en-US" altLang="zh-CN"/>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6" name="矩形 15"/>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9" name="矩形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日期占位符 13"/>
          <p:cNvSpPr>
            <a:spLocks noGrp="1"/>
          </p:cNvSpPr>
          <p:nvPr>
            <p:ph type="dt" sz="half" idx="2"/>
          </p:nvPr>
        </p:nvSpPr>
        <p:spPr>
          <a:xfrm>
            <a:off x="5791200" y="6405563"/>
            <a:ext cx="3044825" cy="365125"/>
          </a:xfrm>
          <a:prstGeom prst="rect">
            <a:avLst/>
          </a:prstGeom>
        </p:spPr>
        <p:txBody>
          <a:bodyPr vert="horz"/>
          <a:lstStyle>
            <a:lvl1pPr algn="r" eaLnBrk="1" latinLnBrk="0" hangingPunct="1">
              <a:defRPr kumimoji="0" sz="1400">
                <a:solidFill>
                  <a:srgbClr val="FFFFFF"/>
                </a:solidFill>
              </a:defRPr>
            </a:lvl1pPr>
          </a:lstStyle>
          <a:p>
            <a:endParaRPr lang="en-US" altLang="zh-CN"/>
          </a:p>
        </p:txBody>
      </p:sp>
      <p:sp>
        <p:nvSpPr>
          <p:cNvPr id="3" name="页脚占位符 2"/>
          <p:cNvSpPr>
            <a:spLocks noGrp="1"/>
          </p:cNvSpPr>
          <p:nvPr>
            <p:ph type="ftr" sz="quarter" idx="3"/>
          </p:nvPr>
        </p:nvSpPr>
        <p:spPr>
          <a:xfrm>
            <a:off x="304800" y="6410325"/>
            <a:ext cx="3581400" cy="366713"/>
          </a:xfrm>
          <a:prstGeom prst="rect">
            <a:avLst/>
          </a:prstGeom>
        </p:spPr>
        <p:txBody>
          <a:bodyPr vert="horz"/>
          <a:lstStyle>
            <a:lvl1pPr algn="l" eaLnBrk="1" latinLnBrk="0" hangingPunct="1">
              <a:defRPr kumimoji="0" sz="1200">
                <a:solidFill>
                  <a:srgbClr val="FFFFFF"/>
                </a:solidFill>
              </a:defRPr>
            </a:lvl1pPr>
          </a:lstStyle>
          <a:p>
            <a:endParaRPr lang="en-US" altLang="zh-CN"/>
          </a:p>
        </p:txBody>
      </p:sp>
      <p:sp>
        <p:nvSpPr>
          <p:cNvPr id="8" name="矩形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椭圆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椭圆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灯片编号占位符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latinLnBrk="0" hangingPunct="1">
              <a:defRPr kumimoji="0" sz="1600" smtClean="0">
                <a:solidFill>
                  <a:schemeClr val="accent3">
                    <a:shade val="75000"/>
                  </a:schemeClr>
                </a:solidFill>
              </a:defRPr>
            </a:lvl1pPr>
          </a:lstStyle>
          <a:p>
            <a:fld id="{311A5ED0-358A-4D10-99DD-5F52EE27A297}" type="slidenum">
              <a:rPr lang="en-US" altLang="zh-CN" smtClean="0"/>
              <a:pPr/>
              <a:t>‹#›</a:t>
            </a:fld>
            <a:endParaRPr lang="en-US" altLang="zh-CN"/>
          </a:p>
        </p:txBody>
      </p:sp>
      <p:sp>
        <p:nvSpPr>
          <p:cNvPr id="2062" name="标题占位符 21"/>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smtClean="0"/>
              <a:t>单击此处编辑母版标题样式</a:t>
            </a:r>
            <a:endParaRPr lang="en-US" dirty="0" smtClean="0"/>
          </a:p>
        </p:txBody>
      </p:sp>
      <p:sp>
        <p:nvSpPr>
          <p:cNvPr id="2063" name="文本占位符 12"/>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transition>
    <p:fade thruBlk="1"/>
  </p:transition>
  <p:timing>
    <p:tnLst>
      <p:par>
        <p:cTn id="1" dur="indefinite" restart="never" nodeType="tmRoot"/>
      </p:par>
    </p:tnLst>
  </p:timing>
  <p:txStyles>
    <p:titleStyle>
      <a:lvl1pPr algn="ctr" rtl="0" eaLnBrk="1" fontAlgn="base" hangingPunct="1">
        <a:spcBef>
          <a:spcPct val="0"/>
        </a:spcBef>
        <a:spcAft>
          <a:spcPct val="0"/>
        </a:spcAft>
        <a:defRPr sz="3300" b="1" kern="1200">
          <a:solidFill>
            <a:srgbClr val="7B9899"/>
          </a:solidFill>
          <a:latin typeface="宋体" pitchFamily="2" charset="-122"/>
          <a:ea typeface="宋体" pitchFamily="2" charset="-122"/>
          <a:cs typeface="宋体" pitchFamily="2" charset="-122"/>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p:titleStyle>
    <p:bodyStyle>
      <a:lvl1pPr marL="273050" indent="-273050" algn="l" rtl="0" eaLnBrk="1" fontAlgn="base" hangingPunct="1">
        <a:spcBef>
          <a:spcPct val="20000"/>
        </a:spcBef>
        <a:spcAft>
          <a:spcPct val="0"/>
        </a:spcAft>
        <a:buClr>
          <a:schemeClr val="accent1"/>
        </a:buClr>
        <a:buSzPct val="85000"/>
        <a:buFont typeface="Wingdings 2" pitchFamily="18" charset="2"/>
        <a:buChar char=""/>
        <a:defRPr sz="2700" kern="1200">
          <a:solidFill>
            <a:schemeClr val="tx1"/>
          </a:solidFill>
          <a:latin typeface="宋体" pitchFamily="2" charset="-122"/>
          <a:ea typeface="宋体" pitchFamily="2" charset="-122"/>
          <a:cs typeface="宋体" pitchFamily="2" charset="-122"/>
        </a:defRPr>
      </a:lvl1pPr>
      <a:lvl2pPr marL="547688" indent="-273050" algn="l" rtl="0" eaLnBrk="1" fontAlgn="base" hangingPunct="1">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方正舒体"/>
        </a:defRPr>
      </a:lvl2pPr>
      <a:lvl3pPr marL="822325" indent="-228600" algn="l" rtl="0" eaLnBrk="1" fontAlgn="base" hangingPunct="1">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方正舒体"/>
        </a:defRPr>
      </a:lvl3pPr>
      <a:lvl4pPr marL="1096963" indent="-228600" algn="l" rtl="0" eaLnBrk="1" fontAlgn="base" hangingPunct="1">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方正舒体"/>
        </a:defRPr>
      </a:lvl4pPr>
      <a:lvl5pPr marL="1371600" indent="-228600" algn="l" rtl="0" eaLnBrk="1" fontAlgn="base" hangingPunct="1">
        <a:spcBef>
          <a:spcPct val="20000"/>
        </a:spcBef>
        <a:spcAft>
          <a:spcPct val="0"/>
        </a:spcAft>
        <a:buClr>
          <a:srgbClr val="8FB08C"/>
        </a:buClr>
        <a:buChar char="•"/>
        <a:defRPr kern="1200">
          <a:solidFill>
            <a:schemeClr val="tx1"/>
          </a:solidFill>
          <a:latin typeface="+mn-lt"/>
          <a:ea typeface="+mn-ea"/>
          <a:cs typeface="方正舒体"/>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algn="ctr"/>
            <a:r>
              <a:rPr lang="zh-CN" altLang="en-US" sz="3200" dirty="0"/>
              <a:t>第</a:t>
            </a:r>
            <a:r>
              <a:rPr lang="en-US" altLang="zh-CN" sz="3200" dirty="0"/>
              <a:t>6</a:t>
            </a:r>
            <a:r>
              <a:rPr lang="zh-CN" altLang="en-US" sz="3200" dirty="0"/>
              <a:t>章 数组 </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zh-CN" sz="2800" dirty="0"/>
              <a:t>6.3  </a:t>
            </a:r>
            <a:r>
              <a:rPr lang="zh-CN" altLang="en-US" sz="2800" dirty="0"/>
              <a:t>案例：求</a:t>
            </a:r>
            <a:r>
              <a:rPr lang="en-US" altLang="zh-CN" sz="2800" dirty="0"/>
              <a:t>10</a:t>
            </a:r>
            <a:r>
              <a:rPr lang="zh-CN" altLang="en-US" sz="2800" dirty="0"/>
              <a:t>个数中的最大值、最小值、平均值</a:t>
            </a:r>
          </a:p>
        </p:txBody>
      </p:sp>
      <p:sp>
        <p:nvSpPr>
          <p:cNvPr id="11267" name="Rectangle 3"/>
          <p:cNvSpPr>
            <a:spLocks noGrp="1" noChangeArrowheads="1"/>
          </p:cNvSpPr>
          <p:nvPr>
            <p:ph sz="quarter" idx="1"/>
          </p:nvPr>
        </p:nvSpPr>
        <p:spPr>
          <a:xfrm>
            <a:off x="381000" y="1600200"/>
            <a:ext cx="5214938" cy="4648200"/>
          </a:xfrm>
        </p:spPr>
        <p:txBody>
          <a:bodyPr/>
          <a:lstStyle/>
          <a:p>
            <a:pPr>
              <a:lnSpc>
                <a:spcPct val="80000"/>
              </a:lnSpc>
              <a:buFontTx/>
              <a:buNone/>
            </a:pPr>
            <a:r>
              <a:rPr lang="en-US" altLang="zh-CN" sz="2000" dirty="0">
                <a:latin typeface="+mn-lt"/>
                <a:ea typeface="宋体" pitchFamily="2" charset="-122"/>
              </a:rPr>
              <a:t>void main()</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int</a:t>
            </a:r>
            <a:r>
              <a:rPr lang="en-US" altLang="zh-CN" sz="2000" dirty="0">
                <a:latin typeface="+mn-lt"/>
                <a:ea typeface="宋体" pitchFamily="2" charset="-122"/>
              </a:rPr>
              <a:t> a[10],</a:t>
            </a:r>
            <a:r>
              <a:rPr lang="en-US" altLang="zh-CN" sz="2000" dirty="0" err="1">
                <a:latin typeface="+mn-lt"/>
                <a:ea typeface="宋体" pitchFamily="2" charset="-122"/>
              </a:rPr>
              <a:t>i</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int</a:t>
            </a:r>
            <a:r>
              <a:rPr lang="en-US" altLang="zh-CN" sz="2000" dirty="0">
                <a:latin typeface="+mn-lt"/>
                <a:ea typeface="宋体" pitchFamily="2" charset="-122"/>
              </a:rPr>
              <a:t> </a:t>
            </a:r>
            <a:r>
              <a:rPr lang="en-US" altLang="zh-CN" sz="2000" dirty="0" err="1">
                <a:latin typeface="+mn-lt"/>
                <a:ea typeface="宋体" pitchFamily="2" charset="-122"/>
              </a:rPr>
              <a:t>max,min</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	float s=0,aver;</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printf</a:t>
            </a:r>
            <a:r>
              <a:rPr lang="en-US" altLang="zh-CN" sz="2000" dirty="0">
                <a:latin typeface="+mn-lt"/>
                <a:ea typeface="宋体" pitchFamily="2" charset="-122"/>
              </a:rPr>
              <a:t>("Input 10 numbers: ");</a:t>
            </a:r>
          </a:p>
          <a:p>
            <a:pPr>
              <a:lnSpc>
                <a:spcPct val="80000"/>
              </a:lnSpc>
              <a:buFontTx/>
              <a:buNone/>
            </a:pPr>
            <a:r>
              <a:rPr lang="en-US" altLang="zh-CN" sz="2000" dirty="0">
                <a:latin typeface="+mn-lt"/>
                <a:ea typeface="宋体" pitchFamily="2" charset="-122"/>
              </a:rPr>
              <a:t>	for (</a:t>
            </a:r>
            <a:r>
              <a:rPr lang="en-US" altLang="zh-CN" sz="2000" dirty="0" err="1">
                <a:latin typeface="+mn-lt"/>
                <a:ea typeface="宋体" pitchFamily="2" charset="-122"/>
              </a:rPr>
              <a:t>i</a:t>
            </a:r>
            <a:r>
              <a:rPr lang="en-US" altLang="zh-CN" sz="2000" dirty="0">
                <a:latin typeface="+mn-lt"/>
                <a:ea typeface="宋体" pitchFamily="2" charset="-122"/>
              </a:rPr>
              <a:t>=0;i&lt;10;i++)	</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scanf</a:t>
            </a:r>
            <a:r>
              <a:rPr lang="en-US" altLang="zh-CN" sz="2000" dirty="0">
                <a:latin typeface="+mn-lt"/>
                <a:ea typeface="宋体" pitchFamily="2" charset="-122"/>
              </a:rPr>
              <a:t>("%</a:t>
            </a:r>
            <a:r>
              <a:rPr lang="en-US" altLang="zh-CN" sz="2000" dirty="0" err="1">
                <a:latin typeface="+mn-lt"/>
                <a:ea typeface="宋体" pitchFamily="2" charset="-122"/>
              </a:rPr>
              <a:t>d",&amp;a</a:t>
            </a:r>
            <a:r>
              <a:rPr lang="en-US" altLang="zh-CN" sz="2000" dirty="0">
                <a:latin typeface="+mn-lt"/>
                <a:ea typeface="宋体" pitchFamily="2" charset="-122"/>
              </a:rPr>
              <a:t>[</a:t>
            </a:r>
            <a:r>
              <a:rPr lang="en-US" altLang="zh-CN" sz="2000" dirty="0" err="1">
                <a:latin typeface="+mn-lt"/>
                <a:ea typeface="宋体" pitchFamily="2" charset="-122"/>
              </a:rPr>
              <a:t>i</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	s = max = min = a[0]; </a:t>
            </a:r>
          </a:p>
          <a:p>
            <a:pPr>
              <a:lnSpc>
                <a:spcPct val="80000"/>
              </a:lnSpc>
              <a:buFontTx/>
              <a:buNone/>
            </a:pPr>
            <a:r>
              <a:rPr lang="en-US" altLang="zh-CN" sz="2000" dirty="0">
                <a:latin typeface="+mn-lt"/>
                <a:ea typeface="宋体" pitchFamily="2" charset="-122"/>
              </a:rPr>
              <a:t>	for (</a:t>
            </a:r>
            <a:r>
              <a:rPr lang="en-US" altLang="zh-CN" sz="2000" dirty="0" err="1">
                <a:latin typeface="+mn-lt"/>
                <a:ea typeface="宋体" pitchFamily="2" charset="-122"/>
              </a:rPr>
              <a:t>i</a:t>
            </a:r>
            <a:r>
              <a:rPr lang="en-US" altLang="zh-CN" sz="2000" dirty="0">
                <a:latin typeface="+mn-lt"/>
                <a:ea typeface="宋体" pitchFamily="2" charset="-122"/>
              </a:rPr>
              <a:t>=1;i&lt;10;i++) </a:t>
            </a:r>
          </a:p>
          <a:p>
            <a:pPr>
              <a:lnSpc>
                <a:spcPct val="80000"/>
              </a:lnSpc>
              <a:buFontTx/>
              <a:buNone/>
            </a:pPr>
            <a:r>
              <a:rPr lang="en-US" altLang="zh-CN" sz="2000" dirty="0">
                <a:latin typeface="+mn-lt"/>
                <a:ea typeface="宋体" pitchFamily="2" charset="-122"/>
              </a:rPr>
              <a:t>	{	if (a[</a:t>
            </a:r>
            <a:r>
              <a:rPr lang="en-US" altLang="zh-CN" sz="2000" dirty="0" err="1">
                <a:latin typeface="+mn-lt"/>
                <a:ea typeface="宋体" pitchFamily="2" charset="-122"/>
              </a:rPr>
              <a:t>i</a:t>
            </a:r>
            <a:r>
              <a:rPr lang="en-US" altLang="zh-CN" sz="2000" dirty="0">
                <a:latin typeface="+mn-lt"/>
                <a:ea typeface="宋体" pitchFamily="2" charset="-122"/>
              </a:rPr>
              <a:t>]&gt;max)	</a:t>
            </a:r>
          </a:p>
          <a:p>
            <a:pPr>
              <a:lnSpc>
                <a:spcPct val="80000"/>
              </a:lnSpc>
              <a:buFontTx/>
              <a:buNone/>
            </a:pPr>
            <a:r>
              <a:rPr lang="en-US" altLang="zh-CN" sz="2000" dirty="0">
                <a:latin typeface="+mn-lt"/>
                <a:ea typeface="宋体" pitchFamily="2" charset="-122"/>
              </a:rPr>
              <a:t>			max=a[</a:t>
            </a:r>
            <a:r>
              <a:rPr lang="en-US" altLang="zh-CN" sz="2000" dirty="0" err="1">
                <a:latin typeface="+mn-lt"/>
                <a:ea typeface="宋体" pitchFamily="2" charset="-122"/>
              </a:rPr>
              <a:t>i</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		else 	if (a[</a:t>
            </a:r>
            <a:r>
              <a:rPr lang="en-US" altLang="zh-CN" sz="2000" dirty="0" err="1">
                <a:latin typeface="+mn-lt"/>
                <a:ea typeface="宋体" pitchFamily="2" charset="-122"/>
              </a:rPr>
              <a:t>i</a:t>
            </a:r>
            <a:r>
              <a:rPr lang="en-US" altLang="zh-CN" sz="2000" dirty="0">
                <a:latin typeface="+mn-lt"/>
                <a:ea typeface="宋体" pitchFamily="2" charset="-122"/>
              </a:rPr>
              <a:t>]&lt;min)	</a:t>
            </a:r>
          </a:p>
          <a:p>
            <a:pPr>
              <a:lnSpc>
                <a:spcPct val="80000"/>
              </a:lnSpc>
              <a:buFontTx/>
              <a:buNone/>
            </a:pPr>
            <a:r>
              <a:rPr lang="en-US" altLang="zh-CN" sz="2000" dirty="0">
                <a:latin typeface="+mn-lt"/>
                <a:ea typeface="宋体" pitchFamily="2" charset="-122"/>
              </a:rPr>
              <a:t>				min=a[</a:t>
            </a:r>
            <a:r>
              <a:rPr lang="en-US" altLang="zh-CN" sz="2000" dirty="0" err="1">
                <a:latin typeface="+mn-lt"/>
                <a:ea typeface="宋体" pitchFamily="2" charset="-122"/>
              </a:rPr>
              <a:t>i</a:t>
            </a:r>
            <a:r>
              <a:rPr lang="en-US" altLang="zh-CN" sz="2000" dirty="0">
                <a:latin typeface="+mn-lt"/>
                <a:ea typeface="宋体" pitchFamily="2" charset="-122"/>
              </a:rPr>
              <a:t>];	</a:t>
            </a:r>
          </a:p>
          <a:p>
            <a:pPr>
              <a:lnSpc>
                <a:spcPct val="80000"/>
              </a:lnSpc>
              <a:buFontTx/>
              <a:buNone/>
            </a:pPr>
            <a:r>
              <a:rPr lang="en-US" altLang="zh-CN" sz="2000" dirty="0">
                <a:latin typeface="+mn-lt"/>
                <a:ea typeface="宋体" pitchFamily="2" charset="-122"/>
              </a:rPr>
              <a:t>		s = s + a[</a:t>
            </a:r>
            <a:r>
              <a:rPr lang="en-US" altLang="zh-CN" sz="2000" dirty="0" err="1">
                <a:latin typeface="+mn-lt"/>
                <a:ea typeface="宋体" pitchFamily="2" charset="-122"/>
              </a:rPr>
              <a:t>i</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	}</a:t>
            </a:r>
          </a:p>
        </p:txBody>
      </p:sp>
      <p:sp>
        <p:nvSpPr>
          <p:cNvPr id="11270" name="Rectangle 6"/>
          <p:cNvSpPr>
            <a:spLocks noChangeArrowheads="1"/>
          </p:cNvSpPr>
          <p:nvPr/>
        </p:nvSpPr>
        <p:spPr bwMode="auto">
          <a:xfrm>
            <a:off x="4876800" y="1752600"/>
            <a:ext cx="4114800" cy="2838450"/>
          </a:xfrm>
          <a:prstGeom prst="rect">
            <a:avLst/>
          </a:prstGeom>
          <a:noFill/>
          <a:ln w="9525" algn="ctr">
            <a:noFill/>
            <a:miter lim="800000"/>
            <a:headEnd/>
            <a:tailEnd/>
          </a:ln>
          <a:effectLst/>
        </p:spPr>
        <p:txBody>
          <a:bodyPr/>
          <a:lstStyle/>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aver = s/10;</a:t>
            </a:r>
          </a:p>
          <a:p>
            <a:pPr marL="342900" indent="-342900">
              <a:lnSpc>
                <a:spcPct val="80000"/>
              </a:lnSpc>
              <a:spcBef>
                <a:spcPct val="20000"/>
              </a:spcBef>
              <a:buClr>
                <a:schemeClr val="tx2"/>
              </a:buClr>
              <a:buSzPct val="70000"/>
              <a:buFont typeface="Wingdings" pitchFamily="2" charset="2"/>
              <a:buNone/>
            </a:pPr>
            <a:r>
              <a:rPr lang="en-US" altLang="zh-CN" sz="2000" dirty="0" err="1">
                <a:solidFill>
                  <a:srgbClr val="5F5F5F"/>
                </a:solidFill>
                <a:latin typeface="+mn-lt"/>
              </a:rPr>
              <a:t>printf</a:t>
            </a:r>
            <a:r>
              <a:rPr lang="en-US" altLang="zh-CN" sz="2000" dirty="0">
                <a:solidFill>
                  <a:srgbClr val="5F5F5F"/>
                </a:solidFill>
                <a:latin typeface="+mn-lt"/>
              </a:rPr>
              <a:t>("max is %d\</a:t>
            </a:r>
            <a:r>
              <a:rPr lang="en-US" altLang="zh-CN" sz="2000" dirty="0" err="1">
                <a:solidFill>
                  <a:srgbClr val="5F5F5F"/>
                </a:solidFill>
                <a:latin typeface="+mn-lt"/>
              </a:rPr>
              <a:t>n",max</a:t>
            </a:r>
            <a:r>
              <a:rPr lang="en-US" altLang="zh-CN" sz="2000" dirty="0">
                <a:solidFill>
                  <a:srgbClr val="5F5F5F"/>
                </a:solidFill>
                <a:latin typeface="+mn-lt"/>
              </a:rPr>
              <a:t>);</a:t>
            </a:r>
          </a:p>
          <a:p>
            <a:pPr marL="342900" indent="-342900">
              <a:lnSpc>
                <a:spcPct val="80000"/>
              </a:lnSpc>
              <a:spcBef>
                <a:spcPct val="20000"/>
              </a:spcBef>
              <a:buClr>
                <a:schemeClr val="tx2"/>
              </a:buClr>
              <a:buSzPct val="70000"/>
              <a:buFont typeface="Wingdings" pitchFamily="2" charset="2"/>
              <a:buNone/>
            </a:pPr>
            <a:r>
              <a:rPr lang="en-US" altLang="zh-CN" sz="2000" dirty="0" err="1">
                <a:solidFill>
                  <a:srgbClr val="5F5F5F"/>
                </a:solidFill>
                <a:latin typeface="+mn-lt"/>
              </a:rPr>
              <a:t>printf</a:t>
            </a:r>
            <a:r>
              <a:rPr lang="en-US" altLang="zh-CN" sz="2000" dirty="0">
                <a:solidFill>
                  <a:srgbClr val="5F5F5F"/>
                </a:solidFill>
                <a:latin typeface="+mn-lt"/>
              </a:rPr>
              <a:t>("min is %d\</a:t>
            </a:r>
            <a:r>
              <a:rPr lang="en-US" altLang="zh-CN" sz="2000" dirty="0" err="1">
                <a:solidFill>
                  <a:srgbClr val="5F5F5F"/>
                </a:solidFill>
                <a:latin typeface="+mn-lt"/>
              </a:rPr>
              <a:t>n",min</a:t>
            </a:r>
            <a:r>
              <a:rPr lang="en-US" altLang="zh-CN" sz="2000" dirty="0">
                <a:solidFill>
                  <a:srgbClr val="5F5F5F"/>
                </a:solidFill>
                <a:latin typeface="+mn-lt"/>
              </a:rPr>
              <a:t>);</a:t>
            </a:r>
          </a:p>
          <a:p>
            <a:pPr marL="342900" indent="-342900">
              <a:lnSpc>
                <a:spcPct val="80000"/>
              </a:lnSpc>
              <a:spcBef>
                <a:spcPct val="20000"/>
              </a:spcBef>
              <a:buClr>
                <a:schemeClr val="tx2"/>
              </a:buClr>
              <a:buSzPct val="70000"/>
              <a:buFont typeface="Wingdings" pitchFamily="2" charset="2"/>
              <a:buNone/>
            </a:pPr>
            <a:r>
              <a:rPr lang="en-US" altLang="zh-CN" sz="2000" dirty="0" err="1">
                <a:solidFill>
                  <a:srgbClr val="5F5F5F"/>
                </a:solidFill>
                <a:latin typeface="+mn-lt"/>
              </a:rPr>
              <a:t>printf</a:t>
            </a:r>
            <a:r>
              <a:rPr lang="en-US" altLang="zh-CN" sz="2000" dirty="0">
                <a:solidFill>
                  <a:srgbClr val="5F5F5F"/>
                </a:solidFill>
                <a:latin typeface="+mn-lt"/>
              </a:rPr>
              <a:t>("average is %.2f\</a:t>
            </a:r>
            <a:r>
              <a:rPr lang="en-US" altLang="zh-CN" sz="2000" dirty="0" err="1">
                <a:solidFill>
                  <a:srgbClr val="5F5F5F"/>
                </a:solidFill>
                <a:latin typeface="+mn-lt"/>
              </a:rPr>
              <a:t>n",aver</a:t>
            </a:r>
            <a:r>
              <a:rPr lang="en-US" altLang="zh-CN" sz="2000" dirty="0">
                <a:solidFill>
                  <a:srgbClr val="5F5F5F"/>
                </a:solidFill>
                <a:latin typeface="+mn-lt"/>
              </a:rPr>
              <a:t>);</a:t>
            </a:r>
          </a:p>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for(</a:t>
            </a:r>
            <a:r>
              <a:rPr lang="en-US" altLang="zh-CN" sz="2000" dirty="0" err="1">
                <a:solidFill>
                  <a:srgbClr val="5F5F5F"/>
                </a:solidFill>
                <a:latin typeface="+mn-lt"/>
              </a:rPr>
              <a:t>i</a:t>
            </a:r>
            <a:r>
              <a:rPr lang="en-US" altLang="zh-CN" sz="2000" dirty="0">
                <a:solidFill>
                  <a:srgbClr val="5F5F5F"/>
                </a:solidFill>
                <a:latin typeface="+mn-lt"/>
              </a:rPr>
              <a:t>=0;i&lt;10;i++)</a:t>
            </a:r>
          </a:p>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 if(a[</a:t>
            </a:r>
            <a:r>
              <a:rPr lang="en-US" altLang="zh-CN" sz="2000" dirty="0" err="1">
                <a:solidFill>
                  <a:srgbClr val="5F5F5F"/>
                </a:solidFill>
                <a:latin typeface="+mn-lt"/>
              </a:rPr>
              <a:t>i</a:t>
            </a:r>
            <a:r>
              <a:rPr lang="en-US" altLang="zh-CN" sz="2000" dirty="0">
                <a:solidFill>
                  <a:srgbClr val="5F5F5F"/>
                </a:solidFill>
                <a:latin typeface="+mn-lt"/>
              </a:rPr>
              <a:t>]&lt;aver) </a:t>
            </a:r>
            <a:r>
              <a:rPr lang="en-US" altLang="zh-CN" sz="2000" dirty="0" err="1">
                <a:solidFill>
                  <a:srgbClr val="5F5F5F"/>
                </a:solidFill>
                <a:latin typeface="+mn-lt"/>
              </a:rPr>
              <a:t>printf</a:t>
            </a:r>
            <a:r>
              <a:rPr lang="en-US" altLang="zh-CN" sz="2000" dirty="0">
                <a:solidFill>
                  <a:srgbClr val="5F5F5F"/>
                </a:solidFill>
                <a:latin typeface="+mn-lt"/>
              </a:rPr>
              <a:t>("%4d",a[</a:t>
            </a:r>
            <a:r>
              <a:rPr lang="en-US" altLang="zh-CN" sz="2000" dirty="0" err="1">
                <a:solidFill>
                  <a:srgbClr val="5F5F5F"/>
                </a:solidFill>
                <a:latin typeface="+mn-lt"/>
              </a:rPr>
              <a:t>i</a:t>
            </a:r>
            <a:r>
              <a:rPr lang="en-US" altLang="zh-CN" sz="2000" dirty="0">
                <a:solidFill>
                  <a:srgbClr val="5F5F5F"/>
                </a:solidFill>
                <a:latin typeface="+mn-lt"/>
              </a:rPr>
              <a:t>]);</a:t>
            </a:r>
          </a:p>
          <a:p>
            <a:pPr marL="342900" indent="-342900">
              <a:lnSpc>
                <a:spcPct val="80000"/>
              </a:lnSpc>
              <a:spcBef>
                <a:spcPct val="20000"/>
              </a:spcBef>
              <a:buClr>
                <a:schemeClr val="tx2"/>
              </a:buClr>
              <a:buSzPct val="70000"/>
              <a:buFont typeface="Wingdings" pitchFamily="2" charset="2"/>
              <a:buNone/>
            </a:pPr>
            <a:r>
              <a:rPr lang="en-US" altLang="zh-CN" sz="2000" dirty="0" err="1">
                <a:solidFill>
                  <a:srgbClr val="5F5F5F"/>
                </a:solidFill>
                <a:latin typeface="+mn-lt"/>
              </a:rPr>
              <a:t>printf</a:t>
            </a:r>
            <a:r>
              <a:rPr lang="en-US" altLang="zh-CN" sz="2000" dirty="0">
                <a:solidFill>
                  <a:srgbClr val="5F5F5F"/>
                </a:solidFill>
                <a:latin typeface="+mn-lt"/>
              </a:rPr>
              <a:t>("\n");</a:t>
            </a:r>
          </a:p>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 </a:t>
            </a:r>
          </a:p>
        </p:txBody>
      </p:sp>
      <p:pic>
        <p:nvPicPr>
          <p:cNvPr id="11273" name="Picture 9"/>
          <p:cNvPicPr>
            <a:picLocks noChangeAspect="1" noChangeArrowheads="1"/>
          </p:cNvPicPr>
          <p:nvPr/>
        </p:nvPicPr>
        <p:blipFill>
          <a:blip r:embed="rId2" cstate="print"/>
          <a:srcRect/>
          <a:stretch>
            <a:fillRect/>
          </a:stretch>
        </p:blipFill>
        <p:spPr bwMode="auto">
          <a:xfrm>
            <a:off x="5029200" y="4800600"/>
            <a:ext cx="3505200" cy="97790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zh-CN"/>
              <a:t>6.4  </a:t>
            </a:r>
            <a:r>
              <a:rPr lang="zh-CN" altLang="en-US"/>
              <a:t>二维数组和多维数组 </a:t>
            </a:r>
          </a:p>
        </p:txBody>
      </p:sp>
      <p:sp>
        <p:nvSpPr>
          <p:cNvPr id="12293" name="Rectangle 5"/>
          <p:cNvSpPr>
            <a:spLocks noGrp="1" noChangeArrowheads="1"/>
          </p:cNvSpPr>
          <p:nvPr>
            <p:ph sz="quarter" idx="1"/>
          </p:nvPr>
        </p:nvSpPr>
        <p:spPr>
          <a:xfrm>
            <a:off x="381000" y="1600200"/>
            <a:ext cx="8534400" cy="4179888"/>
          </a:xfrm>
        </p:spPr>
        <p:txBody>
          <a:bodyPr/>
          <a:lstStyle/>
          <a:p>
            <a:r>
              <a:rPr lang="zh-CN" altLang="en-US">
                <a:ea typeface="宋体" pitchFamily="2" charset="-122"/>
              </a:rPr>
              <a:t>二维数组用于存放矩阵形式的数据，如二维表格等数据。</a:t>
            </a:r>
          </a:p>
          <a:p>
            <a:r>
              <a:rPr lang="zh-CN" altLang="en-US">
                <a:ea typeface="宋体" pitchFamily="2" charset="-122"/>
              </a:rPr>
              <a:t>定义二维数组的格式如下：</a:t>
            </a:r>
          </a:p>
          <a:p>
            <a:pPr lvl="1"/>
            <a:r>
              <a:rPr lang="en-US" altLang="zh-CN" sz="2400">
                <a:solidFill>
                  <a:srgbClr val="FF0000"/>
                </a:solidFill>
                <a:ea typeface="宋体" pitchFamily="2" charset="-122"/>
              </a:rPr>
              <a:t>&lt;</a:t>
            </a:r>
            <a:r>
              <a:rPr lang="zh-CN" altLang="en-US" sz="2400">
                <a:solidFill>
                  <a:srgbClr val="FF0000"/>
                </a:solidFill>
                <a:ea typeface="宋体" pitchFamily="2" charset="-122"/>
              </a:rPr>
              <a:t>类型</a:t>
            </a:r>
            <a:r>
              <a:rPr lang="en-US" altLang="zh-CN" sz="2400">
                <a:solidFill>
                  <a:srgbClr val="FF0000"/>
                </a:solidFill>
                <a:ea typeface="宋体" pitchFamily="2" charset="-122"/>
              </a:rPr>
              <a:t>&gt; &lt;</a:t>
            </a:r>
            <a:r>
              <a:rPr lang="zh-CN" altLang="en-US" sz="2400">
                <a:solidFill>
                  <a:srgbClr val="FF0000"/>
                </a:solidFill>
                <a:ea typeface="宋体" pitchFamily="2" charset="-122"/>
              </a:rPr>
              <a:t>数组名</a:t>
            </a:r>
            <a:r>
              <a:rPr lang="en-US" altLang="zh-CN" sz="2400">
                <a:solidFill>
                  <a:srgbClr val="FF0000"/>
                </a:solidFill>
                <a:ea typeface="宋体" pitchFamily="2" charset="-122"/>
              </a:rPr>
              <a:t>&gt; [&lt;</a:t>
            </a:r>
            <a:r>
              <a:rPr lang="zh-CN" altLang="en-US" sz="2400">
                <a:solidFill>
                  <a:srgbClr val="FF0000"/>
                </a:solidFill>
                <a:ea typeface="宋体" pitchFamily="2" charset="-122"/>
              </a:rPr>
              <a:t>常量表达式</a:t>
            </a:r>
            <a:r>
              <a:rPr lang="en-US" altLang="zh-CN" sz="2400">
                <a:solidFill>
                  <a:srgbClr val="FF0000"/>
                </a:solidFill>
                <a:ea typeface="宋体" pitchFamily="2" charset="-122"/>
              </a:rPr>
              <a:t>1&gt;][&lt;</a:t>
            </a:r>
            <a:r>
              <a:rPr lang="zh-CN" altLang="en-US" sz="2400">
                <a:solidFill>
                  <a:srgbClr val="FF0000"/>
                </a:solidFill>
                <a:ea typeface="宋体" pitchFamily="2" charset="-122"/>
              </a:rPr>
              <a:t>常量表达式</a:t>
            </a:r>
            <a:r>
              <a:rPr lang="en-US" altLang="zh-CN" sz="2400">
                <a:solidFill>
                  <a:srgbClr val="FF0000"/>
                </a:solidFill>
                <a:ea typeface="宋体" pitchFamily="2" charset="-122"/>
              </a:rPr>
              <a:t>2&gt;];</a:t>
            </a:r>
          </a:p>
          <a:p>
            <a:r>
              <a:rPr lang="zh-CN" altLang="en-US">
                <a:ea typeface="宋体" pitchFamily="2" charset="-122"/>
              </a:rPr>
              <a:t>例如：</a:t>
            </a:r>
          </a:p>
          <a:p>
            <a:pPr lvl="1"/>
            <a:r>
              <a:rPr lang="en-US" altLang="zh-CN">
                <a:solidFill>
                  <a:srgbClr val="FF0000"/>
                </a:solidFill>
                <a:ea typeface="宋体" pitchFamily="2" charset="-122"/>
              </a:rPr>
              <a:t>int a[3][4];</a:t>
            </a:r>
            <a:r>
              <a:rPr lang="en-US" altLang="zh-CN">
                <a:ea typeface="宋体" pitchFamily="2" charset="-122"/>
              </a:rPr>
              <a:t>      /* 3×4</a:t>
            </a:r>
            <a:r>
              <a:rPr lang="zh-CN" altLang="en-US">
                <a:ea typeface="宋体" pitchFamily="2" charset="-122"/>
              </a:rPr>
              <a:t>的矩阵，共</a:t>
            </a:r>
            <a:r>
              <a:rPr lang="en-US" altLang="zh-CN">
                <a:ea typeface="宋体" pitchFamily="2" charset="-122"/>
              </a:rPr>
              <a:t>12</a:t>
            </a:r>
            <a:r>
              <a:rPr lang="zh-CN" altLang="en-US">
                <a:ea typeface="宋体" pitchFamily="2" charset="-122"/>
              </a:rPr>
              <a:t>个元素 *</a:t>
            </a:r>
            <a:r>
              <a:rPr lang="en-US" altLang="zh-CN">
                <a:ea typeface="宋体" pitchFamily="2" charset="-122"/>
              </a:rPr>
              <a:t>/</a:t>
            </a:r>
          </a:p>
          <a:p>
            <a:pPr lvl="1"/>
            <a:r>
              <a:rPr lang="en-US" altLang="zh-CN">
                <a:solidFill>
                  <a:srgbClr val="FF0000"/>
                </a:solidFill>
                <a:ea typeface="宋体" pitchFamily="2" charset="-122"/>
              </a:rPr>
              <a:t>float f[5][10];</a:t>
            </a:r>
          </a:p>
        </p:txBody>
      </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ltLang="zh-CN"/>
              <a:t>6.4  </a:t>
            </a:r>
            <a:r>
              <a:rPr lang="zh-CN" altLang="en-US"/>
              <a:t>二维数组和多维数组</a:t>
            </a:r>
          </a:p>
        </p:txBody>
      </p:sp>
      <p:sp>
        <p:nvSpPr>
          <p:cNvPr id="13315" name="Rectangle 3"/>
          <p:cNvSpPr>
            <a:spLocks noGrp="1" noChangeArrowheads="1"/>
          </p:cNvSpPr>
          <p:nvPr>
            <p:ph sz="quarter" idx="1"/>
          </p:nvPr>
        </p:nvSpPr>
        <p:spPr>
          <a:xfrm>
            <a:off x="381000" y="1600200"/>
            <a:ext cx="5453063" cy="2133600"/>
          </a:xfrm>
        </p:spPr>
        <p:txBody>
          <a:bodyPr/>
          <a:lstStyle/>
          <a:p>
            <a:r>
              <a:rPr lang="en-US" altLang="zh-CN" sz="2400">
                <a:solidFill>
                  <a:srgbClr val="FF0000"/>
                </a:solidFill>
                <a:ea typeface="宋体" pitchFamily="2" charset="-122"/>
              </a:rPr>
              <a:t>int a[3][4]</a:t>
            </a:r>
            <a:r>
              <a:rPr lang="en-US" altLang="zh-CN" sz="2400">
                <a:ea typeface="宋体" pitchFamily="2" charset="-122"/>
              </a:rPr>
              <a:t> </a:t>
            </a:r>
          </a:p>
          <a:p>
            <a:pPr lvl="1">
              <a:buFontTx/>
              <a:buNone/>
            </a:pPr>
            <a:r>
              <a:rPr lang="en-US" altLang="zh-CN" sz="2400">
                <a:ea typeface="宋体" pitchFamily="2" charset="-122"/>
              </a:rPr>
              <a:t>a[0][0]   a[0][1]  a[0][2]  a[0][3]</a:t>
            </a:r>
          </a:p>
          <a:p>
            <a:pPr lvl="1">
              <a:buFontTx/>
              <a:buNone/>
            </a:pPr>
            <a:r>
              <a:rPr lang="en-US" altLang="zh-CN" sz="2400">
                <a:ea typeface="宋体" pitchFamily="2" charset="-122"/>
              </a:rPr>
              <a:t>a[1][0]   a[1][1]  a[1][2]  a[1][3]</a:t>
            </a:r>
          </a:p>
          <a:p>
            <a:pPr lvl="1">
              <a:buFontTx/>
              <a:buNone/>
            </a:pPr>
            <a:r>
              <a:rPr lang="en-US" altLang="zh-CN" sz="2400">
                <a:ea typeface="宋体" pitchFamily="2" charset="-122"/>
              </a:rPr>
              <a:t>a[2][0]   a[2][1]  a[2][2]  a[2][3] </a:t>
            </a:r>
          </a:p>
        </p:txBody>
      </p:sp>
      <p:pic>
        <p:nvPicPr>
          <p:cNvPr id="13317" name="Picture 5" descr="0602"/>
          <p:cNvPicPr>
            <a:picLocks noChangeAspect="1" noChangeArrowheads="1"/>
          </p:cNvPicPr>
          <p:nvPr/>
        </p:nvPicPr>
        <p:blipFill>
          <a:blip r:embed="rId2" cstate="print"/>
          <a:srcRect/>
          <a:stretch>
            <a:fillRect/>
          </a:stretch>
        </p:blipFill>
        <p:spPr bwMode="auto">
          <a:xfrm>
            <a:off x="5715000" y="2286000"/>
            <a:ext cx="2730500" cy="3657600"/>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a:t>二维数组的初始化 </a:t>
            </a:r>
          </a:p>
        </p:txBody>
      </p:sp>
      <p:sp>
        <p:nvSpPr>
          <p:cNvPr id="14342" name="Rectangle 6"/>
          <p:cNvSpPr>
            <a:spLocks noGrp="1" noChangeArrowheads="1"/>
          </p:cNvSpPr>
          <p:nvPr>
            <p:ph sz="quarter" idx="1"/>
          </p:nvPr>
        </p:nvSpPr>
        <p:spPr>
          <a:xfrm>
            <a:off x="457200" y="1719263"/>
            <a:ext cx="8382000" cy="4529137"/>
          </a:xfrm>
          <a:noFill/>
          <a:ln/>
        </p:spPr>
        <p:txBody>
          <a:bodyPr/>
          <a:lstStyle/>
          <a:p>
            <a:pPr>
              <a:lnSpc>
                <a:spcPct val="90000"/>
              </a:lnSpc>
            </a:pPr>
            <a:r>
              <a:rPr lang="zh-CN" altLang="en-US">
                <a:ea typeface="宋体" pitchFamily="2" charset="-122"/>
              </a:rPr>
              <a:t>完全初始化</a:t>
            </a:r>
          </a:p>
          <a:p>
            <a:pPr lvl="1">
              <a:lnSpc>
                <a:spcPct val="90000"/>
              </a:lnSpc>
            </a:pPr>
            <a:r>
              <a:rPr lang="en-US" altLang="zh-CN">
                <a:solidFill>
                  <a:srgbClr val="FF0000"/>
                </a:solidFill>
                <a:ea typeface="宋体" pitchFamily="2" charset="-122"/>
              </a:rPr>
              <a:t>int a[3][4]={1,2,3,4,5,6,7,8,9,10,11,12};</a:t>
            </a:r>
            <a:r>
              <a:rPr lang="en-US" altLang="zh-CN">
                <a:ea typeface="宋体" pitchFamily="2" charset="-122"/>
              </a:rPr>
              <a:t> 	</a:t>
            </a:r>
          </a:p>
          <a:p>
            <a:pPr>
              <a:lnSpc>
                <a:spcPct val="90000"/>
              </a:lnSpc>
            </a:pPr>
            <a:r>
              <a:rPr lang="zh-CN" altLang="en-US">
                <a:ea typeface="宋体" pitchFamily="2" charset="-122"/>
              </a:rPr>
              <a:t>省略行的完全初始化</a:t>
            </a:r>
          </a:p>
          <a:p>
            <a:pPr lvl="1">
              <a:lnSpc>
                <a:spcPct val="90000"/>
              </a:lnSpc>
            </a:pPr>
            <a:r>
              <a:rPr lang="en-US" altLang="zh-CN">
                <a:solidFill>
                  <a:srgbClr val="FF0000"/>
                </a:solidFill>
                <a:ea typeface="宋体" pitchFamily="2" charset="-122"/>
              </a:rPr>
              <a:t>int a[][4]={1,2,3,4,5,6,7,8,9,10,11,12};</a:t>
            </a:r>
            <a:r>
              <a:rPr lang="en-US" altLang="zh-CN">
                <a:ea typeface="宋体" pitchFamily="2" charset="-122"/>
              </a:rPr>
              <a:t> 	</a:t>
            </a:r>
          </a:p>
          <a:p>
            <a:pPr>
              <a:lnSpc>
                <a:spcPct val="90000"/>
              </a:lnSpc>
            </a:pPr>
            <a:r>
              <a:rPr lang="zh-CN" altLang="en-US">
                <a:ea typeface="宋体" pitchFamily="2" charset="-122"/>
              </a:rPr>
              <a:t>分行完全初始化，可读性较好</a:t>
            </a:r>
          </a:p>
          <a:p>
            <a:pPr lvl="1">
              <a:lnSpc>
                <a:spcPct val="90000"/>
              </a:lnSpc>
            </a:pPr>
            <a:r>
              <a:rPr lang="en-US" altLang="zh-CN">
                <a:solidFill>
                  <a:srgbClr val="FF0000"/>
                </a:solidFill>
                <a:ea typeface="宋体" pitchFamily="2" charset="-122"/>
              </a:rPr>
              <a:t>int a[3][4]={{1,2,3,4},{5,6,7,8},{9,10,11,12}};	</a:t>
            </a:r>
          </a:p>
          <a:p>
            <a:pPr>
              <a:lnSpc>
                <a:spcPct val="90000"/>
              </a:lnSpc>
            </a:pPr>
            <a:r>
              <a:rPr lang="zh-CN" altLang="en-US">
                <a:ea typeface="宋体" pitchFamily="2" charset="-122"/>
              </a:rPr>
              <a:t>部分初始化 </a:t>
            </a:r>
          </a:p>
          <a:p>
            <a:pPr lvl="1">
              <a:lnSpc>
                <a:spcPct val="90000"/>
              </a:lnSpc>
            </a:pPr>
            <a:r>
              <a:rPr lang="en-US" altLang="zh-CN">
                <a:solidFill>
                  <a:srgbClr val="FF0000"/>
                </a:solidFill>
                <a:ea typeface="宋体" pitchFamily="2" charset="-122"/>
              </a:rPr>
              <a:t>int a[3][4]={1,2,3,4};</a:t>
            </a:r>
          </a:p>
        </p:txBody>
      </p:sp>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zh-CN"/>
              <a:t>【</a:t>
            </a:r>
            <a:r>
              <a:rPr lang="zh-CN" altLang="en-US"/>
              <a:t>例</a:t>
            </a:r>
            <a:r>
              <a:rPr lang="en-US" altLang="zh-CN"/>
              <a:t>6-2】</a:t>
            </a:r>
            <a:r>
              <a:rPr lang="zh-CN" altLang="en-US"/>
              <a:t>演示二维数组的定义及元素引用 </a:t>
            </a:r>
          </a:p>
        </p:txBody>
      </p:sp>
      <p:sp>
        <p:nvSpPr>
          <p:cNvPr id="15363" name="Rectangle 3"/>
          <p:cNvSpPr>
            <a:spLocks noGrp="1" noChangeArrowheads="1"/>
          </p:cNvSpPr>
          <p:nvPr>
            <p:ph sz="quarter" idx="1"/>
          </p:nvPr>
        </p:nvSpPr>
        <p:spPr>
          <a:xfrm>
            <a:off x="457200" y="1719263"/>
            <a:ext cx="8382000" cy="4910137"/>
          </a:xfrm>
        </p:spPr>
        <p:txBody>
          <a:bodyPr/>
          <a:lstStyle/>
          <a:p>
            <a:pPr>
              <a:lnSpc>
                <a:spcPct val="80000"/>
              </a:lnSpc>
              <a:buFontTx/>
              <a:buNone/>
            </a:pPr>
            <a:r>
              <a:rPr kumimoji="1" lang="en-US" altLang="zh-CN" sz="2400" dirty="0">
                <a:latin typeface="+mn-lt"/>
                <a:ea typeface="宋体" pitchFamily="2" charset="-122"/>
              </a:rPr>
              <a:t>#include &lt;</a:t>
            </a:r>
            <a:r>
              <a:rPr kumimoji="1" lang="en-US" altLang="zh-CN" sz="2400" dirty="0" err="1">
                <a:latin typeface="+mn-lt"/>
                <a:ea typeface="宋体" pitchFamily="2" charset="-122"/>
              </a:rPr>
              <a:t>stdio.h</a:t>
            </a:r>
            <a:r>
              <a:rPr kumimoji="1" lang="en-US" altLang="zh-CN" sz="2400" dirty="0">
                <a:latin typeface="+mn-lt"/>
                <a:ea typeface="宋体" pitchFamily="2" charset="-122"/>
              </a:rPr>
              <a:t>&gt;</a:t>
            </a:r>
          </a:p>
          <a:p>
            <a:pPr>
              <a:lnSpc>
                <a:spcPct val="80000"/>
              </a:lnSpc>
              <a:buFontTx/>
              <a:buNone/>
            </a:pPr>
            <a:r>
              <a:rPr kumimoji="1" lang="en-US" altLang="zh-CN" sz="2400" dirty="0">
                <a:latin typeface="+mn-lt"/>
                <a:ea typeface="宋体" pitchFamily="2" charset="-122"/>
              </a:rPr>
              <a:t>main()</a:t>
            </a:r>
          </a:p>
          <a:p>
            <a:pPr>
              <a:lnSpc>
                <a:spcPct val="80000"/>
              </a:lnSpc>
              <a:buFontTx/>
              <a:buNone/>
            </a:pPr>
            <a:r>
              <a:rPr kumimoji="1" lang="en-US" altLang="zh-CN" sz="2400" dirty="0">
                <a:latin typeface="+mn-lt"/>
                <a:ea typeface="宋体" pitchFamily="2" charset="-122"/>
              </a:rPr>
              <a:t>{	</a:t>
            </a:r>
            <a:r>
              <a:rPr kumimoji="1" lang="en-US" altLang="zh-CN" sz="2400" dirty="0" err="1">
                <a:latin typeface="+mn-lt"/>
                <a:ea typeface="宋体" pitchFamily="2" charset="-122"/>
              </a:rPr>
              <a:t>int</a:t>
            </a:r>
            <a:r>
              <a:rPr kumimoji="1" lang="en-US" altLang="zh-CN" sz="2400" dirty="0">
                <a:latin typeface="+mn-lt"/>
                <a:ea typeface="宋体" pitchFamily="2" charset="-122"/>
              </a:rPr>
              <a:t> </a:t>
            </a:r>
            <a:r>
              <a:rPr kumimoji="1" lang="en-US" altLang="zh-CN" sz="2400" dirty="0" err="1">
                <a:latin typeface="+mn-lt"/>
                <a:ea typeface="宋体" pitchFamily="2" charset="-122"/>
              </a:rPr>
              <a:t>i,j,k</a:t>
            </a:r>
            <a:r>
              <a:rPr kumimoji="1" lang="en-US" altLang="zh-CN" sz="2400" dirty="0">
                <a:latin typeface="+mn-lt"/>
                <a:ea typeface="宋体" pitchFamily="2" charset="-122"/>
              </a:rPr>
              <a:t>=0;	</a:t>
            </a:r>
            <a:r>
              <a:rPr kumimoji="1" lang="en-US" altLang="zh-CN" sz="2400" dirty="0" err="1">
                <a:latin typeface="+mn-lt"/>
                <a:ea typeface="宋体" pitchFamily="2" charset="-122"/>
              </a:rPr>
              <a:t>int</a:t>
            </a:r>
            <a:r>
              <a:rPr kumimoji="1" lang="en-US" altLang="zh-CN" sz="2400" dirty="0">
                <a:latin typeface="+mn-lt"/>
                <a:ea typeface="宋体" pitchFamily="2" charset="-122"/>
              </a:rPr>
              <a:t> a[3][4];</a:t>
            </a:r>
          </a:p>
          <a:p>
            <a:pPr>
              <a:lnSpc>
                <a:spcPct val="80000"/>
              </a:lnSpc>
              <a:buFontTx/>
              <a:buNone/>
            </a:pPr>
            <a:r>
              <a:rPr kumimoji="1" lang="en-US" altLang="zh-CN" sz="2400" dirty="0">
                <a:latin typeface="+mn-lt"/>
                <a:ea typeface="宋体" pitchFamily="2" charset="-122"/>
              </a:rPr>
              <a:t>	for(</a:t>
            </a:r>
            <a:r>
              <a:rPr kumimoji="1" lang="en-US" altLang="zh-CN" sz="2400" dirty="0" err="1">
                <a:latin typeface="+mn-lt"/>
                <a:ea typeface="宋体" pitchFamily="2" charset="-122"/>
              </a:rPr>
              <a:t>i</a:t>
            </a:r>
            <a:r>
              <a:rPr kumimoji="1" lang="en-US" altLang="zh-CN" sz="2400" dirty="0">
                <a:latin typeface="+mn-lt"/>
                <a:ea typeface="宋体" pitchFamily="2" charset="-122"/>
              </a:rPr>
              <a:t>=0;i&lt;3;i++)         </a:t>
            </a:r>
            <a:r>
              <a:rPr kumimoji="1" lang="en-US" altLang="zh-CN" sz="2400" dirty="0" smtClean="0">
                <a:latin typeface="+mn-lt"/>
                <a:ea typeface="宋体" pitchFamily="2" charset="-122"/>
              </a:rPr>
              <a:t>/*</a:t>
            </a:r>
            <a:r>
              <a:rPr kumimoji="1" lang="zh-CN" altLang="en-US" sz="2400" dirty="0">
                <a:latin typeface="+mn-lt"/>
                <a:ea typeface="宋体" pitchFamily="2" charset="-122"/>
              </a:rPr>
              <a:t>变量</a:t>
            </a:r>
            <a:r>
              <a:rPr kumimoji="1" lang="en-US" altLang="zh-CN" sz="2400" dirty="0" err="1">
                <a:latin typeface="+mn-lt"/>
                <a:ea typeface="宋体" pitchFamily="2" charset="-122"/>
              </a:rPr>
              <a:t>i</a:t>
            </a:r>
            <a:r>
              <a:rPr kumimoji="1" lang="zh-CN" altLang="en-US" sz="2400" dirty="0">
                <a:latin typeface="+mn-lt"/>
                <a:ea typeface="宋体" pitchFamily="2" charset="-122"/>
              </a:rPr>
              <a:t>控制数组</a:t>
            </a:r>
            <a:r>
              <a:rPr kumimoji="1" lang="en-US" altLang="zh-CN" sz="2400" dirty="0">
                <a:latin typeface="+mn-lt"/>
                <a:ea typeface="宋体" pitchFamily="2" charset="-122"/>
              </a:rPr>
              <a:t>a</a:t>
            </a:r>
            <a:r>
              <a:rPr kumimoji="1" lang="zh-CN" altLang="en-US" sz="2400" dirty="0">
                <a:latin typeface="+mn-lt"/>
                <a:ea typeface="宋体" pitchFamily="2" charset="-122"/>
              </a:rPr>
              <a:t>的行下标*</a:t>
            </a:r>
            <a:r>
              <a:rPr kumimoji="1" lang="en-US" altLang="zh-CN" sz="2400" dirty="0">
                <a:latin typeface="+mn-lt"/>
                <a:ea typeface="宋体" pitchFamily="2" charset="-122"/>
              </a:rPr>
              <a:t>/</a:t>
            </a:r>
          </a:p>
          <a:p>
            <a:pPr>
              <a:lnSpc>
                <a:spcPct val="80000"/>
              </a:lnSpc>
              <a:buFontTx/>
              <a:buNone/>
            </a:pPr>
            <a:r>
              <a:rPr kumimoji="1" lang="en-US" altLang="zh-CN" sz="2400" dirty="0">
                <a:latin typeface="+mn-lt"/>
                <a:ea typeface="宋体" pitchFamily="2" charset="-122"/>
              </a:rPr>
              <a:t>	{	for(j=0;j&lt;4;j++)   </a:t>
            </a:r>
            <a:r>
              <a:rPr kumimoji="1" lang="en-US" altLang="zh-CN" sz="2400" dirty="0" smtClean="0">
                <a:latin typeface="+mn-lt"/>
                <a:ea typeface="宋体" pitchFamily="2" charset="-122"/>
              </a:rPr>
              <a:t>/*</a:t>
            </a:r>
            <a:r>
              <a:rPr kumimoji="1" lang="zh-CN" altLang="en-US" sz="2400" dirty="0">
                <a:latin typeface="+mn-lt"/>
                <a:ea typeface="宋体" pitchFamily="2" charset="-122"/>
              </a:rPr>
              <a:t>变量</a:t>
            </a:r>
            <a:r>
              <a:rPr kumimoji="1" lang="en-US" altLang="zh-CN" sz="2400" dirty="0">
                <a:latin typeface="+mn-lt"/>
                <a:ea typeface="宋体" pitchFamily="2" charset="-122"/>
              </a:rPr>
              <a:t>j</a:t>
            </a:r>
            <a:r>
              <a:rPr kumimoji="1" lang="zh-CN" altLang="en-US" sz="2400" dirty="0">
                <a:latin typeface="+mn-lt"/>
                <a:ea typeface="宋体" pitchFamily="2" charset="-122"/>
              </a:rPr>
              <a:t>控制数组</a:t>
            </a:r>
            <a:r>
              <a:rPr kumimoji="1" lang="en-US" altLang="zh-CN" sz="2400" dirty="0">
                <a:latin typeface="+mn-lt"/>
                <a:ea typeface="宋体" pitchFamily="2" charset="-122"/>
              </a:rPr>
              <a:t>a</a:t>
            </a:r>
            <a:r>
              <a:rPr kumimoji="1" lang="zh-CN" altLang="en-US" sz="2400" dirty="0">
                <a:latin typeface="+mn-lt"/>
                <a:ea typeface="宋体" pitchFamily="2" charset="-122"/>
              </a:rPr>
              <a:t>列下标*</a:t>
            </a:r>
            <a:r>
              <a:rPr kumimoji="1" lang="en-US" altLang="zh-CN" sz="2400" dirty="0">
                <a:latin typeface="+mn-lt"/>
                <a:ea typeface="宋体" pitchFamily="2" charset="-122"/>
              </a:rPr>
              <a:t>/</a:t>
            </a:r>
          </a:p>
          <a:p>
            <a:pPr>
              <a:lnSpc>
                <a:spcPct val="80000"/>
              </a:lnSpc>
              <a:buFontTx/>
              <a:buNone/>
            </a:pPr>
            <a:r>
              <a:rPr kumimoji="1" lang="en-US" altLang="zh-CN" sz="2400" dirty="0">
                <a:latin typeface="+mn-lt"/>
                <a:ea typeface="宋体" pitchFamily="2" charset="-122"/>
              </a:rPr>
              <a:t>		{	a[</a:t>
            </a:r>
            <a:r>
              <a:rPr kumimoji="1" lang="en-US" altLang="zh-CN" sz="2400" dirty="0" err="1">
                <a:latin typeface="+mn-lt"/>
                <a:ea typeface="宋体" pitchFamily="2" charset="-122"/>
              </a:rPr>
              <a:t>i</a:t>
            </a:r>
            <a:r>
              <a:rPr kumimoji="1" lang="en-US" altLang="zh-CN" sz="2400" dirty="0">
                <a:latin typeface="+mn-lt"/>
                <a:ea typeface="宋体" pitchFamily="2" charset="-122"/>
              </a:rPr>
              <a:t>][j]=k;</a:t>
            </a:r>
          </a:p>
          <a:p>
            <a:pPr>
              <a:lnSpc>
                <a:spcPct val="80000"/>
              </a:lnSpc>
              <a:buFontTx/>
              <a:buNone/>
            </a:pPr>
            <a:r>
              <a:rPr kumimoji="1" lang="en-US" altLang="zh-CN" sz="2400" dirty="0">
                <a:latin typeface="+mn-lt"/>
                <a:ea typeface="宋体" pitchFamily="2" charset="-122"/>
              </a:rPr>
              <a:t>			</a:t>
            </a:r>
            <a:r>
              <a:rPr kumimoji="1" lang="en-US" altLang="zh-CN" sz="2400" dirty="0" err="1">
                <a:latin typeface="+mn-lt"/>
                <a:ea typeface="宋体" pitchFamily="2" charset="-122"/>
              </a:rPr>
              <a:t>printf</a:t>
            </a:r>
            <a:r>
              <a:rPr kumimoji="1" lang="en-US" altLang="zh-CN" sz="2400" dirty="0">
                <a:latin typeface="+mn-lt"/>
                <a:ea typeface="宋体" pitchFamily="2" charset="-122"/>
              </a:rPr>
              <a:t>("a[%d][%d]=%d\</a:t>
            </a:r>
            <a:r>
              <a:rPr kumimoji="1" lang="en-US" altLang="zh-CN" sz="2400" dirty="0" err="1">
                <a:latin typeface="+mn-lt"/>
                <a:ea typeface="宋体" pitchFamily="2" charset="-122"/>
              </a:rPr>
              <a:t>t",i,j,a</a:t>
            </a:r>
            <a:r>
              <a:rPr kumimoji="1" lang="en-US" altLang="zh-CN" sz="2400" dirty="0">
                <a:latin typeface="+mn-lt"/>
                <a:ea typeface="宋体" pitchFamily="2" charset="-122"/>
              </a:rPr>
              <a:t>[</a:t>
            </a:r>
            <a:r>
              <a:rPr kumimoji="1" lang="en-US" altLang="zh-CN" sz="2400" dirty="0" err="1">
                <a:latin typeface="+mn-lt"/>
                <a:ea typeface="宋体" pitchFamily="2" charset="-122"/>
              </a:rPr>
              <a:t>i</a:t>
            </a:r>
            <a:r>
              <a:rPr kumimoji="1" lang="en-US" altLang="zh-CN" sz="2400" dirty="0">
                <a:latin typeface="+mn-lt"/>
                <a:ea typeface="宋体" pitchFamily="2" charset="-122"/>
              </a:rPr>
              <a:t>][j]);</a:t>
            </a:r>
          </a:p>
          <a:p>
            <a:pPr>
              <a:lnSpc>
                <a:spcPct val="80000"/>
              </a:lnSpc>
              <a:buFontTx/>
              <a:buNone/>
            </a:pPr>
            <a:r>
              <a:rPr kumimoji="1" lang="en-US" altLang="zh-CN" sz="2400" dirty="0">
                <a:latin typeface="+mn-lt"/>
                <a:ea typeface="宋体" pitchFamily="2" charset="-122"/>
              </a:rPr>
              <a:t>			k++;</a:t>
            </a:r>
          </a:p>
          <a:p>
            <a:pPr>
              <a:lnSpc>
                <a:spcPct val="80000"/>
              </a:lnSpc>
              <a:buFontTx/>
              <a:buNone/>
            </a:pPr>
            <a:r>
              <a:rPr kumimoji="1" lang="en-US" altLang="zh-CN" sz="2400" dirty="0">
                <a:latin typeface="+mn-lt"/>
                <a:ea typeface="宋体" pitchFamily="2" charset="-122"/>
              </a:rPr>
              <a:t>		}</a:t>
            </a:r>
          </a:p>
          <a:p>
            <a:pPr>
              <a:lnSpc>
                <a:spcPct val="80000"/>
              </a:lnSpc>
              <a:buFontTx/>
              <a:buNone/>
            </a:pPr>
            <a:r>
              <a:rPr kumimoji="1" lang="en-US" altLang="zh-CN" sz="2400" dirty="0">
                <a:latin typeface="+mn-lt"/>
                <a:ea typeface="宋体" pitchFamily="2" charset="-122"/>
              </a:rPr>
              <a:t>	</a:t>
            </a:r>
            <a:r>
              <a:rPr kumimoji="1" lang="en-US" altLang="zh-CN" sz="2400" dirty="0" err="1">
                <a:latin typeface="+mn-lt"/>
                <a:ea typeface="宋体" pitchFamily="2" charset="-122"/>
              </a:rPr>
              <a:t>printf</a:t>
            </a:r>
            <a:r>
              <a:rPr kumimoji="1" lang="en-US" altLang="zh-CN" sz="2400" dirty="0">
                <a:latin typeface="+mn-lt"/>
                <a:ea typeface="宋体" pitchFamily="2" charset="-122"/>
              </a:rPr>
              <a:t>("\n");</a:t>
            </a:r>
          </a:p>
          <a:p>
            <a:pPr>
              <a:lnSpc>
                <a:spcPct val="80000"/>
              </a:lnSpc>
              <a:buFontTx/>
              <a:buNone/>
            </a:pPr>
            <a:r>
              <a:rPr kumimoji="1" lang="en-US" altLang="zh-CN" sz="2400" dirty="0">
                <a:latin typeface="+mn-lt"/>
                <a:ea typeface="宋体" pitchFamily="2" charset="-122"/>
              </a:rPr>
              <a:t>	}</a:t>
            </a:r>
          </a:p>
          <a:p>
            <a:pPr>
              <a:lnSpc>
                <a:spcPct val="80000"/>
              </a:lnSpc>
              <a:buFontTx/>
              <a:buNone/>
            </a:pPr>
            <a:r>
              <a:rPr kumimoji="1" lang="en-US" altLang="zh-CN" sz="2400" dirty="0">
                <a:latin typeface="+mn-lt"/>
                <a:ea typeface="宋体" pitchFamily="2" charset="-122"/>
              </a:rPr>
              <a:t>} </a:t>
            </a:r>
            <a:endParaRPr lang="en-US" altLang="zh-CN" sz="2400" dirty="0">
              <a:latin typeface="+mn-lt"/>
              <a:ea typeface="宋体" pitchFamily="2" charset="-122"/>
            </a:endParaRPr>
          </a:p>
          <a:p>
            <a:pPr lvl="1">
              <a:lnSpc>
                <a:spcPct val="80000"/>
              </a:lnSpc>
              <a:buFontTx/>
              <a:buNone/>
            </a:pPr>
            <a:endParaRPr lang="en-US" altLang="zh-CN" sz="2400" dirty="0">
              <a:ea typeface="宋体" pitchFamily="2" charset="-122"/>
            </a:endParaRPr>
          </a:p>
        </p:txBody>
      </p:sp>
      <p:pic>
        <p:nvPicPr>
          <p:cNvPr id="15367" name="Picture 7"/>
          <p:cNvPicPr>
            <a:picLocks noChangeAspect="1" noChangeArrowheads="1"/>
          </p:cNvPicPr>
          <p:nvPr/>
        </p:nvPicPr>
        <p:blipFill>
          <a:blip r:embed="rId2" cstate="print"/>
          <a:srcRect/>
          <a:stretch>
            <a:fillRect/>
          </a:stretch>
        </p:blipFill>
        <p:spPr bwMode="auto">
          <a:xfrm>
            <a:off x="4191000" y="5257800"/>
            <a:ext cx="4343400" cy="776288"/>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zh-CN" sz="2800" dirty="0"/>
              <a:t>6.5  </a:t>
            </a:r>
            <a:r>
              <a:rPr lang="zh-CN" altLang="en-US" sz="2800" dirty="0"/>
              <a:t>案例：输入学生成绩，计算每门课程的平均分</a:t>
            </a:r>
            <a:endParaRPr lang="zh-CN" altLang="en-US" sz="2000" dirty="0"/>
          </a:p>
        </p:txBody>
      </p:sp>
      <p:sp>
        <p:nvSpPr>
          <p:cNvPr id="16387" name="Rectangle 3"/>
          <p:cNvSpPr>
            <a:spLocks noGrp="1" noChangeArrowheads="1"/>
          </p:cNvSpPr>
          <p:nvPr>
            <p:ph sz="quarter" idx="1"/>
          </p:nvPr>
        </p:nvSpPr>
        <p:spPr>
          <a:xfrm>
            <a:off x="304800" y="1600200"/>
            <a:ext cx="6164263" cy="4648200"/>
          </a:xfrm>
        </p:spPr>
        <p:txBody>
          <a:bodyPr/>
          <a:lstStyle/>
          <a:p>
            <a:pPr>
              <a:lnSpc>
                <a:spcPct val="80000"/>
              </a:lnSpc>
              <a:buFontTx/>
              <a:buNone/>
            </a:pPr>
            <a:r>
              <a:rPr lang="en-US" altLang="zh-CN" sz="2400" dirty="0">
                <a:latin typeface="+mn-lt"/>
                <a:ea typeface="宋体" pitchFamily="2" charset="-122"/>
              </a:rPr>
              <a:t>【</a:t>
            </a:r>
            <a:r>
              <a:rPr lang="zh-CN" altLang="en-US" sz="2400" dirty="0">
                <a:latin typeface="+mn-lt"/>
                <a:ea typeface="宋体" pitchFamily="2" charset="-122"/>
              </a:rPr>
              <a:t>例</a:t>
            </a:r>
            <a:r>
              <a:rPr lang="en-US" altLang="zh-CN" sz="2400" dirty="0">
                <a:latin typeface="+mn-lt"/>
                <a:ea typeface="宋体" pitchFamily="2" charset="-122"/>
              </a:rPr>
              <a:t>6-3】</a:t>
            </a:r>
            <a:r>
              <a:rPr lang="zh-CN" altLang="en-US" sz="2400" dirty="0">
                <a:latin typeface="+mn-lt"/>
                <a:ea typeface="宋体" pitchFamily="2" charset="-122"/>
              </a:rPr>
              <a:t>输入</a:t>
            </a:r>
            <a:r>
              <a:rPr lang="en-US" altLang="zh-CN" sz="2400" dirty="0">
                <a:latin typeface="+mn-lt"/>
                <a:ea typeface="宋体" pitchFamily="2" charset="-122"/>
              </a:rPr>
              <a:t>3</a:t>
            </a:r>
            <a:r>
              <a:rPr lang="zh-CN" altLang="en-US" sz="2400" dirty="0">
                <a:latin typeface="+mn-lt"/>
                <a:ea typeface="宋体" pitchFamily="2" charset="-122"/>
              </a:rPr>
              <a:t>位学生的计算机、数学成</a:t>
            </a:r>
          </a:p>
          <a:p>
            <a:pPr>
              <a:lnSpc>
                <a:spcPct val="80000"/>
              </a:lnSpc>
              <a:buFontTx/>
              <a:buNone/>
            </a:pPr>
            <a:r>
              <a:rPr lang="zh-CN" altLang="en-US" sz="2400" dirty="0">
                <a:latin typeface="+mn-lt"/>
                <a:ea typeface="宋体" pitchFamily="2" charset="-122"/>
              </a:rPr>
              <a:t>绩，计算每门课程的平均分。</a:t>
            </a:r>
            <a:r>
              <a:rPr lang="zh-CN" altLang="en-US" sz="2000" dirty="0">
                <a:latin typeface="+mn-lt"/>
                <a:ea typeface="宋体" pitchFamily="2" charset="-122"/>
              </a:rPr>
              <a:t> </a:t>
            </a:r>
          </a:p>
          <a:p>
            <a:pPr>
              <a:lnSpc>
                <a:spcPct val="80000"/>
              </a:lnSpc>
              <a:buFontTx/>
              <a:buNone/>
            </a:pPr>
            <a:r>
              <a:rPr lang="en-US" altLang="zh-CN" sz="2000" dirty="0">
                <a:latin typeface="+mn-lt"/>
                <a:ea typeface="宋体" pitchFamily="2" charset="-122"/>
              </a:rPr>
              <a:t>#include &lt;</a:t>
            </a:r>
            <a:r>
              <a:rPr lang="en-US" altLang="zh-CN" sz="2000" dirty="0" err="1">
                <a:latin typeface="+mn-lt"/>
                <a:ea typeface="宋体" pitchFamily="2" charset="-122"/>
              </a:rPr>
              <a:t>stdio.h</a:t>
            </a:r>
            <a:r>
              <a:rPr lang="en-US" altLang="zh-CN" sz="2000" dirty="0">
                <a:latin typeface="+mn-lt"/>
                <a:ea typeface="宋体" pitchFamily="2" charset="-122"/>
              </a:rPr>
              <a:t>&gt;</a:t>
            </a:r>
          </a:p>
          <a:p>
            <a:pPr>
              <a:lnSpc>
                <a:spcPct val="80000"/>
              </a:lnSpc>
              <a:buFontTx/>
              <a:buNone/>
            </a:pPr>
            <a:r>
              <a:rPr lang="en-US" altLang="zh-CN" sz="2000" dirty="0">
                <a:latin typeface="+mn-lt"/>
                <a:ea typeface="宋体" pitchFamily="2" charset="-122"/>
              </a:rPr>
              <a:t>main()</a:t>
            </a:r>
          </a:p>
          <a:p>
            <a:pPr>
              <a:lnSpc>
                <a:spcPct val="80000"/>
              </a:lnSpc>
              <a:buFontTx/>
              <a:buNone/>
            </a:pPr>
            <a:r>
              <a:rPr lang="en-US" altLang="zh-CN" sz="2000" dirty="0">
                <a:latin typeface="+mn-lt"/>
                <a:ea typeface="宋体" pitchFamily="2" charset="-122"/>
              </a:rPr>
              <a:t>{	</a:t>
            </a:r>
          </a:p>
          <a:p>
            <a:pPr>
              <a:lnSpc>
                <a:spcPct val="80000"/>
              </a:lnSpc>
              <a:buFontTx/>
              <a:buNone/>
            </a:pPr>
            <a:r>
              <a:rPr lang="en-US" altLang="zh-CN" sz="2000" dirty="0">
                <a:latin typeface="+mn-lt"/>
                <a:ea typeface="宋体" pitchFamily="2" charset="-122"/>
              </a:rPr>
              <a:t>float score[3][2],average[3],temp;</a:t>
            </a:r>
          </a:p>
          <a:p>
            <a:pPr>
              <a:lnSpc>
                <a:spcPct val="80000"/>
              </a:lnSpc>
              <a:buFontTx/>
              <a:buNone/>
            </a:pPr>
            <a:r>
              <a:rPr lang="en-US" altLang="zh-CN" sz="2000" dirty="0">
                <a:latin typeface="+mn-lt"/>
                <a:ea typeface="宋体" pitchFamily="2" charset="-122"/>
              </a:rPr>
              <a:t>char  info[2][10]={"</a:t>
            </a:r>
            <a:r>
              <a:rPr lang="en-US" altLang="zh-CN" sz="2000" dirty="0" err="1">
                <a:latin typeface="+mn-lt"/>
                <a:ea typeface="宋体" pitchFamily="2" charset="-122"/>
              </a:rPr>
              <a:t>Computer","English</a:t>
            </a:r>
            <a:r>
              <a:rPr lang="en-US" altLang="zh-CN" sz="2000" dirty="0">
                <a:latin typeface="+mn-lt"/>
                <a:ea typeface="宋体" pitchFamily="2" charset="-122"/>
              </a:rPr>
              <a:t>"};</a:t>
            </a:r>
          </a:p>
          <a:p>
            <a:pPr>
              <a:lnSpc>
                <a:spcPct val="80000"/>
              </a:lnSpc>
              <a:buFontTx/>
              <a:buNone/>
            </a:pPr>
            <a:r>
              <a:rPr lang="en-US" altLang="zh-CN" sz="2000" dirty="0" err="1">
                <a:latin typeface="+mn-lt"/>
                <a:ea typeface="宋体" pitchFamily="2" charset="-122"/>
              </a:rPr>
              <a:t>int</a:t>
            </a:r>
            <a:r>
              <a:rPr lang="en-US" altLang="zh-CN" sz="2000" dirty="0">
                <a:latin typeface="+mn-lt"/>
                <a:ea typeface="宋体" pitchFamily="2" charset="-122"/>
              </a:rPr>
              <a:t> </a:t>
            </a:r>
            <a:r>
              <a:rPr lang="en-US" altLang="zh-CN" sz="2000" dirty="0" err="1">
                <a:latin typeface="+mn-lt"/>
                <a:ea typeface="宋体" pitchFamily="2" charset="-122"/>
              </a:rPr>
              <a:t>i,j</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for( </a:t>
            </a:r>
            <a:r>
              <a:rPr lang="en-US" altLang="zh-CN" sz="2000" dirty="0" err="1">
                <a:latin typeface="+mn-lt"/>
                <a:ea typeface="宋体" pitchFamily="2" charset="-122"/>
              </a:rPr>
              <a:t>i</a:t>
            </a:r>
            <a:r>
              <a:rPr lang="en-US" altLang="zh-CN" sz="2000" dirty="0">
                <a:latin typeface="+mn-lt"/>
                <a:ea typeface="宋体" pitchFamily="2" charset="-122"/>
              </a:rPr>
              <a:t> = 0 ; </a:t>
            </a:r>
            <a:r>
              <a:rPr lang="en-US" altLang="zh-CN" sz="2000" dirty="0" err="1">
                <a:latin typeface="+mn-lt"/>
                <a:ea typeface="宋体" pitchFamily="2" charset="-122"/>
              </a:rPr>
              <a:t>i</a:t>
            </a:r>
            <a:r>
              <a:rPr lang="en-US" altLang="zh-CN" sz="2000" dirty="0">
                <a:latin typeface="+mn-lt"/>
                <a:ea typeface="宋体" pitchFamily="2" charset="-122"/>
              </a:rPr>
              <a:t> &lt; 3 ; </a:t>
            </a:r>
            <a:r>
              <a:rPr lang="en-US" altLang="zh-CN" sz="2000" dirty="0" err="1">
                <a:latin typeface="+mn-lt"/>
                <a:ea typeface="宋体" pitchFamily="2" charset="-122"/>
              </a:rPr>
              <a:t>i</a:t>
            </a:r>
            <a:r>
              <a:rPr lang="en-US" altLang="zh-CN" sz="2000" dirty="0">
                <a:latin typeface="+mn-lt"/>
                <a:ea typeface="宋体" pitchFamily="2" charset="-122"/>
              </a:rPr>
              <a:t>++ )</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printf</a:t>
            </a:r>
            <a:r>
              <a:rPr lang="en-US" altLang="zh-CN" sz="2000" dirty="0">
                <a:latin typeface="+mn-lt"/>
                <a:ea typeface="宋体" pitchFamily="2" charset="-122"/>
              </a:rPr>
              <a:t>("No:%d\n",i+1);</a:t>
            </a:r>
          </a:p>
          <a:p>
            <a:pPr>
              <a:lnSpc>
                <a:spcPct val="80000"/>
              </a:lnSpc>
              <a:buFontTx/>
              <a:buNone/>
            </a:pPr>
            <a:r>
              <a:rPr lang="en-US" altLang="zh-CN" sz="2000" dirty="0">
                <a:latin typeface="+mn-lt"/>
                <a:ea typeface="宋体" pitchFamily="2" charset="-122"/>
              </a:rPr>
              <a:t>	for( j = 0 ; j &lt; 2 ; j++ )</a:t>
            </a:r>
          </a:p>
          <a:p>
            <a:pPr>
              <a:lnSpc>
                <a:spcPct val="80000"/>
              </a:lnSpc>
              <a:buFontTx/>
              <a:buNone/>
            </a:pPr>
            <a:r>
              <a:rPr lang="en-US" altLang="zh-CN" sz="2000" dirty="0">
                <a:latin typeface="+mn-lt"/>
                <a:ea typeface="宋体" pitchFamily="2" charset="-122"/>
              </a:rPr>
              <a:t>	{  </a:t>
            </a:r>
            <a:r>
              <a:rPr lang="en-US" altLang="zh-CN" sz="2000" dirty="0" err="1">
                <a:latin typeface="+mn-lt"/>
                <a:ea typeface="宋体" pitchFamily="2" charset="-122"/>
              </a:rPr>
              <a:t>printf</a:t>
            </a:r>
            <a:r>
              <a:rPr lang="en-US" altLang="zh-CN" sz="2000" dirty="0">
                <a:latin typeface="+mn-lt"/>
                <a:ea typeface="宋体" pitchFamily="2" charset="-122"/>
              </a:rPr>
              <a:t>("%s:",info[j]);</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scanf</a:t>
            </a:r>
            <a:r>
              <a:rPr lang="en-US" altLang="zh-CN" sz="2000" dirty="0">
                <a:latin typeface="+mn-lt"/>
                <a:ea typeface="宋体" pitchFamily="2" charset="-122"/>
              </a:rPr>
              <a:t>("%</a:t>
            </a:r>
            <a:r>
              <a:rPr lang="en-US" altLang="zh-CN" sz="2000" dirty="0" err="1">
                <a:latin typeface="+mn-lt"/>
                <a:ea typeface="宋体" pitchFamily="2" charset="-122"/>
              </a:rPr>
              <a:t>f",&amp;score</a:t>
            </a:r>
            <a:r>
              <a:rPr lang="en-US" altLang="zh-CN" sz="2000" dirty="0">
                <a:latin typeface="+mn-lt"/>
                <a:ea typeface="宋体" pitchFamily="2" charset="-122"/>
              </a:rPr>
              <a:t>[</a:t>
            </a:r>
            <a:r>
              <a:rPr lang="en-US" altLang="zh-CN" sz="2000" dirty="0" err="1">
                <a:latin typeface="+mn-lt"/>
                <a:ea typeface="宋体" pitchFamily="2" charset="-122"/>
              </a:rPr>
              <a:t>i</a:t>
            </a:r>
            <a:r>
              <a:rPr lang="en-US" altLang="zh-CN" sz="2000" dirty="0">
                <a:latin typeface="+mn-lt"/>
                <a:ea typeface="宋体" pitchFamily="2" charset="-122"/>
              </a:rPr>
              <a:t>][j]);}</a:t>
            </a:r>
          </a:p>
          <a:p>
            <a:pPr>
              <a:lnSpc>
                <a:spcPct val="80000"/>
              </a:lnSpc>
              <a:buFontTx/>
              <a:buNone/>
            </a:pPr>
            <a:r>
              <a:rPr lang="en-US" altLang="zh-CN" sz="2000" dirty="0">
                <a:latin typeface="+mn-lt"/>
                <a:ea typeface="宋体" pitchFamily="2" charset="-122"/>
              </a:rPr>
              <a:t>}   </a:t>
            </a:r>
          </a:p>
        </p:txBody>
      </p:sp>
      <p:sp>
        <p:nvSpPr>
          <p:cNvPr id="16390" name="Rectangle 6"/>
          <p:cNvSpPr>
            <a:spLocks noChangeArrowheads="1"/>
          </p:cNvSpPr>
          <p:nvPr/>
        </p:nvSpPr>
        <p:spPr bwMode="auto">
          <a:xfrm>
            <a:off x="5410200" y="3276600"/>
            <a:ext cx="3581400" cy="3048000"/>
          </a:xfrm>
          <a:prstGeom prst="rect">
            <a:avLst/>
          </a:prstGeom>
          <a:noFill/>
          <a:ln w="9525" algn="ctr">
            <a:noFill/>
            <a:miter lim="800000"/>
            <a:headEnd/>
            <a:tailEnd/>
          </a:ln>
          <a:effectLst/>
        </p:spPr>
        <p:txBody>
          <a:bodyPr/>
          <a:lstStyle/>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for(</a:t>
            </a:r>
            <a:r>
              <a:rPr lang="en-US" altLang="zh-CN" sz="2000" dirty="0" err="1">
                <a:solidFill>
                  <a:srgbClr val="5F5F5F"/>
                </a:solidFill>
                <a:latin typeface="+mn-lt"/>
              </a:rPr>
              <a:t>i</a:t>
            </a:r>
            <a:r>
              <a:rPr lang="en-US" altLang="zh-CN" sz="2000" dirty="0">
                <a:solidFill>
                  <a:srgbClr val="5F5F5F"/>
                </a:solidFill>
                <a:latin typeface="+mn-lt"/>
              </a:rPr>
              <a:t>=0;i&lt;2;i++)</a:t>
            </a:r>
          </a:p>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	temp = 0;</a:t>
            </a:r>
          </a:p>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	for(j=0;j&lt;3;j++)</a:t>
            </a:r>
          </a:p>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	temp = temp  + score[j][</a:t>
            </a:r>
            <a:r>
              <a:rPr lang="en-US" altLang="zh-CN" sz="2000" dirty="0" err="1">
                <a:solidFill>
                  <a:srgbClr val="5F5F5F"/>
                </a:solidFill>
                <a:latin typeface="+mn-lt"/>
              </a:rPr>
              <a:t>i</a:t>
            </a:r>
            <a:r>
              <a:rPr lang="en-US" altLang="zh-CN" sz="2000" dirty="0">
                <a:solidFill>
                  <a:srgbClr val="5F5F5F"/>
                </a:solidFill>
                <a:latin typeface="+mn-lt"/>
              </a:rPr>
              <a:t>];</a:t>
            </a:r>
          </a:p>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     average[</a:t>
            </a:r>
            <a:r>
              <a:rPr lang="en-US" altLang="zh-CN" sz="2000" dirty="0" err="1">
                <a:solidFill>
                  <a:srgbClr val="5F5F5F"/>
                </a:solidFill>
                <a:latin typeface="+mn-lt"/>
              </a:rPr>
              <a:t>i</a:t>
            </a:r>
            <a:r>
              <a:rPr lang="en-US" altLang="zh-CN" sz="2000" dirty="0">
                <a:solidFill>
                  <a:srgbClr val="5F5F5F"/>
                </a:solidFill>
                <a:latin typeface="+mn-lt"/>
              </a:rPr>
              <a:t>] = temp / 3;</a:t>
            </a:r>
          </a:p>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     </a:t>
            </a:r>
            <a:r>
              <a:rPr lang="en-US" altLang="zh-CN" sz="2000" dirty="0" err="1">
                <a:solidFill>
                  <a:srgbClr val="5F5F5F"/>
                </a:solidFill>
                <a:latin typeface="+mn-lt"/>
              </a:rPr>
              <a:t>printf</a:t>
            </a:r>
            <a:r>
              <a:rPr lang="en-US" altLang="zh-CN" sz="2000" dirty="0">
                <a:solidFill>
                  <a:srgbClr val="5F5F5F"/>
                </a:solidFill>
                <a:latin typeface="+mn-lt"/>
              </a:rPr>
              <a:t>("%s:%.2f\n",</a:t>
            </a:r>
          </a:p>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		info[</a:t>
            </a:r>
            <a:r>
              <a:rPr lang="en-US" altLang="zh-CN" sz="2000" dirty="0" err="1">
                <a:solidFill>
                  <a:srgbClr val="5F5F5F"/>
                </a:solidFill>
                <a:latin typeface="+mn-lt"/>
              </a:rPr>
              <a:t>i</a:t>
            </a:r>
            <a:r>
              <a:rPr lang="en-US" altLang="zh-CN" sz="2000" dirty="0">
                <a:solidFill>
                  <a:srgbClr val="5F5F5F"/>
                </a:solidFill>
                <a:latin typeface="+mn-lt"/>
              </a:rPr>
              <a:t>],average[</a:t>
            </a:r>
            <a:r>
              <a:rPr lang="en-US" altLang="zh-CN" sz="2000" dirty="0" err="1">
                <a:solidFill>
                  <a:srgbClr val="5F5F5F"/>
                </a:solidFill>
                <a:latin typeface="+mn-lt"/>
              </a:rPr>
              <a:t>i</a:t>
            </a:r>
            <a:r>
              <a:rPr lang="en-US" altLang="zh-CN" sz="2000" dirty="0">
                <a:solidFill>
                  <a:srgbClr val="5F5F5F"/>
                </a:solidFill>
                <a:latin typeface="+mn-lt"/>
              </a:rPr>
              <a:t>]);</a:t>
            </a:r>
          </a:p>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	}</a:t>
            </a:r>
          </a:p>
          <a:p>
            <a:pPr marL="342900" indent="-342900">
              <a:lnSpc>
                <a:spcPct val="80000"/>
              </a:lnSpc>
              <a:spcBef>
                <a:spcPct val="20000"/>
              </a:spcBef>
              <a:buClr>
                <a:schemeClr val="tx2"/>
              </a:buClr>
              <a:buSzPct val="70000"/>
              <a:buFont typeface="Wingdings" pitchFamily="2" charset="2"/>
              <a:buNone/>
            </a:pPr>
            <a:r>
              <a:rPr lang="en-US" altLang="zh-CN" sz="2000" dirty="0">
                <a:solidFill>
                  <a:srgbClr val="5F5F5F"/>
                </a:solidFill>
                <a:latin typeface="+mn-lt"/>
              </a:rPr>
              <a:t>} </a:t>
            </a:r>
          </a:p>
        </p:txBody>
      </p:sp>
      <p:pic>
        <p:nvPicPr>
          <p:cNvPr id="16392" name="Picture 8"/>
          <p:cNvPicPr>
            <a:picLocks noChangeAspect="1" noChangeArrowheads="1"/>
          </p:cNvPicPr>
          <p:nvPr/>
        </p:nvPicPr>
        <p:blipFill>
          <a:blip r:embed="rId2" cstate="print"/>
          <a:srcRect/>
          <a:stretch>
            <a:fillRect/>
          </a:stretch>
        </p:blipFill>
        <p:spPr bwMode="auto">
          <a:xfrm>
            <a:off x="6248400" y="1379537"/>
            <a:ext cx="2514600" cy="1820863"/>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zh-CN"/>
              <a:t>6.6  </a:t>
            </a:r>
            <a:r>
              <a:rPr lang="zh-CN" altLang="en-US"/>
              <a:t>字符数组与字符串 </a:t>
            </a:r>
          </a:p>
        </p:txBody>
      </p:sp>
      <p:sp>
        <p:nvSpPr>
          <p:cNvPr id="17411" name="Rectangle 3"/>
          <p:cNvSpPr>
            <a:spLocks noGrp="1" noChangeArrowheads="1"/>
          </p:cNvSpPr>
          <p:nvPr>
            <p:ph sz="quarter" idx="1"/>
          </p:nvPr>
        </p:nvSpPr>
        <p:spPr>
          <a:xfrm>
            <a:off x="152400" y="1338263"/>
            <a:ext cx="7696200" cy="4757737"/>
          </a:xfrm>
          <a:noFill/>
          <a:ln/>
        </p:spPr>
        <p:txBody>
          <a:bodyPr/>
          <a:lstStyle/>
          <a:p>
            <a:pPr lvl="1">
              <a:lnSpc>
                <a:spcPct val="90000"/>
              </a:lnSpc>
            </a:pPr>
            <a:r>
              <a:rPr lang="zh-CN" altLang="en-US" sz="2400" dirty="0">
                <a:ea typeface="宋体" pitchFamily="2" charset="-122"/>
              </a:rPr>
              <a:t>字符数组其实就是类型为字符型</a:t>
            </a:r>
            <a:r>
              <a:rPr lang="en-US" altLang="zh-CN" sz="2400" dirty="0">
                <a:ea typeface="宋体" pitchFamily="2" charset="-122"/>
              </a:rPr>
              <a:t>(char)</a:t>
            </a:r>
            <a:r>
              <a:rPr lang="zh-CN" altLang="en-US" sz="2400" dirty="0">
                <a:ea typeface="宋体" pitchFamily="2" charset="-122"/>
              </a:rPr>
              <a:t>的数组，每一个元素存放一个字符，主要用于存储和处理字符型数据。</a:t>
            </a:r>
            <a:endParaRPr lang="zh-CN" altLang="en-US" sz="2000" dirty="0">
              <a:ea typeface="宋体" pitchFamily="2" charset="-122"/>
            </a:endParaRPr>
          </a:p>
          <a:p>
            <a:pPr lvl="1"/>
            <a:r>
              <a:rPr lang="zh-CN" altLang="en-US" sz="2400" dirty="0">
                <a:ea typeface="宋体" pitchFamily="2" charset="-122"/>
              </a:rPr>
              <a:t>字符数组的定义和一般的数组一样，例如：</a:t>
            </a:r>
          </a:p>
          <a:p>
            <a:pPr lvl="2"/>
            <a:r>
              <a:rPr lang="en-US" altLang="zh-CN" sz="2400" dirty="0">
                <a:solidFill>
                  <a:srgbClr val="FF0000"/>
                </a:solidFill>
                <a:ea typeface="宋体" pitchFamily="2" charset="-122"/>
              </a:rPr>
              <a:t>char s[10];</a:t>
            </a:r>
          </a:p>
          <a:p>
            <a:pPr lvl="2"/>
            <a:r>
              <a:rPr lang="en-US" altLang="zh-CN" sz="2400" dirty="0">
                <a:solidFill>
                  <a:srgbClr val="FF0000"/>
                </a:solidFill>
                <a:ea typeface="宋体" pitchFamily="2" charset="-122"/>
              </a:rPr>
              <a:t>char string[3][10];</a:t>
            </a:r>
          </a:p>
          <a:p>
            <a:pPr lvl="1"/>
            <a:r>
              <a:rPr lang="zh-CN" altLang="en-US" sz="2400" dirty="0">
                <a:ea typeface="宋体" pitchFamily="2" charset="-122"/>
              </a:rPr>
              <a:t>初始化的方法如下：</a:t>
            </a:r>
          </a:p>
          <a:p>
            <a:pPr lvl="2"/>
            <a:r>
              <a:rPr lang="en-US" altLang="zh-CN" sz="2400" dirty="0">
                <a:ea typeface="宋体" pitchFamily="2" charset="-122"/>
              </a:rPr>
              <a:t>char s[10]={'H', 'e', 'l', 'l', 'o', ' ', 'C', '+', '+', '!'}; </a:t>
            </a:r>
          </a:p>
          <a:p>
            <a:pPr lvl="2"/>
            <a:r>
              <a:rPr lang="en-US" altLang="zh-CN" sz="2400" dirty="0">
                <a:ea typeface="宋体" pitchFamily="2" charset="-122"/>
              </a:rPr>
              <a:t>char s[]={'H', 'e', 'l', 'l', 'o', ' ', 'C', '+', '+', '!'}; </a:t>
            </a:r>
          </a:p>
          <a:p>
            <a:pPr lvl="2"/>
            <a:r>
              <a:rPr lang="en-US" altLang="zh-CN" sz="2400" dirty="0">
                <a:ea typeface="宋体" pitchFamily="2" charset="-122"/>
              </a:rPr>
              <a:t>char s[10]={'H', 'e', 'l', 'l', 'o', '!'};	</a:t>
            </a:r>
          </a:p>
          <a:p>
            <a:pPr lvl="2"/>
            <a:r>
              <a:rPr lang="en-US" altLang="zh-CN" sz="2400" dirty="0">
                <a:ea typeface="宋体" pitchFamily="2" charset="-122"/>
              </a:rPr>
              <a:t>char s[11]={"Hello C++!"}; </a:t>
            </a:r>
          </a:p>
          <a:p>
            <a:pPr lvl="2"/>
            <a:r>
              <a:rPr lang="en-US" altLang="zh-CN" sz="2400" dirty="0">
                <a:ea typeface="宋体" pitchFamily="2" charset="-122"/>
              </a:rPr>
              <a:t>char s[11]="Hello C++!"; </a:t>
            </a:r>
          </a:p>
        </p:txBody>
      </p:sp>
      <p:pic>
        <p:nvPicPr>
          <p:cNvPr id="17416" name="Picture 8"/>
          <p:cNvPicPr>
            <a:picLocks noChangeAspect="1" noChangeArrowheads="1"/>
          </p:cNvPicPr>
          <p:nvPr/>
        </p:nvPicPr>
        <p:blipFill>
          <a:blip r:embed="rId2" cstate="print"/>
          <a:srcRect/>
          <a:stretch>
            <a:fillRect/>
          </a:stretch>
        </p:blipFill>
        <p:spPr bwMode="auto">
          <a:xfrm>
            <a:off x="4953000" y="5638800"/>
            <a:ext cx="3895725" cy="438150"/>
          </a:xfrm>
          <a:prstGeom prst="rect">
            <a:avLst/>
          </a:prstGeom>
          <a:noFill/>
          <a:ln w="9525">
            <a:no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zh-CN"/>
              <a:t>6.7  </a:t>
            </a:r>
            <a:r>
              <a:rPr lang="zh-CN" altLang="en-US"/>
              <a:t>案例：逆序输出字符串</a:t>
            </a:r>
          </a:p>
        </p:txBody>
      </p:sp>
      <p:sp>
        <p:nvSpPr>
          <p:cNvPr id="18435" name="Rectangle 3"/>
          <p:cNvSpPr>
            <a:spLocks noGrp="1" noChangeArrowheads="1"/>
          </p:cNvSpPr>
          <p:nvPr>
            <p:ph sz="quarter" idx="1"/>
          </p:nvPr>
        </p:nvSpPr>
        <p:spPr>
          <a:xfrm>
            <a:off x="381000" y="1600200"/>
            <a:ext cx="8534400" cy="3976688"/>
          </a:xfrm>
        </p:spPr>
        <p:txBody>
          <a:bodyPr/>
          <a:lstStyle/>
          <a:p>
            <a:pPr>
              <a:lnSpc>
                <a:spcPct val="80000"/>
              </a:lnSpc>
              <a:buFontTx/>
              <a:buNone/>
            </a:pPr>
            <a:r>
              <a:rPr lang="en-US" altLang="zh-CN" sz="2300" dirty="0">
                <a:latin typeface="+mn-lt"/>
                <a:ea typeface="宋体" pitchFamily="2" charset="-122"/>
              </a:rPr>
              <a:t>#include &lt;</a:t>
            </a:r>
            <a:r>
              <a:rPr lang="en-US" altLang="zh-CN" sz="2300" dirty="0" err="1">
                <a:latin typeface="+mn-lt"/>
                <a:ea typeface="宋体" pitchFamily="2" charset="-122"/>
              </a:rPr>
              <a:t>stdio.h</a:t>
            </a:r>
            <a:r>
              <a:rPr lang="en-US" altLang="zh-CN" sz="2300" dirty="0">
                <a:latin typeface="+mn-lt"/>
                <a:ea typeface="宋体" pitchFamily="2" charset="-122"/>
              </a:rPr>
              <a:t>&gt;</a:t>
            </a:r>
          </a:p>
          <a:p>
            <a:pPr>
              <a:lnSpc>
                <a:spcPct val="80000"/>
              </a:lnSpc>
              <a:buFontTx/>
              <a:buNone/>
            </a:pPr>
            <a:r>
              <a:rPr lang="en-US" altLang="zh-CN" sz="2300" dirty="0">
                <a:latin typeface="+mn-lt"/>
                <a:ea typeface="宋体" pitchFamily="2" charset="-122"/>
              </a:rPr>
              <a:t>#include &lt;</a:t>
            </a:r>
            <a:r>
              <a:rPr lang="en-US" altLang="zh-CN" sz="2300" dirty="0" err="1">
                <a:latin typeface="+mn-lt"/>
                <a:ea typeface="宋体" pitchFamily="2" charset="-122"/>
              </a:rPr>
              <a:t>string.h</a:t>
            </a:r>
            <a:r>
              <a:rPr lang="en-US" altLang="zh-CN" sz="2300" dirty="0">
                <a:latin typeface="+mn-lt"/>
                <a:ea typeface="宋体" pitchFamily="2" charset="-122"/>
              </a:rPr>
              <a:t>&gt;</a:t>
            </a:r>
          </a:p>
          <a:p>
            <a:pPr>
              <a:lnSpc>
                <a:spcPct val="80000"/>
              </a:lnSpc>
              <a:buFontTx/>
              <a:buNone/>
            </a:pPr>
            <a:r>
              <a:rPr lang="en-US" altLang="zh-CN" sz="2300" dirty="0">
                <a:latin typeface="+mn-lt"/>
                <a:ea typeface="宋体" pitchFamily="2" charset="-122"/>
              </a:rPr>
              <a:t>main()</a:t>
            </a:r>
          </a:p>
          <a:p>
            <a:pPr>
              <a:lnSpc>
                <a:spcPct val="80000"/>
              </a:lnSpc>
              <a:buFontTx/>
              <a:buNone/>
            </a:pPr>
            <a:r>
              <a:rPr lang="en-US" altLang="zh-CN" sz="2300" dirty="0">
                <a:latin typeface="+mn-lt"/>
                <a:ea typeface="宋体" pitchFamily="2" charset="-122"/>
              </a:rPr>
              <a:t>{  char s[100];</a:t>
            </a:r>
          </a:p>
          <a:p>
            <a:pPr>
              <a:lnSpc>
                <a:spcPct val="80000"/>
              </a:lnSpc>
              <a:buFontTx/>
              <a:buNone/>
            </a:pPr>
            <a:r>
              <a:rPr lang="en-US" altLang="zh-CN" sz="2300" dirty="0">
                <a:latin typeface="+mn-lt"/>
                <a:ea typeface="宋体" pitchFamily="2" charset="-122"/>
              </a:rPr>
              <a:t>   </a:t>
            </a:r>
            <a:r>
              <a:rPr lang="en-US" altLang="zh-CN" sz="2300" dirty="0" err="1">
                <a:latin typeface="+mn-lt"/>
                <a:ea typeface="宋体" pitchFamily="2" charset="-122"/>
              </a:rPr>
              <a:t>int</a:t>
            </a:r>
            <a:r>
              <a:rPr lang="en-US" altLang="zh-CN" sz="2300" dirty="0">
                <a:latin typeface="+mn-lt"/>
                <a:ea typeface="宋体" pitchFamily="2" charset="-122"/>
              </a:rPr>
              <a:t> </a:t>
            </a:r>
            <a:r>
              <a:rPr lang="en-US" altLang="zh-CN" sz="2300" dirty="0" err="1">
                <a:latin typeface="+mn-lt"/>
                <a:ea typeface="宋体" pitchFamily="2" charset="-122"/>
              </a:rPr>
              <a:t>i</a:t>
            </a:r>
            <a:r>
              <a:rPr lang="en-US" altLang="zh-CN" sz="2300" dirty="0">
                <a:latin typeface="+mn-lt"/>
                <a:ea typeface="宋体" pitchFamily="2" charset="-122"/>
              </a:rPr>
              <a:t>=0;</a:t>
            </a:r>
          </a:p>
          <a:p>
            <a:pPr>
              <a:lnSpc>
                <a:spcPct val="80000"/>
              </a:lnSpc>
              <a:buFontTx/>
              <a:buNone/>
            </a:pPr>
            <a:r>
              <a:rPr lang="en-US" altLang="zh-CN" sz="2300" dirty="0">
                <a:latin typeface="+mn-lt"/>
                <a:ea typeface="宋体" pitchFamily="2" charset="-122"/>
              </a:rPr>
              <a:t>   </a:t>
            </a:r>
            <a:r>
              <a:rPr lang="en-US" altLang="zh-CN" sz="2300" dirty="0" err="1">
                <a:latin typeface="+mn-lt"/>
                <a:ea typeface="宋体" pitchFamily="2" charset="-122"/>
              </a:rPr>
              <a:t>printf</a:t>
            </a:r>
            <a:r>
              <a:rPr lang="en-US" altLang="zh-CN" sz="2300" dirty="0">
                <a:latin typeface="+mn-lt"/>
                <a:ea typeface="宋体" pitchFamily="2" charset="-122"/>
              </a:rPr>
              <a:t>("Input a string:");</a:t>
            </a:r>
          </a:p>
          <a:p>
            <a:pPr>
              <a:lnSpc>
                <a:spcPct val="80000"/>
              </a:lnSpc>
              <a:buFontTx/>
              <a:buNone/>
            </a:pPr>
            <a:r>
              <a:rPr lang="en-US" altLang="zh-CN" sz="2300" dirty="0">
                <a:latin typeface="+mn-lt"/>
                <a:ea typeface="宋体" pitchFamily="2" charset="-122"/>
              </a:rPr>
              <a:t>   gets(s);</a:t>
            </a:r>
          </a:p>
          <a:p>
            <a:pPr>
              <a:lnSpc>
                <a:spcPct val="80000"/>
              </a:lnSpc>
              <a:buFontTx/>
              <a:buNone/>
            </a:pPr>
            <a:r>
              <a:rPr lang="en-US" altLang="zh-CN" sz="2300" dirty="0">
                <a:latin typeface="+mn-lt"/>
                <a:ea typeface="宋体" pitchFamily="2" charset="-122"/>
              </a:rPr>
              <a:t>   while(s[</a:t>
            </a:r>
            <a:r>
              <a:rPr lang="en-US" altLang="zh-CN" sz="2300" dirty="0" err="1">
                <a:latin typeface="+mn-lt"/>
                <a:ea typeface="宋体" pitchFamily="2" charset="-122"/>
              </a:rPr>
              <a:t>i</a:t>
            </a:r>
            <a:r>
              <a:rPr lang="en-US" altLang="zh-CN" sz="2300" dirty="0">
                <a:latin typeface="+mn-lt"/>
                <a:ea typeface="宋体" pitchFamily="2" charset="-122"/>
              </a:rPr>
              <a:t>] != '\0') </a:t>
            </a:r>
            <a:r>
              <a:rPr lang="en-US" altLang="zh-CN" sz="2300" dirty="0" err="1">
                <a:latin typeface="+mn-lt"/>
                <a:ea typeface="宋体" pitchFamily="2" charset="-122"/>
              </a:rPr>
              <a:t>i</a:t>
            </a:r>
            <a:r>
              <a:rPr lang="en-US" altLang="zh-CN" sz="2300" dirty="0">
                <a:latin typeface="+mn-lt"/>
                <a:ea typeface="宋体" pitchFamily="2" charset="-122"/>
              </a:rPr>
              <a:t>++;</a:t>
            </a:r>
          </a:p>
          <a:p>
            <a:pPr>
              <a:lnSpc>
                <a:spcPct val="80000"/>
              </a:lnSpc>
              <a:buFontTx/>
              <a:buNone/>
            </a:pPr>
            <a:r>
              <a:rPr lang="en-US" altLang="zh-CN" sz="2300" dirty="0">
                <a:latin typeface="+mn-lt"/>
                <a:ea typeface="宋体" pitchFamily="2" charset="-122"/>
              </a:rPr>
              <a:t>   while(--</a:t>
            </a:r>
            <a:r>
              <a:rPr lang="en-US" altLang="zh-CN" sz="2300" dirty="0" err="1">
                <a:latin typeface="+mn-lt"/>
                <a:ea typeface="宋体" pitchFamily="2" charset="-122"/>
              </a:rPr>
              <a:t>i</a:t>
            </a:r>
            <a:r>
              <a:rPr lang="en-US" altLang="zh-CN" sz="2300" dirty="0">
                <a:latin typeface="+mn-lt"/>
                <a:ea typeface="宋体" pitchFamily="2" charset="-122"/>
              </a:rPr>
              <a:t>&gt;=0)        </a:t>
            </a:r>
            <a:r>
              <a:rPr lang="en-US" altLang="zh-CN" sz="2300" dirty="0" err="1">
                <a:latin typeface="+mn-lt"/>
                <a:ea typeface="宋体" pitchFamily="2" charset="-122"/>
              </a:rPr>
              <a:t>putchar</a:t>
            </a:r>
            <a:r>
              <a:rPr lang="en-US" altLang="zh-CN" sz="2300" dirty="0">
                <a:latin typeface="+mn-lt"/>
                <a:ea typeface="宋体" pitchFamily="2" charset="-122"/>
              </a:rPr>
              <a:t>(s[</a:t>
            </a:r>
            <a:r>
              <a:rPr lang="en-US" altLang="zh-CN" sz="2300" dirty="0" err="1">
                <a:latin typeface="+mn-lt"/>
                <a:ea typeface="宋体" pitchFamily="2" charset="-122"/>
              </a:rPr>
              <a:t>i</a:t>
            </a:r>
            <a:r>
              <a:rPr lang="en-US" altLang="zh-CN" sz="2300" dirty="0">
                <a:latin typeface="+mn-lt"/>
                <a:ea typeface="宋体" pitchFamily="2" charset="-122"/>
              </a:rPr>
              <a:t>]);</a:t>
            </a:r>
          </a:p>
          <a:p>
            <a:pPr>
              <a:lnSpc>
                <a:spcPct val="80000"/>
              </a:lnSpc>
              <a:buFontTx/>
              <a:buNone/>
            </a:pPr>
            <a:r>
              <a:rPr lang="en-US" altLang="zh-CN" sz="2300" dirty="0">
                <a:latin typeface="+mn-lt"/>
                <a:ea typeface="宋体" pitchFamily="2" charset="-122"/>
              </a:rPr>
              <a:t>   </a:t>
            </a:r>
            <a:r>
              <a:rPr lang="en-US" altLang="zh-CN" sz="2300" dirty="0" err="1">
                <a:latin typeface="+mn-lt"/>
                <a:ea typeface="宋体" pitchFamily="2" charset="-122"/>
              </a:rPr>
              <a:t>putchar</a:t>
            </a:r>
            <a:r>
              <a:rPr lang="en-US" altLang="zh-CN" sz="2300" dirty="0">
                <a:latin typeface="+mn-lt"/>
                <a:ea typeface="宋体" pitchFamily="2" charset="-122"/>
              </a:rPr>
              <a:t>('\n');</a:t>
            </a:r>
          </a:p>
          <a:p>
            <a:pPr>
              <a:lnSpc>
                <a:spcPct val="80000"/>
              </a:lnSpc>
              <a:buFontTx/>
              <a:buNone/>
            </a:pPr>
            <a:r>
              <a:rPr lang="en-US" altLang="zh-CN" sz="2300" dirty="0">
                <a:latin typeface="+mn-lt"/>
                <a:ea typeface="宋体" pitchFamily="2" charset="-122"/>
              </a:rPr>
              <a:t>} </a:t>
            </a:r>
          </a:p>
        </p:txBody>
      </p:sp>
      <p:pic>
        <p:nvPicPr>
          <p:cNvPr id="18439" name="Picture 7"/>
          <p:cNvPicPr>
            <a:picLocks noChangeAspect="1" noChangeArrowheads="1"/>
          </p:cNvPicPr>
          <p:nvPr/>
        </p:nvPicPr>
        <p:blipFill>
          <a:blip r:embed="rId2" cstate="print"/>
          <a:srcRect/>
          <a:stretch>
            <a:fillRect/>
          </a:stretch>
        </p:blipFill>
        <p:spPr bwMode="auto">
          <a:xfrm>
            <a:off x="5410200" y="5562600"/>
            <a:ext cx="2971800" cy="684213"/>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a:t>6.8  </a:t>
            </a:r>
            <a:r>
              <a:rPr lang="zh-CN" altLang="en-US"/>
              <a:t>字符串函数 </a:t>
            </a:r>
          </a:p>
        </p:txBody>
      </p:sp>
      <p:sp>
        <p:nvSpPr>
          <p:cNvPr id="19459" name="Rectangle 3"/>
          <p:cNvSpPr>
            <a:spLocks noGrp="1" noChangeArrowheads="1"/>
          </p:cNvSpPr>
          <p:nvPr>
            <p:ph sz="quarter" idx="1"/>
          </p:nvPr>
        </p:nvSpPr>
        <p:spPr>
          <a:xfrm>
            <a:off x="457200" y="1719263"/>
            <a:ext cx="8382000" cy="4910137"/>
          </a:xfrm>
        </p:spPr>
        <p:txBody>
          <a:bodyPr/>
          <a:lstStyle/>
          <a:p>
            <a:r>
              <a:rPr kumimoji="1" lang="en-US" altLang="zh-CN" sz="2400">
                <a:solidFill>
                  <a:srgbClr val="FF0000"/>
                </a:solidFill>
                <a:ea typeface="宋体" pitchFamily="2" charset="-122"/>
              </a:rPr>
              <a:t>strlen</a:t>
            </a:r>
            <a:r>
              <a:rPr kumimoji="1" lang="en-US" altLang="zh-CN" sz="2400">
                <a:ea typeface="宋体" pitchFamily="2" charset="-122"/>
              </a:rPr>
              <a:t>(</a:t>
            </a:r>
            <a:r>
              <a:rPr kumimoji="1" lang="zh-CN" altLang="en-US" sz="2400">
                <a:ea typeface="宋体" pitchFamily="2" charset="-122"/>
              </a:rPr>
              <a:t>字符串</a:t>
            </a:r>
            <a:r>
              <a:rPr kumimoji="1" lang="en-US" altLang="zh-CN" sz="2400">
                <a:ea typeface="宋体" pitchFamily="2" charset="-122"/>
              </a:rPr>
              <a:t>) </a:t>
            </a:r>
            <a:r>
              <a:rPr kumimoji="1" lang="zh-CN" altLang="en-US" sz="2400">
                <a:ea typeface="宋体" pitchFamily="2" charset="-122"/>
              </a:rPr>
              <a:t>字符串长度函数</a:t>
            </a:r>
          </a:p>
          <a:p>
            <a:pPr lvl="1"/>
            <a:r>
              <a:rPr kumimoji="1" lang="zh-CN" altLang="en-US" sz="2400">
                <a:ea typeface="宋体" pitchFamily="2" charset="-122"/>
              </a:rPr>
              <a:t>求字符串</a:t>
            </a:r>
            <a:r>
              <a:rPr kumimoji="1" lang="en-US" altLang="zh-CN" sz="2400">
                <a:ea typeface="宋体" pitchFamily="2" charset="-122"/>
              </a:rPr>
              <a:t>s</a:t>
            </a:r>
            <a:r>
              <a:rPr kumimoji="1" lang="zh-CN" altLang="en-US" sz="2400">
                <a:ea typeface="宋体" pitchFamily="2" charset="-122"/>
              </a:rPr>
              <a:t>中第一个结束符</a:t>
            </a:r>
            <a:r>
              <a:rPr kumimoji="1" lang="en-US" altLang="zh-CN" sz="2400">
                <a:ea typeface="宋体" pitchFamily="2" charset="-122"/>
              </a:rPr>
              <a:t>'\0'</a:t>
            </a:r>
            <a:r>
              <a:rPr kumimoji="1" lang="zh-CN" altLang="en-US" sz="2400">
                <a:ea typeface="宋体" pitchFamily="2" charset="-122"/>
              </a:rPr>
              <a:t>前的字符个数。例如：</a:t>
            </a:r>
          </a:p>
          <a:p>
            <a:pPr lvl="2"/>
            <a:r>
              <a:rPr kumimoji="1" lang="en-US" altLang="zh-CN" sz="2400">
                <a:ea typeface="宋体" pitchFamily="2" charset="-122"/>
              </a:rPr>
              <a:t>char s[100]= "Hello World!";  	/*</a:t>
            </a:r>
            <a:r>
              <a:rPr kumimoji="1" lang="zh-CN" altLang="en-US" sz="2400">
                <a:ea typeface="宋体" pitchFamily="2" charset="-122"/>
              </a:rPr>
              <a:t>长度是</a:t>
            </a:r>
            <a:r>
              <a:rPr kumimoji="1" lang="en-US" altLang="zh-CN" sz="2400">
                <a:ea typeface="宋体" pitchFamily="2" charset="-122"/>
              </a:rPr>
              <a:t>12 */</a:t>
            </a:r>
          </a:p>
          <a:p>
            <a:pPr lvl="2"/>
            <a:r>
              <a:rPr kumimoji="1" lang="en-US" altLang="zh-CN" sz="2400">
                <a:ea typeface="宋体" pitchFamily="2" charset="-122"/>
              </a:rPr>
              <a:t>char t[100]= "12345\06789\0"; 	/*</a:t>
            </a:r>
            <a:r>
              <a:rPr kumimoji="1" lang="zh-CN" altLang="en-US" sz="2400">
                <a:ea typeface="宋体" pitchFamily="2" charset="-122"/>
              </a:rPr>
              <a:t>长度是</a:t>
            </a:r>
            <a:r>
              <a:rPr kumimoji="1" lang="en-US" altLang="zh-CN" sz="2400">
                <a:ea typeface="宋体" pitchFamily="2" charset="-122"/>
              </a:rPr>
              <a:t>5*/</a:t>
            </a:r>
          </a:p>
          <a:p>
            <a:pPr lvl="1"/>
            <a:r>
              <a:rPr kumimoji="1" lang="zh-CN" altLang="en-US" sz="2400">
                <a:ea typeface="宋体" pitchFamily="2" charset="-122"/>
              </a:rPr>
              <a:t>实际上字符数组</a:t>
            </a:r>
            <a:r>
              <a:rPr kumimoji="1" lang="en-US" altLang="zh-CN" sz="2400">
                <a:ea typeface="宋体" pitchFamily="2" charset="-122"/>
              </a:rPr>
              <a:t>s</a:t>
            </a:r>
            <a:r>
              <a:rPr kumimoji="1" lang="zh-CN" altLang="en-US" sz="2400">
                <a:ea typeface="宋体" pitchFamily="2" charset="-122"/>
              </a:rPr>
              <a:t>和</a:t>
            </a:r>
            <a:r>
              <a:rPr kumimoji="1" lang="en-US" altLang="zh-CN" sz="2400">
                <a:ea typeface="宋体" pitchFamily="2" charset="-122"/>
              </a:rPr>
              <a:t>t</a:t>
            </a:r>
            <a:r>
              <a:rPr kumimoji="1" lang="zh-CN" altLang="en-US" sz="2400">
                <a:ea typeface="宋体" pitchFamily="2" charset="-122"/>
              </a:rPr>
              <a:t>实际存储长度都是</a:t>
            </a:r>
            <a:r>
              <a:rPr kumimoji="1" lang="en-US" altLang="zh-CN" sz="2400">
                <a:ea typeface="宋体" pitchFamily="2" charset="-122"/>
              </a:rPr>
              <a:t>100</a:t>
            </a:r>
            <a:r>
              <a:rPr kumimoji="1" lang="zh-CN" altLang="en-US" sz="240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zh-CN"/>
              <a:t>6.8  </a:t>
            </a:r>
            <a:r>
              <a:rPr lang="zh-CN" altLang="en-US"/>
              <a:t>字符串函数 </a:t>
            </a:r>
          </a:p>
        </p:txBody>
      </p:sp>
      <p:sp>
        <p:nvSpPr>
          <p:cNvPr id="96259" name="Rectangle 3"/>
          <p:cNvSpPr>
            <a:spLocks noGrp="1" noChangeArrowheads="1"/>
          </p:cNvSpPr>
          <p:nvPr>
            <p:ph sz="quarter" idx="1"/>
          </p:nvPr>
        </p:nvSpPr>
        <p:spPr>
          <a:xfrm>
            <a:off x="457200" y="1719263"/>
            <a:ext cx="8382000" cy="4910137"/>
          </a:xfrm>
        </p:spPr>
        <p:txBody>
          <a:bodyPr/>
          <a:lstStyle/>
          <a:p>
            <a:r>
              <a:rPr kumimoji="1" lang="en-US" altLang="zh-CN" sz="2400">
                <a:solidFill>
                  <a:srgbClr val="FF0000"/>
                </a:solidFill>
                <a:ea typeface="宋体" pitchFamily="2" charset="-122"/>
              </a:rPr>
              <a:t>strcpy</a:t>
            </a:r>
            <a:r>
              <a:rPr kumimoji="1" lang="en-US" altLang="zh-CN" sz="2400">
                <a:ea typeface="宋体" pitchFamily="2" charset="-122"/>
              </a:rPr>
              <a:t>(</a:t>
            </a:r>
            <a:r>
              <a:rPr kumimoji="1" lang="zh-CN" altLang="en-US" sz="2400">
                <a:ea typeface="宋体" pitchFamily="2" charset="-122"/>
              </a:rPr>
              <a:t>字符串</a:t>
            </a:r>
            <a:r>
              <a:rPr kumimoji="1" lang="en-US" altLang="zh-CN" sz="2400">
                <a:ea typeface="宋体" pitchFamily="2" charset="-122"/>
              </a:rPr>
              <a:t>1, </a:t>
            </a:r>
            <a:r>
              <a:rPr kumimoji="1" lang="zh-CN" altLang="en-US" sz="2400">
                <a:ea typeface="宋体" pitchFamily="2" charset="-122"/>
              </a:rPr>
              <a:t>字符串</a:t>
            </a:r>
            <a:r>
              <a:rPr kumimoji="1" lang="en-US" altLang="zh-CN" sz="2400">
                <a:ea typeface="宋体" pitchFamily="2" charset="-122"/>
              </a:rPr>
              <a:t>2) </a:t>
            </a:r>
            <a:r>
              <a:rPr kumimoji="1" lang="zh-CN" altLang="en-US" sz="2400">
                <a:ea typeface="宋体" pitchFamily="2" charset="-122"/>
              </a:rPr>
              <a:t>字符串复制函数</a:t>
            </a:r>
          </a:p>
          <a:p>
            <a:pPr lvl="1"/>
            <a:r>
              <a:rPr kumimoji="1" lang="zh-CN" altLang="en-US" sz="2400">
                <a:ea typeface="宋体" pitchFamily="2" charset="-122"/>
              </a:rPr>
              <a:t>函数将字符串</a:t>
            </a:r>
            <a:r>
              <a:rPr kumimoji="1" lang="en-US" altLang="zh-CN" sz="2400">
                <a:ea typeface="宋体" pitchFamily="2" charset="-122"/>
              </a:rPr>
              <a:t>s2</a:t>
            </a:r>
            <a:r>
              <a:rPr kumimoji="1" lang="zh-CN" altLang="en-US" sz="2400">
                <a:ea typeface="宋体" pitchFamily="2" charset="-122"/>
              </a:rPr>
              <a:t>复制到字符串</a:t>
            </a:r>
            <a:r>
              <a:rPr kumimoji="1" lang="en-US" altLang="zh-CN" sz="2400">
                <a:ea typeface="宋体" pitchFamily="2" charset="-122"/>
              </a:rPr>
              <a:t>s1</a:t>
            </a:r>
            <a:r>
              <a:rPr kumimoji="1" lang="zh-CN" altLang="en-US" sz="2400">
                <a:ea typeface="宋体" pitchFamily="2" charset="-122"/>
              </a:rPr>
              <a:t>。例如：</a:t>
            </a:r>
          </a:p>
          <a:p>
            <a:pPr lvl="2"/>
            <a:r>
              <a:rPr kumimoji="1" lang="en-US" altLang="zh-CN" sz="2400">
                <a:ea typeface="宋体" pitchFamily="2" charset="-122"/>
              </a:rPr>
              <a:t>char s1[20];	char s2[] = "Good luck";</a:t>
            </a:r>
          </a:p>
          <a:p>
            <a:pPr lvl="2"/>
            <a:r>
              <a:rPr kumimoji="1" lang="en-US" altLang="zh-CN" sz="2400">
                <a:ea typeface="宋体" pitchFamily="2" charset="-122"/>
              </a:rPr>
              <a:t>strcpy(s1,s2);	puts(s1); /*</a:t>
            </a:r>
            <a:r>
              <a:rPr kumimoji="1" lang="zh-CN" altLang="en-US" sz="2400">
                <a:ea typeface="宋体" pitchFamily="2" charset="-122"/>
              </a:rPr>
              <a:t>输出</a:t>
            </a:r>
            <a:r>
              <a:rPr kumimoji="1" lang="en-US" altLang="zh-CN" sz="2400">
                <a:ea typeface="宋体" pitchFamily="2" charset="-122"/>
              </a:rPr>
              <a:t>Good luck*/</a:t>
            </a:r>
          </a:p>
          <a:p>
            <a:pPr lvl="1"/>
            <a:r>
              <a:rPr kumimoji="1" lang="en-US" altLang="zh-CN" sz="2400">
                <a:ea typeface="宋体" pitchFamily="2" charset="-122"/>
              </a:rPr>
              <a:t>strcpy</a:t>
            </a:r>
            <a:r>
              <a:rPr kumimoji="1" lang="zh-CN" altLang="en-US" sz="2400">
                <a:ea typeface="宋体" pitchFamily="2" charset="-122"/>
              </a:rPr>
              <a:t>函数可以将结束符一起复制过去，以上复制操作也可以直接写成：</a:t>
            </a:r>
            <a:r>
              <a:rPr kumimoji="1" lang="en-US" altLang="zh-CN" sz="2400">
                <a:ea typeface="宋体" pitchFamily="2" charset="-122"/>
              </a:rPr>
              <a:t>strcpy(s1, "Good luck"); </a:t>
            </a:r>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sz="quarter" idx="1"/>
          </p:nvPr>
        </p:nvSpPr>
        <p:spPr/>
        <p:txBody>
          <a:bodyPr/>
          <a:lstStyle/>
          <a:p>
            <a:r>
              <a:rPr lang="zh-CN" altLang="en-US" dirty="0">
                <a:ea typeface="宋体" pitchFamily="2" charset="-122"/>
              </a:rPr>
              <a:t>掌握一维数组、二维数组的定义、初始化和数组元素的引用</a:t>
            </a:r>
          </a:p>
          <a:p>
            <a:r>
              <a:rPr lang="zh-CN" altLang="en-US" dirty="0">
                <a:ea typeface="宋体" pitchFamily="2" charset="-122"/>
              </a:rPr>
              <a:t>掌握字符数组的定义、初始化和数组元素的引用</a:t>
            </a:r>
          </a:p>
          <a:p>
            <a:r>
              <a:rPr lang="zh-CN" altLang="en-US" dirty="0">
                <a:ea typeface="宋体" pitchFamily="2" charset="-122"/>
              </a:rPr>
              <a:t>掌握字符串的存储方法和应用</a:t>
            </a:r>
          </a:p>
          <a:p>
            <a:r>
              <a:rPr lang="zh-CN" altLang="en-US" dirty="0">
                <a:ea typeface="宋体" pitchFamily="2" charset="-122"/>
              </a:rPr>
              <a:t>掌握有关处理字符串的系统函数的使用方法 </a:t>
            </a: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学习目标</a:t>
            </a:r>
            <a:endParaRPr lang="zh-CN" altLang="en-US" dirty="0"/>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zh-CN"/>
              <a:t>6.8  </a:t>
            </a:r>
            <a:r>
              <a:rPr lang="zh-CN" altLang="en-US"/>
              <a:t>字符串函数</a:t>
            </a:r>
          </a:p>
        </p:txBody>
      </p:sp>
      <p:sp>
        <p:nvSpPr>
          <p:cNvPr id="20483" name="Rectangle 3"/>
          <p:cNvSpPr>
            <a:spLocks noGrp="1" noChangeArrowheads="1"/>
          </p:cNvSpPr>
          <p:nvPr>
            <p:ph sz="quarter" idx="1"/>
          </p:nvPr>
        </p:nvSpPr>
        <p:spPr>
          <a:xfrm>
            <a:off x="381000" y="1600200"/>
            <a:ext cx="8534400" cy="4111625"/>
          </a:xfrm>
        </p:spPr>
        <p:txBody>
          <a:bodyPr/>
          <a:lstStyle/>
          <a:p>
            <a:r>
              <a:rPr kumimoji="1" lang="en-US" altLang="zh-CN" sz="2400">
                <a:solidFill>
                  <a:srgbClr val="FF0000"/>
                </a:solidFill>
                <a:ea typeface="宋体" pitchFamily="2" charset="-122"/>
              </a:rPr>
              <a:t>strcat</a:t>
            </a:r>
            <a:r>
              <a:rPr lang="en-US" altLang="zh-CN" sz="2400">
                <a:ea typeface="宋体" pitchFamily="2" charset="-122"/>
              </a:rPr>
              <a:t>(</a:t>
            </a:r>
            <a:r>
              <a:rPr lang="zh-CN" altLang="en-US" sz="2400">
                <a:ea typeface="宋体" pitchFamily="2" charset="-122"/>
              </a:rPr>
              <a:t>字符串</a:t>
            </a:r>
            <a:r>
              <a:rPr lang="en-US" altLang="zh-CN" sz="2400">
                <a:ea typeface="宋体" pitchFamily="2" charset="-122"/>
              </a:rPr>
              <a:t>1, </a:t>
            </a:r>
            <a:r>
              <a:rPr lang="zh-CN" altLang="en-US" sz="2400">
                <a:ea typeface="宋体" pitchFamily="2" charset="-122"/>
              </a:rPr>
              <a:t>字符串</a:t>
            </a:r>
            <a:r>
              <a:rPr lang="en-US" altLang="zh-CN" sz="2400">
                <a:ea typeface="宋体" pitchFamily="2" charset="-122"/>
              </a:rPr>
              <a:t>2) </a:t>
            </a:r>
            <a:r>
              <a:rPr lang="zh-CN" altLang="en-US" sz="2400">
                <a:ea typeface="宋体" pitchFamily="2" charset="-122"/>
              </a:rPr>
              <a:t>字符串连接函数</a:t>
            </a:r>
          </a:p>
          <a:p>
            <a:pPr lvl="1"/>
            <a:r>
              <a:rPr lang="zh-CN" altLang="en-US" sz="2400">
                <a:ea typeface="宋体" pitchFamily="2" charset="-122"/>
              </a:rPr>
              <a:t>函数将字符串</a:t>
            </a:r>
            <a:r>
              <a:rPr lang="en-US" altLang="zh-CN" sz="2400">
                <a:ea typeface="宋体" pitchFamily="2" charset="-122"/>
              </a:rPr>
              <a:t>s2</a:t>
            </a:r>
            <a:r>
              <a:rPr lang="zh-CN" altLang="en-US" sz="2400">
                <a:ea typeface="宋体" pitchFamily="2" charset="-122"/>
              </a:rPr>
              <a:t>连接到字符串</a:t>
            </a:r>
            <a:r>
              <a:rPr lang="en-US" altLang="zh-CN" sz="2400">
                <a:ea typeface="宋体" pitchFamily="2" charset="-122"/>
              </a:rPr>
              <a:t>s1</a:t>
            </a:r>
            <a:r>
              <a:rPr lang="zh-CN" altLang="en-US" sz="2400">
                <a:ea typeface="宋体" pitchFamily="2" charset="-122"/>
              </a:rPr>
              <a:t>后面。很显然，</a:t>
            </a:r>
            <a:r>
              <a:rPr lang="en-US" altLang="zh-CN" sz="2400">
                <a:ea typeface="宋体" pitchFamily="2" charset="-122"/>
              </a:rPr>
              <a:t>s1</a:t>
            </a:r>
            <a:r>
              <a:rPr lang="zh-CN" altLang="en-US" sz="2400">
                <a:ea typeface="宋体" pitchFamily="2" charset="-122"/>
              </a:rPr>
              <a:t>也必须有足够的空间来存储由原来的</a:t>
            </a:r>
            <a:r>
              <a:rPr lang="en-US" altLang="zh-CN" sz="2400">
                <a:ea typeface="宋体" pitchFamily="2" charset="-122"/>
              </a:rPr>
              <a:t>s1</a:t>
            </a:r>
            <a:r>
              <a:rPr lang="zh-CN" altLang="en-US" sz="2400">
                <a:ea typeface="宋体" pitchFamily="2" charset="-122"/>
              </a:rPr>
              <a:t>和</a:t>
            </a:r>
            <a:r>
              <a:rPr lang="en-US" altLang="zh-CN" sz="2400">
                <a:ea typeface="宋体" pitchFamily="2" charset="-122"/>
              </a:rPr>
              <a:t>s2</a:t>
            </a:r>
            <a:r>
              <a:rPr lang="zh-CN" altLang="en-US" sz="2400">
                <a:ea typeface="宋体" pitchFamily="2" charset="-122"/>
              </a:rPr>
              <a:t>构成的新</a:t>
            </a:r>
            <a:r>
              <a:rPr lang="en-US" altLang="zh-CN" sz="2400">
                <a:ea typeface="宋体" pitchFamily="2" charset="-122"/>
              </a:rPr>
              <a:t>s1</a:t>
            </a:r>
            <a:r>
              <a:rPr lang="zh-CN" altLang="en-US" sz="2400">
                <a:ea typeface="宋体" pitchFamily="2" charset="-122"/>
              </a:rPr>
              <a:t>字符串。例如：</a:t>
            </a:r>
          </a:p>
          <a:p>
            <a:pPr lvl="2"/>
            <a:r>
              <a:rPr lang="en-US" altLang="zh-CN" sz="2400">
                <a:ea typeface="宋体" pitchFamily="2" charset="-122"/>
              </a:rPr>
              <a:t>char s1[20]= "Good luck";char s2[] = " to you!";</a:t>
            </a:r>
          </a:p>
          <a:p>
            <a:pPr lvl="2"/>
            <a:r>
              <a:rPr lang="en-US" altLang="zh-CN" sz="2400">
                <a:ea typeface="宋体" pitchFamily="2" charset="-122"/>
              </a:rPr>
              <a:t>strcpy(s1,s2);puts(s1); /*</a:t>
            </a:r>
            <a:r>
              <a:rPr lang="zh-CN" altLang="en-US" sz="2400">
                <a:ea typeface="宋体" pitchFamily="2" charset="-122"/>
              </a:rPr>
              <a:t>输出</a:t>
            </a:r>
            <a:r>
              <a:rPr lang="en-US" altLang="zh-CN" sz="2400">
                <a:ea typeface="宋体" pitchFamily="2" charset="-122"/>
              </a:rPr>
              <a:t>Good luck to you!*</a:t>
            </a:r>
          </a:p>
          <a:p>
            <a:pPr lvl="1"/>
            <a:r>
              <a:rPr lang="zh-CN" altLang="en-US" sz="2400">
                <a:ea typeface="宋体" pitchFamily="2" charset="-122"/>
              </a:rPr>
              <a:t>连接后的</a:t>
            </a:r>
            <a:r>
              <a:rPr lang="en-US" altLang="zh-CN" sz="2400">
                <a:ea typeface="宋体" pitchFamily="2" charset="-122"/>
              </a:rPr>
              <a:t>s1</a:t>
            </a:r>
            <a:r>
              <a:rPr lang="zh-CN" altLang="en-US" sz="2400">
                <a:ea typeface="宋体" pitchFamily="2" charset="-122"/>
              </a:rPr>
              <a:t>的有效字符长度为</a:t>
            </a:r>
            <a:r>
              <a:rPr lang="en-US" altLang="zh-CN" sz="2400">
                <a:ea typeface="宋体" pitchFamily="2" charset="-122"/>
              </a:rPr>
              <a:t>17</a:t>
            </a:r>
            <a:r>
              <a:rPr lang="zh-CN" altLang="en-US" sz="2400">
                <a:ea typeface="宋体" pitchFamily="2" charset="-122"/>
              </a:rPr>
              <a:t>，包括结束符在内，</a:t>
            </a:r>
            <a:r>
              <a:rPr lang="en-US" altLang="zh-CN" sz="2400">
                <a:ea typeface="宋体" pitchFamily="2" charset="-122"/>
              </a:rPr>
              <a:t>s1</a:t>
            </a:r>
            <a:r>
              <a:rPr lang="zh-CN" altLang="en-US" sz="2400">
                <a:ea typeface="宋体" pitchFamily="2" charset="-122"/>
              </a:rPr>
              <a:t>至少需要</a:t>
            </a:r>
            <a:r>
              <a:rPr lang="en-US" altLang="zh-CN" sz="2400">
                <a:ea typeface="宋体" pitchFamily="2" charset="-122"/>
              </a:rPr>
              <a:t>18</a:t>
            </a:r>
            <a:r>
              <a:rPr lang="zh-CN" altLang="en-US" sz="2400">
                <a:ea typeface="宋体" pitchFamily="2" charset="-122"/>
              </a:rPr>
              <a:t>个字符长度，否则连接是错误的。 </a:t>
            </a:r>
          </a:p>
        </p:txBody>
      </p:sp>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zh-CN"/>
              <a:t>6.8  </a:t>
            </a:r>
            <a:r>
              <a:rPr lang="zh-CN" altLang="en-US"/>
              <a:t>字符串函数</a:t>
            </a:r>
          </a:p>
        </p:txBody>
      </p:sp>
      <p:sp>
        <p:nvSpPr>
          <p:cNvPr id="21509" name="Rectangle 5"/>
          <p:cNvSpPr>
            <a:spLocks noGrp="1" noChangeArrowheads="1"/>
          </p:cNvSpPr>
          <p:nvPr>
            <p:ph sz="quarter" idx="1"/>
          </p:nvPr>
        </p:nvSpPr>
        <p:spPr>
          <a:xfrm>
            <a:off x="381000" y="1600200"/>
            <a:ext cx="8534400" cy="4044950"/>
          </a:xfrm>
        </p:spPr>
        <p:txBody>
          <a:bodyPr/>
          <a:lstStyle/>
          <a:p>
            <a:r>
              <a:rPr kumimoji="1" lang="en-US" altLang="zh-CN" sz="2400">
                <a:solidFill>
                  <a:srgbClr val="FF0000"/>
                </a:solidFill>
                <a:ea typeface="宋体" pitchFamily="2" charset="-122"/>
              </a:rPr>
              <a:t>strcmp</a:t>
            </a:r>
            <a:r>
              <a:rPr lang="en-US" altLang="zh-CN" sz="2400">
                <a:ea typeface="宋体" pitchFamily="2" charset="-122"/>
              </a:rPr>
              <a:t>(</a:t>
            </a:r>
            <a:r>
              <a:rPr lang="zh-CN" altLang="en-US" sz="2400">
                <a:ea typeface="宋体" pitchFamily="2" charset="-122"/>
              </a:rPr>
              <a:t>字符串</a:t>
            </a:r>
            <a:r>
              <a:rPr lang="en-US" altLang="zh-CN" sz="2400">
                <a:ea typeface="宋体" pitchFamily="2" charset="-122"/>
              </a:rPr>
              <a:t>1, </a:t>
            </a:r>
            <a:r>
              <a:rPr lang="zh-CN" altLang="en-US" sz="2400">
                <a:ea typeface="宋体" pitchFamily="2" charset="-122"/>
              </a:rPr>
              <a:t>字符串</a:t>
            </a:r>
            <a:r>
              <a:rPr lang="en-US" altLang="zh-CN" sz="2400">
                <a:ea typeface="宋体" pitchFamily="2" charset="-122"/>
              </a:rPr>
              <a:t>2) </a:t>
            </a:r>
            <a:r>
              <a:rPr lang="zh-CN" altLang="en-US" sz="2400">
                <a:ea typeface="宋体" pitchFamily="2" charset="-122"/>
              </a:rPr>
              <a:t>字符串比较函数</a:t>
            </a:r>
          </a:p>
          <a:p>
            <a:pPr lvl="1"/>
            <a:r>
              <a:rPr lang="zh-CN" altLang="en-US" sz="2400">
                <a:ea typeface="宋体" pitchFamily="2" charset="-122"/>
              </a:rPr>
              <a:t>函数比较</a:t>
            </a:r>
            <a:r>
              <a:rPr lang="en-US" altLang="zh-CN" sz="2400">
                <a:ea typeface="宋体" pitchFamily="2" charset="-122"/>
              </a:rPr>
              <a:t>s1</a:t>
            </a:r>
            <a:r>
              <a:rPr lang="zh-CN" altLang="en-US" sz="2400">
                <a:ea typeface="宋体" pitchFamily="2" charset="-122"/>
              </a:rPr>
              <a:t>和</a:t>
            </a:r>
            <a:r>
              <a:rPr lang="en-US" altLang="zh-CN" sz="2400">
                <a:ea typeface="宋体" pitchFamily="2" charset="-122"/>
              </a:rPr>
              <a:t>s2</a:t>
            </a:r>
            <a:r>
              <a:rPr lang="zh-CN" altLang="en-US" sz="2400">
                <a:ea typeface="宋体" pitchFamily="2" charset="-122"/>
              </a:rPr>
              <a:t>字符串的大小，并返回比较的结果。</a:t>
            </a:r>
          </a:p>
          <a:p>
            <a:pPr lvl="2"/>
            <a:r>
              <a:rPr lang="zh-CN" altLang="en-US" sz="2000">
                <a:ea typeface="宋体" pitchFamily="2" charset="-122"/>
              </a:rPr>
              <a:t>若</a:t>
            </a:r>
            <a:r>
              <a:rPr lang="en-US" altLang="zh-CN" sz="2000">
                <a:ea typeface="宋体" pitchFamily="2" charset="-122"/>
              </a:rPr>
              <a:t>s1</a:t>
            </a:r>
            <a:r>
              <a:rPr lang="zh-CN" altLang="en-US" sz="2000">
                <a:ea typeface="宋体" pitchFamily="2" charset="-122"/>
              </a:rPr>
              <a:t>大于</a:t>
            </a:r>
            <a:r>
              <a:rPr lang="en-US" altLang="zh-CN" sz="2000">
                <a:ea typeface="宋体" pitchFamily="2" charset="-122"/>
              </a:rPr>
              <a:t>s2</a:t>
            </a:r>
            <a:r>
              <a:rPr lang="zh-CN" altLang="en-US" sz="2000">
                <a:ea typeface="宋体" pitchFamily="2" charset="-122"/>
              </a:rPr>
              <a:t>，则返回一个正整数。</a:t>
            </a:r>
          </a:p>
          <a:p>
            <a:pPr lvl="2"/>
            <a:r>
              <a:rPr lang="zh-CN" altLang="en-US" sz="2000">
                <a:ea typeface="宋体" pitchFamily="2" charset="-122"/>
              </a:rPr>
              <a:t>若</a:t>
            </a:r>
            <a:r>
              <a:rPr lang="en-US" altLang="zh-CN" sz="2000">
                <a:ea typeface="宋体" pitchFamily="2" charset="-122"/>
              </a:rPr>
              <a:t>s1</a:t>
            </a:r>
            <a:r>
              <a:rPr lang="zh-CN" altLang="en-US" sz="2000">
                <a:ea typeface="宋体" pitchFamily="2" charset="-122"/>
              </a:rPr>
              <a:t>等于</a:t>
            </a:r>
            <a:r>
              <a:rPr lang="en-US" altLang="zh-CN" sz="2000">
                <a:ea typeface="宋体" pitchFamily="2" charset="-122"/>
              </a:rPr>
              <a:t>s2</a:t>
            </a:r>
            <a:r>
              <a:rPr lang="zh-CN" altLang="en-US" sz="2000">
                <a:ea typeface="宋体" pitchFamily="2" charset="-122"/>
              </a:rPr>
              <a:t>，则返回</a:t>
            </a:r>
            <a:r>
              <a:rPr lang="en-US" altLang="zh-CN" sz="2000">
                <a:ea typeface="宋体" pitchFamily="2" charset="-122"/>
              </a:rPr>
              <a:t>0</a:t>
            </a:r>
            <a:r>
              <a:rPr lang="zh-CN" altLang="en-US" sz="2000">
                <a:ea typeface="宋体" pitchFamily="2" charset="-122"/>
              </a:rPr>
              <a:t>。</a:t>
            </a:r>
          </a:p>
          <a:p>
            <a:pPr lvl="2"/>
            <a:r>
              <a:rPr lang="zh-CN" altLang="en-US" sz="2000">
                <a:ea typeface="宋体" pitchFamily="2" charset="-122"/>
              </a:rPr>
              <a:t>若</a:t>
            </a:r>
            <a:r>
              <a:rPr lang="en-US" altLang="zh-CN" sz="2000">
                <a:ea typeface="宋体" pitchFamily="2" charset="-122"/>
              </a:rPr>
              <a:t>s1</a:t>
            </a:r>
            <a:r>
              <a:rPr lang="zh-CN" altLang="en-US" sz="2000">
                <a:ea typeface="宋体" pitchFamily="2" charset="-122"/>
              </a:rPr>
              <a:t>小于</a:t>
            </a:r>
            <a:r>
              <a:rPr lang="en-US" altLang="zh-CN" sz="2000">
                <a:ea typeface="宋体" pitchFamily="2" charset="-122"/>
              </a:rPr>
              <a:t>s2</a:t>
            </a:r>
            <a:r>
              <a:rPr lang="zh-CN" altLang="en-US" sz="2000">
                <a:ea typeface="宋体" pitchFamily="2" charset="-122"/>
              </a:rPr>
              <a:t>，则返回一个负整数。</a:t>
            </a:r>
          </a:p>
          <a:p>
            <a:pPr lvl="1"/>
            <a:r>
              <a:rPr lang="zh-CN" altLang="en-US" sz="2400">
                <a:ea typeface="宋体" pitchFamily="2" charset="-122"/>
              </a:rPr>
              <a:t>字符串比较规则：自左向右按</a:t>
            </a:r>
            <a:r>
              <a:rPr lang="en-US" altLang="zh-CN" sz="2400">
                <a:ea typeface="宋体" pitchFamily="2" charset="-122"/>
              </a:rPr>
              <a:t>ASCII</a:t>
            </a:r>
            <a:r>
              <a:rPr lang="zh-CN" altLang="en-US" sz="2400">
                <a:ea typeface="宋体" pitchFamily="2" charset="-122"/>
              </a:rPr>
              <a:t>码值大小进行比较，直至出现一对不同字符或者遇到结束符为止。例如：</a:t>
            </a:r>
          </a:p>
          <a:p>
            <a:pPr lvl="2"/>
            <a:r>
              <a:rPr lang="en-US" altLang="zh-CN" sz="2000">
                <a:ea typeface="宋体" pitchFamily="2" charset="-122"/>
              </a:rPr>
              <a:t>strcmp("ABC","abc") /*</a:t>
            </a:r>
            <a:r>
              <a:rPr lang="zh-CN" altLang="en-US" sz="2000">
                <a:ea typeface="宋体" pitchFamily="2" charset="-122"/>
              </a:rPr>
              <a:t>返回负整数，前面字符串小 *</a:t>
            </a:r>
            <a:r>
              <a:rPr lang="en-US" altLang="zh-CN" sz="2000">
                <a:ea typeface="宋体" pitchFamily="2" charset="-122"/>
              </a:rPr>
              <a:t>/</a:t>
            </a:r>
          </a:p>
          <a:p>
            <a:pPr lvl="2"/>
            <a:r>
              <a:rPr lang="en-US" altLang="zh-CN" sz="2000">
                <a:ea typeface="宋体" pitchFamily="2" charset="-122"/>
              </a:rPr>
              <a:t>strcmp("ABC","ABC\0abc")/*</a:t>
            </a:r>
            <a:r>
              <a:rPr lang="zh-CN" altLang="en-US" sz="2000">
                <a:ea typeface="宋体" pitchFamily="2" charset="-122"/>
              </a:rPr>
              <a:t>返回</a:t>
            </a:r>
            <a:r>
              <a:rPr lang="en-US" altLang="zh-CN" sz="2000">
                <a:ea typeface="宋体" pitchFamily="2" charset="-122"/>
              </a:rPr>
              <a:t>0</a:t>
            </a:r>
            <a:r>
              <a:rPr lang="zh-CN" altLang="en-US" sz="2000">
                <a:ea typeface="宋体" pitchFamily="2" charset="-122"/>
              </a:rPr>
              <a:t>，二者相等*</a:t>
            </a:r>
            <a:r>
              <a:rPr lang="en-US" altLang="zh-CN" sz="2000">
                <a:ea typeface="宋体" pitchFamily="2" charset="-122"/>
              </a:rPr>
              <a:t>/</a:t>
            </a:r>
          </a:p>
          <a:p>
            <a:pPr lvl="2"/>
            <a:r>
              <a:rPr lang="en-US" altLang="zh-CN" sz="2000">
                <a:ea typeface="宋体" pitchFamily="2" charset="-122"/>
              </a:rPr>
              <a:t>strcmp("ABC","AB")   /*</a:t>
            </a:r>
            <a:r>
              <a:rPr lang="zh-CN" altLang="en-US" sz="2000">
                <a:ea typeface="宋体" pitchFamily="2" charset="-122"/>
              </a:rPr>
              <a:t>返回正整数，前面的大*</a:t>
            </a:r>
            <a:r>
              <a:rPr lang="en-US" altLang="zh-CN" sz="2000">
                <a:ea typeface="宋体" pitchFamily="2" charset="-122"/>
              </a:rPr>
              <a:t>/</a:t>
            </a:r>
          </a:p>
          <a:p>
            <a:pPr lvl="2"/>
            <a:r>
              <a:rPr lang="en-US" altLang="zh-CN" sz="2000">
                <a:ea typeface="宋体" pitchFamily="2" charset="-122"/>
              </a:rPr>
              <a:t>strcmp("AB","ABC")   /*</a:t>
            </a:r>
            <a:r>
              <a:rPr lang="zh-CN" altLang="en-US" sz="2000">
                <a:ea typeface="宋体" pitchFamily="2" charset="-122"/>
              </a:rPr>
              <a:t>返回负整数，前面的小*</a:t>
            </a:r>
            <a:r>
              <a:rPr lang="en-US" altLang="zh-CN" sz="2000">
                <a:ea typeface="宋体" pitchFamily="2" charset="-122"/>
              </a:rPr>
              <a:t>/</a:t>
            </a:r>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zh-CN"/>
              <a:t>6.8  </a:t>
            </a:r>
            <a:r>
              <a:rPr lang="zh-CN" altLang="en-US"/>
              <a:t>字符串函数</a:t>
            </a:r>
          </a:p>
        </p:txBody>
      </p:sp>
      <p:sp>
        <p:nvSpPr>
          <p:cNvPr id="22531" name="Rectangle 3"/>
          <p:cNvSpPr>
            <a:spLocks noGrp="1" noChangeArrowheads="1"/>
          </p:cNvSpPr>
          <p:nvPr>
            <p:ph sz="quarter" idx="1"/>
          </p:nvPr>
        </p:nvSpPr>
        <p:spPr>
          <a:xfrm>
            <a:off x="381000" y="1600200"/>
            <a:ext cx="8534400" cy="4313238"/>
          </a:xfrm>
          <a:noFill/>
          <a:ln/>
        </p:spPr>
        <p:txBody>
          <a:bodyPr/>
          <a:lstStyle/>
          <a:p>
            <a:r>
              <a:rPr kumimoji="1" lang="en-US" altLang="zh-CN" sz="2200">
                <a:solidFill>
                  <a:srgbClr val="FF0000"/>
                </a:solidFill>
                <a:ea typeface="宋体" pitchFamily="2" charset="-122"/>
              </a:rPr>
              <a:t>strlwr</a:t>
            </a:r>
            <a:r>
              <a:rPr kumimoji="1" lang="en-US" altLang="zh-CN" sz="2400" b="0">
                <a:ea typeface="宋体" pitchFamily="2" charset="-122"/>
              </a:rPr>
              <a:t>(</a:t>
            </a:r>
            <a:r>
              <a:rPr kumimoji="1" lang="zh-CN" altLang="en-US" sz="2400" b="0">
                <a:ea typeface="宋体" pitchFamily="2" charset="-122"/>
              </a:rPr>
              <a:t>字符串</a:t>
            </a:r>
            <a:r>
              <a:rPr kumimoji="1" lang="en-US" altLang="zh-CN" sz="2400" b="0">
                <a:ea typeface="宋体" pitchFamily="2" charset="-122"/>
              </a:rPr>
              <a:t>) </a:t>
            </a:r>
            <a:r>
              <a:rPr kumimoji="1" lang="zh-CN" altLang="en-US" sz="2400" b="0">
                <a:ea typeface="宋体" pitchFamily="2" charset="-122"/>
              </a:rPr>
              <a:t>字符串大写变小写</a:t>
            </a:r>
          </a:p>
          <a:p>
            <a:pPr lvl="1"/>
            <a:r>
              <a:rPr kumimoji="1" lang="zh-CN" altLang="en-US" sz="2000">
                <a:ea typeface="宋体" pitchFamily="2" charset="-122"/>
              </a:rPr>
              <a:t>将字符串</a:t>
            </a:r>
            <a:r>
              <a:rPr kumimoji="1" lang="en-US" altLang="zh-CN" sz="2000">
                <a:ea typeface="宋体" pitchFamily="2" charset="-122"/>
              </a:rPr>
              <a:t>s</a:t>
            </a:r>
            <a:r>
              <a:rPr kumimoji="1" lang="zh-CN" altLang="en-US" sz="2000">
                <a:ea typeface="宋体" pitchFamily="2" charset="-122"/>
              </a:rPr>
              <a:t>的所有大写字母转换成小写字母。</a:t>
            </a:r>
            <a:endParaRPr kumimoji="1" lang="zh-CN" altLang="en-US" sz="2000" b="0">
              <a:ea typeface="宋体" pitchFamily="2" charset="-122"/>
            </a:endParaRPr>
          </a:p>
          <a:p>
            <a:r>
              <a:rPr kumimoji="1" lang="en-US" altLang="zh-CN" sz="2200">
                <a:solidFill>
                  <a:srgbClr val="FF0000"/>
                </a:solidFill>
                <a:ea typeface="宋体" pitchFamily="2" charset="-122"/>
              </a:rPr>
              <a:t>strupr</a:t>
            </a:r>
            <a:r>
              <a:rPr kumimoji="1" lang="en-US" altLang="zh-CN" sz="2400" b="0">
                <a:ea typeface="宋体" pitchFamily="2" charset="-122"/>
              </a:rPr>
              <a:t>(</a:t>
            </a:r>
            <a:r>
              <a:rPr kumimoji="1" lang="zh-CN" altLang="en-US" sz="2400" b="0">
                <a:ea typeface="宋体" pitchFamily="2" charset="-122"/>
              </a:rPr>
              <a:t>字符串</a:t>
            </a:r>
            <a:r>
              <a:rPr kumimoji="1" lang="en-US" altLang="zh-CN" sz="2400" b="0">
                <a:ea typeface="宋体" pitchFamily="2" charset="-122"/>
              </a:rPr>
              <a:t>) </a:t>
            </a:r>
            <a:r>
              <a:rPr kumimoji="1" lang="zh-CN" altLang="en-US" sz="2400" b="0">
                <a:ea typeface="宋体" pitchFamily="2" charset="-122"/>
              </a:rPr>
              <a:t>字符串小写变大写</a:t>
            </a:r>
          </a:p>
          <a:p>
            <a:pPr lvl="1"/>
            <a:r>
              <a:rPr kumimoji="1" lang="zh-CN" altLang="en-US" sz="2000">
                <a:ea typeface="宋体" pitchFamily="2" charset="-122"/>
              </a:rPr>
              <a:t>将字符串</a:t>
            </a:r>
            <a:r>
              <a:rPr kumimoji="1" lang="en-US" altLang="zh-CN" sz="2000">
                <a:ea typeface="宋体" pitchFamily="2" charset="-122"/>
              </a:rPr>
              <a:t>s</a:t>
            </a:r>
            <a:r>
              <a:rPr kumimoji="1" lang="zh-CN" altLang="en-US" sz="2000">
                <a:ea typeface="宋体" pitchFamily="2" charset="-122"/>
              </a:rPr>
              <a:t>的所有小写字母转换成大写字母。</a:t>
            </a:r>
          </a:p>
          <a:p>
            <a:r>
              <a:rPr kumimoji="1" lang="zh-CN" altLang="en-US" sz="2400">
                <a:ea typeface="宋体" pitchFamily="2" charset="-122"/>
              </a:rPr>
              <a:t>除了上面的几个函数以外，经常使用的还有：</a:t>
            </a:r>
          </a:p>
          <a:p>
            <a:pPr lvl="2"/>
            <a:r>
              <a:rPr kumimoji="1" lang="en-US" altLang="zh-CN" sz="2000">
                <a:solidFill>
                  <a:srgbClr val="FF0000"/>
                </a:solidFill>
                <a:ea typeface="宋体" pitchFamily="2" charset="-122"/>
              </a:rPr>
              <a:t>strncpy</a:t>
            </a:r>
            <a:r>
              <a:rPr kumimoji="1" lang="en-US" altLang="zh-CN" sz="2000">
                <a:ea typeface="宋体" pitchFamily="2" charset="-122"/>
              </a:rPr>
              <a:t>(</a:t>
            </a:r>
            <a:r>
              <a:rPr kumimoji="1" lang="zh-CN" altLang="en-US" sz="2000">
                <a:ea typeface="宋体" pitchFamily="2" charset="-122"/>
              </a:rPr>
              <a:t>字符串</a:t>
            </a:r>
            <a:r>
              <a:rPr kumimoji="1" lang="en-US" altLang="zh-CN" sz="2000">
                <a:ea typeface="宋体" pitchFamily="2" charset="-122"/>
              </a:rPr>
              <a:t>1, </a:t>
            </a:r>
            <a:r>
              <a:rPr kumimoji="1" lang="zh-CN" altLang="en-US" sz="2000">
                <a:ea typeface="宋体" pitchFamily="2" charset="-122"/>
              </a:rPr>
              <a:t>字符串</a:t>
            </a:r>
            <a:r>
              <a:rPr kumimoji="1" lang="en-US" altLang="zh-CN" sz="2000">
                <a:ea typeface="宋体" pitchFamily="2" charset="-122"/>
              </a:rPr>
              <a:t>2,</a:t>
            </a:r>
            <a:r>
              <a:rPr kumimoji="1" lang="zh-CN" altLang="en-US" sz="2000">
                <a:ea typeface="宋体" pitchFamily="2" charset="-122"/>
              </a:rPr>
              <a:t>字符个数</a:t>
            </a:r>
            <a:r>
              <a:rPr kumimoji="1" lang="en-US" altLang="zh-CN" sz="2000">
                <a:ea typeface="宋体" pitchFamily="2" charset="-122"/>
              </a:rPr>
              <a:t>)</a:t>
            </a:r>
          </a:p>
          <a:p>
            <a:pPr lvl="2"/>
            <a:r>
              <a:rPr kumimoji="1" lang="en-US" altLang="zh-CN" sz="2000">
                <a:solidFill>
                  <a:srgbClr val="FF0000"/>
                </a:solidFill>
                <a:ea typeface="宋体" pitchFamily="2" charset="-122"/>
              </a:rPr>
              <a:t>strncmp</a:t>
            </a:r>
            <a:r>
              <a:rPr kumimoji="1" lang="en-US" altLang="zh-CN" sz="2000">
                <a:ea typeface="宋体" pitchFamily="2" charset="-122"/>
              </a:rPr>
              <a:t>(</a:t>
            </a:r>
            <a:r>
              <a:rPr kumimoji="1" lang="zh-CN" altLang="en-US" sz="2000">
                <a:ea typeface="宋体" pitchFamily="2" charset="-122"/>
              </a:rPr>
              <a:t>字符串</a:t>
            </a:r>
            <a:r>
              <a:rPr kumimoji="1" lang="en-US" altLang="zh-CN" sz="2000">
                <a:ea typeface="宋体" pitchFamily="2" charset="-122"/>
              </a:rPr>
              <a:t>1, </a:t>
            </a:r>
            <a:r>
              <a:rPr kumimoji="1" lang="zh-CN" altLang="en-US" sz="2000">
                <a:ea typeface="宋体" pitchFamily="2" charset="-122"/>
              </a:rPr>
              <a:t>字符串</a:t>
            </a:r>
            <a:r>
              <a:rPr kumimoji="1" lang="en-US" altLang="zh-CN" sz="2000">
                <a:ea typeface="宋体" pitchFamily="2" charset="-122"/>
              </a:rPr>
              <a:t>2,</a:t>
            </a:r>
            <a:r>
              <a:rPr kumimoji="1" lang="zh-CN" altLang="en-US" sz="2000">
                <a:ea typeface="宋体" pitchFamily="2" charset="-122"/>
              </a:rPr>
              <a:t>字符个数</a:t>
            </a:r>
            <a:r>
              <a:rPr kumimoji="1" lang="en-US" altLang="zh-CN" sz="2000">
                <a:ea typeface="宋体" pitchFamily="2" charset="-122"/>
              </a:rPr>
              <a:t>)</a:t>
            </a:r>
          </a:p>
          <a:p>
            <a:pPr lvl="2"/>
            <a:r>
              <a:rPr kumimoji="1" lang="en-US" altLang="zh-CN" sz="2000">
                <a:solidFill>
                  <a:srgbClr val="FF0000"/>
                </a:solidFill>
                <a:ea typeface="宋体" pitchFamily="2" charset="-122"/>
              </a:rPr>
              <a:t>strstr</a:t>
            </a:r>
            <a:r>
              <a:rPr kumimoji="1" lang="en-US" altLang="zh-CN" sz="2000">
                <a:ea typeface="宋体" pitchFamily="2" charset="-122"/>
              </a:rPr>
              <a:t>(</a:t>
            </a:r>
            <a:r>
              <a:rPr kumimoji="1" lang="zh-CN" altLang="en-US" sz="2000">
                <a:ea typeface="宋体" pitchFamily="2" charset="-122"/>
              </a:rPr>
              <a:t>字符串</a:t>
            </a:r>
            <a:r>
              <a:rPr kumimoji="1" lang="en-US" altLang="zh-CN" sz="2000">
                <a:ea typeface="宋体" pitchFamily="2" charset="-122"/>
              </a:rPr>
              <a:t>1, </a:t>
            </a:r>
            <a:r>
              <a:rPr kumimoji="1" lang="zh-CN" altLang="en-US" sz="2000">
                <a:ea typeface="宋体" pitchFamily="2" charset="-122"/>
              </a:rPr>
              <a:t>字符串</a:t>
            </a:r>
            <a:r>
              <a:rPr kumimoji="1" lang="en-US" altLang="zh-CN" sz="2000">
                <a:ea typeface="宋体" pitchFamily="2" charset="-122"/>
              </a:rPr>
              <a:t>2)</a:t>
            </a:r>
          </a:p>
          <a:p>
            <a:pPr lvl="2"/>
            <a:r>
              <a:rPr kumimoji="1" lang="en-US" altLang="zh-CN" sz="2000">
                <a:solidFill>
                  <a:srgbClr val="FF0000"/>
                </a:solidFill>
                <a:ea typeface="宋体" pitchFamily="2" charset="-122"/>
              </a:rPr>
              <a:t>strncat</a:t>
            </a:r>
            <a:r>
              <a:rPr kumimoji="1" lang="en-US" altLang="zh-CN" sz="2000">
                <a:ea typeface="宋体" pitchFamily="2" charset="-122"/>
              </a:rPr>
              <a:t>(</a:t>
            </a:r>
            <a:r>
              <a:rPr kumimoji="1" lang="zh-CN" altLang="en-US" sz="2000">
                <a:ea typeface="宋体" pitchFamily="2" charset="-122"/>
              </a:rPr>
              <a:t>字符串</a:t>
            </a:r>
            <a:r>
              <a:rPr kumimoji="1" lang="en-US" altLang="zh-CN" sz="2000">
                <a:ea typeface="宋体" pitchFamily="2" charset="-122"/>
              </a:rPr>
              <a:t>1, </a:t>
            </a:r>
            <a:r>
              <a:rPr kumimoji="1" lang="zh-CN" altLang="en-US" sz="2000">
                <a:ea typeface="宋体" pitchFamily="2" charset="-122"/>
              </a:rPr>
              <a:t>字符串</a:t>
            </a:r>
            <a:r>
              <a:rPr kumimoji="1" lang="en-US" altLang="zh-CN" sz="2000">
                <a:ea typeface="宋体" pitchFamily="2" charset="-122"/>
              </a:rPr>
              <a:t>2,</a:t>
            </a:r>
            <a:r>
              <a:rPr kumimoji="1" lang="zh-CN" altLang="en-US" sz="2000">
                <a:ea typeface="宋体" pitchFamily="2" charset="-122"/>
              </a:rPr>
              <a:t>字符个数</a:t>
            </a:r>
            <a:r>
              <a:rPr kumimoji="1" lang="en-US" altLang="zh-CN" sz="2000">
                <a:ea typeface="宋体" pitchFamily="2" charset="-122"/>
              </a:rPr>
              <a:t>)</a:t>
            </a:r>
          </a:p>
        </p:txBody>
      </p:sp>
    </p:spTree>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zh-CN"/>
              <a:t>6.9  </a:t>
            </a:r>
            <a:r>
              <a:rPr lang="zh-CN" altLang="en-US"/>
              <a:t>案例：查找最大字符串</a:t>
            </a:r>
          </a:p>
        </p:txBody>
      </p:sp>
      <p:sp>
        <p:nvSpPr>
          <p:cNvPr id="23555" name="Rectangle 3"/>
          <p:cNvSpPr>
            <a:spLocks noGrp="1" noChangeArrowheads="1"/>
          </p:cNvSpPr>
          <p:nvPr>
            <p:ph sz="quarter" idx="1"/>
          </p:nvPr>
        </p:nvSpPr>
        <p:spPr>
          <a:xfrm>
            <a:off x="381000" y="1600200"/>
            <a:ext cx="8534400" cy="4313238"/>
          </a:xfrm>
        </p:spPr>
        <p:txBody>
          <a:bodyPr/>
          <a:lstStyle/>
          <a:p>
            <a:pPr>
              <a:lnSpc>
                <a:spcPct val="80000"/>
              </a:lnSpc>
              <a:buFontTx/>
              <a:buNone/>
            </a:pPr>
            <a:r>
              <a:rPr lang="en-US" altLang="zh-CN" sz="2000" dirty="0">
                <a:latin typeface="+mn-lt"/>
                <a:ea typeface="宋体" pitchFamily="2" charset="-122"/>
              </a:rPr>
              <a:t>#include &lt;</a:t>
            </a:r>
            <a:r>
              <a:rPr lang="en-US" altLang="zh-CN" sz="2000" dirty="0" err="1">
                <a:latin typeface="+mn-lt"/>
                <a:ea typeface="宋体" pitchFamily="2" charset="-122"/>
              </a:rPr>
              <a:t>stdio.h</a:t>
            </a:r>
            <a:r>
              <a:rPr lang="en-US" altLang="zh-CN" sz="2000" dirty="0">
                <a:latin typeface="+mn-lt"/>
                <a:ea typeface="宋体" pitchFamily="2" charset="-122"/>
              </a:rPr>
              <a:t>&gt;</a:t>
            </a:r>
          </a:p>
          <a:p>
            <a:pPr>
              <a:lnSpc>
                <a:spcPct val="80000"/>
              </a:lnSpc>
              <a:buFontTx/>
              <a:buNone/>
            </a:pPr>
            <a:r>
              <a:rPr lang="en-US" altLang="zh-CN" sz="2000" dirty="0">
                <a:latin typeface="+mn-lt"/>
                <a:ea typeface="宋体" pitchFamily="2" charset="-122"/>
              </a:rPr>
              <a:t>#include &lt;</a:t>
            </a:r>
            <a:r>
              <a:rPr lang="en-US" altLang="zh-CN" sz="2000" dirty="0" err="1">
                <a:latin typeface="+mn-lt"/>
                <a:ea typeface="宋体" pitchFamily="2" charset="-122"/>
              </a:rPr>
              <a:t>string.h</a:t>
            </a:r>
            <a:r>
              <a:rPr lang="en-US" altLang="zh-CN" sz="2000" dirty="0">
                <a:latin typeface="+mn-lt"/>
                <a:ea typeface="宋体" pitchFamily="2" charset="-122"/>
              </a:rPr>
              <a:t>&gt;</a:t>
            </a:r>
          </a:p>
          <a:p>
            <a:pPr>
              <a:lnSpc>
                <a:spcPct val="80000"/>
              </a:lnSpc>
              <a:buFontTx/>
              <a:buNone/>
            </a:pPr>
            <a:r>
              <a:rPr lang="en-US" altLang="zh-CN" sz="2000" dirty="0">
                <a:latin typeface="+mn-lt"/>
                <a:ea typeface="宋体" pitchFamily="2" charset="-122"/>
              </a:rPr>
              <a:t>void main()</a:t>
            </a:r>
          </a:p>
          <a:p>
            <a:pPr>
              <a:lnSpc>
                <a:spcPct val="80000"/>
              </a:lnSpc>
              <a:buFontTx/>
              <a:buNone/>
            </a:pPr>
            <a:r>
              <a:rPr lang="en-US" altLang="zh-CN" sz="2000" dirty="0">
                <a:latin typeface="+mn-lt"/>
                <a:ea typeface="宋体" pitchFamily="2" charset="-122"/>
              </a:rPr>
              <a:t>{	char s[5][50]={ "Hello World!",</a:t>
            </a:r>
          </a:p>
          <a:p>
            <a:pPr>
              <a:lnSpc>
                <a:spcPct val="80000"/>
              </a:lnSpc>
              <a:buFontTx/>
              <a:buNone/>
            </a:pPr>
            <a:r>
              <a:rPr lang="en-US" altLang="zh-CN" sz="2000" dirty="0">
                <a:latin typeface="+mn-lt"/>
                <a:ea typeface="宋体" pitchFamily="2" charset="-122"/>
              </a:rPr>
              <a:t>		"Good luck to you!",</a:t>
            </a:r>
          </a:p>
          <a:p>
            <a:pPr>
              <a:lnSpc>
                <a:spcPct val="80000"/>
              </a:lnSpc>
              <a:buFontTx/>
              <a:buNone/>
            </a:pPr>
            <a:r>
              <a:rPr lang="en-US" altLang="zh-CN" sz="2000" dirty="0">
                <a:latin typeface="+mn-lt"/>
                <a:ea typeface="宋体" pitchFamily="2" charset="-122"/>
              </a:rPr>
              <a:t>		"How are you?",</a:t>
            </a:r>
          </a:p>
          <a:p>
            <a:pPr>
              <a:lnSpc>
                <a:spcPct val="80000"/>
              </a:lnSpc>
              <a:buFontTx/>
              <a:buNone/>
            </a:pPr>
            <a:r>
              <a:rPr lang="en-US" altLang="zh-CN" sz="2000" dirty="0">
                <a:latin typeface="+mn-lt"/>
                <a:ea typeface="宋体" pitchFamily="2" charset="-122"/>
              </a:rPr>
              <a:t>		"Moon River",</a:t>
            </a:r>
          </a:p>
          <a:p>
            <a:pPr>
              <a:lnSpc>
                <a:spcPct val="80000"/>
              </a:lnSpc>
              <a:buFontTx/>
              <a:buNone/>
            </a:pPr>
            <a:r>
              <a:rPr lang="en-US" altLang="zh-CN" sz="2000" dirty="0">
                <a:latin typeface="+mn-lt"/>
                <a:ea typeface="宋体" pitchFamily="2" charset="-122"/>
              </a:rPr>
              <a:t>		"I love this book."};</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int</a:t>
            </a:r>
            <a:r>
              <a:rPr lang="en-US" altLang="zh-CN" sz="2000" dirty="0">
                <a:latin typeface="+mn-lt"/>
                <a:ea typeface="宋体" pitchFamily="2" charset="-122"/>
              </a:rPr>
              <a:t> </a:t>
            </a:r>
            <a:r>
              <a:rPr lang="en-US" altLang="zh-CN" sz="2000" dirty="0" err="1">
                <a:latin typeface="+mn-lt"/>
                <a:ea typeface="宋体" pitchFamily="2" charset="-122"/>
              </a:rPr>
              <a:t>i,max</a:t>
            </a:r>
            <a:r>
              <a:rPr lang="en-US" altLang="zh-CN" sz="2000" dirty="0">
                <a:latin typeface="+mn-lt"/>
                <a:ea typeface="宋体" pitchFamily="2" charset="-122"/>
              </a:rPr>
              <a:t>=0;</a:t>
            </a:r>
          </a:p>
          <a:p>
            <a:pPr>
              <a:lnSpc>
                <a:spcPct val="80000"/>
              </a:lnSpc>
              <a:buFontTx/>
              <a:buNone/>
            </a:pPr>
            <a:r>
              <a:rPr lang="en-US" altLang="zh-CN" sz="2000" dirty="0">
                <a:latin typeface="+mn-lt"/>
                <a:ea typeface="宋体" pitchFamily="2" charset="-122"/>
              </a:rPr>
              <a:t>	for(</a:t>
            </a:r>
            <a:r>
              <a:rPr lang="en-US" altLang="zh-CN" sz="2000" dirty="0" err="1">
                <a:latin typeface="+mn-lt"/>
                <a:ea typeface="宋体" pitchFamily="2" charset="-122"/>
              </a:rPr>
              <a:t>i</a:t>
            </a:r>
            <a:r>
              <a:rPr lang="en-US" altLang="zh-CN" sz="2000" dirty="0">
                <a:latin typeface="+mn-lt"/>
                <a:ea typeface="宋体" pitchFamily="2" charset="-122"/>
              </a:rPr>
              <a:t>=1 ; </a:t>
            </a:r>
            <a:r>
              <a:rPr lang="en-US" altLang="zh-CN" sz="2000" dirty="0" err="1">
                <a:latin typeface="+mn-lt"/>
                <a:ea typeface="宋体" pitchFamily="2" charset="-122"/>
              </a:rPr>
              <a:t>i</a:t>
            </a:r>
            <a:r>
              <a:rPr lang="en-US" altLang="zh-CN" sz="2000" dirty="0">
                <a:latin typeface="+mn-lt"/>
                <a:ea typeface="宋体" pitchFamily="2" charset="-122"/>
              </a:rPr>
              <a:t> &lt; 5 ; </a:t>
            </a:r>
            <a:r>
              <a:rPr lang="en-US" altLang="zh-CN" sz="2000" dirty="0" err="1">
                <a:latin typeface="+mn-lt"/>
                <a:ea typeface="宋体" pitchFamily="2" charset="-122"/>
              </a:rPr>
              <a:t>i</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		if(</a:t>
            </a:r>
            <a:r>
              <a:rPr lang="en-US" altLang="zh-CN" sz="2000" dirty="0" err="1">
                <a:latin typeface="+mn-lt"/>
                <a:ea typeface="宋体" pitchFamily="2" charset="-122"/>
              </a:rPr>
              <a:t>strcmp</a:t>
            </a:r>
            <a:r>
              <a:rPr lang="en-US" altLang="zh-CN" sz="2000" dirty="0">
                <a:latin typeface="+mn-lt"/>
                <a:ea typeface="宋体" pitchFamily="2" charset="-122"/>
              </a:rPr>
              <a:t>(s[</a:t>
            </a:r>
            <a:r>
              <a:rPr lang="en-US" altLang="zh-CN" sz="2000" dirty="0" err="1">
                <a:latin typeface="+mn-lt"/>
                <a:ea typeface="宋体" pitchFamily="2" charset="-122"/>
              </a:rPr>
              <a:t>i</a:t>
            </a:r>
            <a:r>
              <a:rPr lang="en-US" altLang="zh-CN" sz="2000" dirty="0">
                <a:latin typeface="+mn-lt"/>
                <a:ea typeface="宋体" pitchFamily="2" charset="-122"/>
              </a:rPr>
              <a:t>],s[max]) &gt; 0 ) </a:t>
            </a:r>
          </a:p>
          <a:p>
            <a:pPr>
              <a:lnSpc>
                <a:spcPct val="80000"/>
              </a:lnSpc>
              <a:buFontTx/>
              <a:buNone/>
            </a:pPr>
            <a:r>
              <a:rPr lang="en-US" altLang="zh-CN" sz="2000" dirty="0">
                <a:latin typeface="+mn-lt"/>
                <a:ea typeface="宋体" pitchFamily="2" charset="-122"/>
              </a:rPr>
              <a:t>			max = </a:t>
            </a:r>
            <a:r>
              <a:rPr lang="en-US" altLang="zh-CN" sz="2000" dirty="0" err="1">
                <a:latin typeface="+mn-lt"/>
                <a:ea typeface="宋体" pitchFamily="2" charset="-122"/>
              </a:rPr>
              <a:t>i</a:t>
            </a:r>
            <a:r>
              <a:rPr lang="en-US" altLang="zh-CN" sz="2000" dirty="0">
                <a:latin typeface="+mn-lt"/>
                <a:ea typeface="宋体" pitchFamily="2" charset="-122"/>
              </a:rPr>
              <a:t>; </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printf</a:t>
            </a:r>
            <a:r>
              <a:rPr lang="en-US" altLang="zh-CN" sz="2000" dirty="0">
                <a:latin typeface="+mn-lt"/>
                <a:ea typeface="宋体" pitchFamily="2" charset="-122"/>
              </a:rPr>
              <a:t>("max string is :%s\</a:t>
            </a:r>
            <a:r>
              <a:rPr lang="en-US" altLang="zh-CN" sz="2000" dirty="0" err="1">
                <a:latin typeface="+mn-lt"/>
                <a:ea typeface="宋体" pitchFamily="2" charset="-122"/>
              </a:rPr>
              <a:t>n",s</a:t>
            </a:r>
            <a:r>
              <a:rPr lang="en-US" altLang="zh-CN" sz="2000" dirty="0">
                <a:latin typeface="+mn-lt"/>
                <a:ea typeface="宋体" pitchFamily="2" charset="-122"/>
              </a:rPr>
              <a:t>[max]);</a:t>
            </a:r>
          </a:p>
          <a:p>
            <a:pPr>
              <a:lnSpc>
                <a:spcPct val="80000"/>
              </a:lnSpc>
              <a:buFontTx/>
              <a:buNone/>
            </a:pPr>
            <a:r>
              <a:rPr lang="en-US" altLang="zh-CN" sz="2000" dirty="0">
                <a:latin typeface="+mn-lt"/>
                <a:ea typeface="宋体" pitchFamily="2" charset="-122"/>
              </a:rPr>
              <a:t>} </a:t>
            </a:r>
          </a:p>
        </p:txBody>
      </p:sp>
      <p:pic>
        <p:nvPicPr>
          <p:cNvPr id="23561" name="Picture 9"/>
          <p:cNvPicPr>
            <a:picLocks noChangeAspect="1" noChangeArrowheads="1"/>
          </p:cNvPicPr>
          <p:nvPr/>
        </p:nvPicPr>
        <p:blipFill>
          <a:blip r:embed="rId2" cstate="print"/>
          <a:srcRect/>
          <a:stretch>
            <a:fillRect/>
          </a:stretch>
        </p:blipFill>
        <p:spPr bwMode="auto">
          <a:xfrm>
            <a:off x="5943600" y="5181600"/>
            <a:ext cx="2667000" cy="642938"/>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zh-CN"/>
              <a:t>6.10  </a:t>
            </a:r>
            <a:r>
              <a:rPr lang="zh-CN" altLang="en-US"/>
              <a:t>案例：冒泡排序算法</a:t>
            </a:r>
          </a:p>
        </p:txBody>
      </p:sp>
      <p:sp>
        <p:nvSpPr>
          <p:cNvPr id="24579" name="Rectangle 3"/>
          <p:cNvSpPr>
            <a:spLocks noGrp="1" noChangeArrowheads="1"/>
          </p:cNvSpPr>
          <p:nvPr>
            <p:ph sz="quarter" idx="1"/>
          </p:nvPr>
        </p:nvSpPr>
        <p:spPr>
          <a:xfrm>
            <a:off x="381000" y="1600200"/>
            <a:ext cx="8534400" cy="1752600"/>
          </a:xfrm>
        </p:spPr>
        <p:txBody>
          <a:bodyPr/>
          <a:lstStyle/>
          <a:p>
            <a:r>
              <a:rPr lang="en-US" altLang="zh-CN">
                <a:ea typeface="宋体" pitchFamily="2" charset="-122"/>
              </a:rPr>
              <a:t>【</a:t>
            </a:r>
            <a:r>
              <a:rPr lang="zh-CN" altLang="en-US">
                <a:ea typeface="宋体" pitchFamily="2" charset="-122"/>
              </a:rPr>
              <a:t>例</a:t>
            </a:r>
            <a:r>
              <a:rPr lang="en-US" altLang="zh-CN">
                <a:ea typeface="宋体" pitchFamily="2" charset="-122"/>
              </a:rPr>
              <a:t>6-6】</a:t>
            </a:r>
            <a:r>
              <a:rPr lang="zh-CN" altLang="en-US">
                <a:ea typeface="宋体" pitchFamily="2" charset="-122"/>
              </a:rPr>
              <a:t>将</a:t>
            </a:r>
            <a:r>
              <a:rPr lang="en-US" altLang="zh-CN">
                <a:ea typeface="宋体" pitchFamily="2" charset="-122"/>
              </a:rPr>
              <a:t>10</a:t>
            </a:r>
            <a:r>
              <a:rPr lang="zh-CN" altLang="en-US">
                <a:ea typeface="宋体" pitchFamily="2" charset="-122"/>
              </a:rPr>
              <a:t>个数排序输出（冒泡法排序）</a:t>
            </a:r>
          </a:p>
          <a:p>
            <a:pPr lvl="1"/>
            <a:r>
              <a:rPr lang="en-US" altLang="zh-CN" sz="2400">
                <a:ea typeface="宋体" pitchFamily="2" charset="-122"/>
              </a:rPr>
              <a:t>【</a:t>
            </a:r>
            <a:r>
              <a:rPr lang="zh-CN" altLang="en-US" sz="2400">
                <a:ea typeface="宋体" pitchFamily="2" charset="-122"/>
              </a:rPr>
              <a:t>分析</a:t>
            </a:r>
            <a:r>
              <a:rPr lang="en-US" altLang="zh-CN" sz="2400">
                <a:ea typeface="宋体" pitchFamily="2" charset="-122"/>
              </a:rPr>
              <a:t>】</a:t>
            </a:r>
            <a:r>
              <a:rPr lang="zh-CN" altLang="en-US" sz="2400">
                <a:ea typeface="宋体" pitchFamily="2" charset="-122"/>
              </a:rPr>
              <a:t>所谓冒泡法，就是指找到的大数或者小数像气泡一样浮出水面被发现。为了理解算法，来看下面的例子。</a:t>
            </a:r>
            <a:r>
              <a:rPr lang="zh-CN" altLang="en-US">
                <a:ea typeface="宋体" pitchFamily="2" charset="-122"/>
              </a:rPr>
              <a:t> </a:t>
            </a:r>
          </a:p>
        </p:txBody>
      </p:sp>
      <p:pic>
        <p:nvPicPr>
          <p:cNvPr id="24584" name="Picture 8"/>
          <p:cNvPicPr>
            <a:picLocks noChangeAspect="1" noChangeArrowheads="1"/>
          </p:cNvPicPr>
          <p:nvPr/>
        </p:nvPicPr>
        <p:blipFill>
          <a:blip r:embed="rId2" cstate="print"/>
          <a:srcRect/>
          <a:stretch>
            <a:fillRect/>
          </a:stretch>
        </p:blipFill>
        <p:spPr bwMode="auto">
          <a:xfrm>
            <a:off x="990600" y="3429000"/>
            <a:ext cx="7315200" cy="2008188"/>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zh-CN"/>
              <a:t>6.10  </a:t>
            </a:r>
            <a:r>
              <a:rPr lang="zh-CN" altLang="en-US"/>
              <a:t>案例：冒泡排序算法</a:t>
            </a:r>
          </a:p>
        </p:txBody>
      </p:sp>
      <p:sp>
        <p:nvSpPr>
          <p:cNvPr id="28675" name="Rectangle 3"/>
          <p:cNvSpPr>
            <a:spLocks noGrp="1" noChangeArrowheads="1"/>
          </p:cNvSpPr>
          <p:nvPr>
            <p:ph sz="quarter" idx="1"/>
          </p:nvPr>
        </p:nvSpPr>
        <p:spPr>
          <a:xfrm>
            <a:off x="381000" y="1600200"/>
            <a:ext cx="8534400" cy="4044950"/>
          </a:xfrm>
        </p:spPr>
        <p:txBody>
          <a:bodyPr/>
          <a:lstStyle/>
          <a:p>
            <a:pPr>
              <a:lnSpc>
                <a:spcPct val="90000"/>
              </a:lnSpc>
            </a:pPr>
            <a:r>
              <a:rPr lang="zh-CN" altLang="en-US" sz="2400">
                <a:ea typeface="宋体" pitchFamily="2" charset="-122"/>
              </a:rPr>
              <a:t>第</a:t>
            </a:r>
            <a:r>
              <a:rPr lang="en-US" altLang="zh-CN" sz="2400">
                <a:ea typeface="宋体" pitchFamily="2" charset="-122"/>
              </a:rPr>
              <a:t>1</a:t>
            </a:r>
            <a:r>
              <a:rPr lang="zh-CN" altLang="en-US" sz="2400">
                <a:ea typeface="宋体" pitchFamily="2" charset="-122"/>
              </a:rPr>
              <a:t>次查找，范围：</a:t>
            </a:r>
            <a:r>
              <a:rPr lang="en-US" altLang="zh-CN" sz="2400">
                <a:ea typeface="宋体" pitchFamily="2" charset="-122"/>
              </a:rPr>
              <a:t>7 2 9 1 8</a:t>
            </a:r>
          </a:p>
          <a:p>
            <a:pPr lvl="1">
              <a:lnSpc>
                <a:spcPct val="90000"/>
              </a:lnSpc>
            </a:pPr>
            <a:r>
              <a:rPr lang="zh-CN" altLang="en-US" sz="2400">
                <a:ea typeface="宋体" pitchFamily="2" charset="-122"/>
              </a:rPr>
              <a:t>第</a:t>
            </a:r>
            <a:r>
              <a:rPr lang="en-US" altLang="zh-CN" sz="2400">
                <a:ea typeface="宋体" pitchFamily="2" charset="-122"/>
              </a:rPr>
              <a:t>1</a:t>
            </a:r>
            <a:r>
              <a:rPr lang="zh-CN" altLang="en-US" sz="2400">
                <a:ea typeface="宋体" pitchFamily="2" charset="-122"/>
              </a:rPr>
              <a:t>步：</a:t>
            </a:r>
            <a:r>
              <a:rPr lang="en-US" altLang="zh-CN" sz="2400">
                <a:ea typeface="宋体" pitchFamily="2" charset="-122"/>
              </a:rPr>
              <a:t>7&gt;2</a:t>
            </a:r>
            <a:r>
              <a:rPr lang="zh-CN" altLang="en-US" sz="2400">
                <a:ea typeface="宋体" pitchFamily="2" charset="-122"/>
              </a:rPr>
              <a:t>，将</a:t>
            </a:r>
            <a:r>
              <a:rPr lang="en-US" altLang="zh-CN" sz="2400">
                <a:ea typeface="宋体" pitchFamily="2" charset="-122"/>
              </a:rPr>
              <a:t>7</a:t>
            </a:r>
            <a:r>
              <a:rPr lang="zh-CN" altLang="en-US" sz="2400">
                <a:ea typeface="宋体" pitchFamily="2" charset="-122"/>
              </a:rPr>
              <a:t>和</a:t>
            </a:r>
            <a:r>
              <a:rPr lang="en-US" altLang="zh-CN" sz="2400">
                <a:ea typeface="宋体" pitchFamily="2" charset="-122"/>
              </a:rPr>
              <a:t>2</a:t>
            </a:r>
            <a:r>
              <a:rPr lang="zh-CN" altLang="en-US" sz="2400">
                <a:ea typeface="宋体" pitchFamily="2" charset="-122"/>
              </a:rPr>
              <a:t>交换位置，得到</a:t>
            </a:r>
          </a:p>
          <a:p>
            <a:pPr lvl="2">
              <a:lnSpc>
                <a:spcPct val="90000"/>
              </a:lnSpc>
            </a:pPr>
            <a:r>
              <a:rPr lang="en-US" altLang="zh-CN" sz="2400">
                <a:solidFill>
                  <a:srgbClr val="FF0000"/>
                </a:solidFill>
                <a:ea typeface="宋体" pitchFamily="2" charset="-122"/>
              </a:rPr>
              <a:t>2  7  9  1  8</a:t>
            </a:r>
          </a:p>
          <a:p>
            <a:pPr lvl="1">
              <a:lnSpc>
                <a:spcPct val="90000"/>
              </a:lnSpc>
            </a:pPr>
            <a:r>
              <a:rPr lang="zh-CN" altLang="en-US" sz="2400">
                <a:ea typeface="宋体" pitchFamily="2" charset="-122"/>
              </a:rPr>
              <a:t>第</a:t>
            </a:r>
            <a:r>
              <a:rPr lang="en-US" altLang="zh-CN" sz="2400">
                <a:ea typeface="宋体" pitchFamily="2" charset="-122"/>
              </a:rPr>
              <a:t>2</a:t>
            </a:r>
            <a:r>
              <a:rPr lang="zh-CN" altLang="en-US" sz="2400">
                <a:ea typeface="宋体" pitchFamily="2" charset="-122"/>
              </a:rPr>
              <a:t>步：</a:t>
            </a:r>
            <a:r>
              <a:rPr lang="en-US" altLang="zh-CN" sz="2400">
                <a:ea typeface="宋体" pitchFamily="2" charset="-122"/>
              </a:rPr>
              <a:t>7&lt;9</a:t>
            </a:r>
            <a:r>
              <a:rPr lang="zh-CN" altLang="en-US" sz="2400">
                <a:ea typeface="宋体" pitchFamily="2" charset="-122"/>
              </a:rPr>
              <a:t>，不交换。</a:t>
            </a:r>
          </a:p>
          <a:p>
            <a:pPr lvl="1">
              <a:lnSpc>
                <a:spcPct val="90000"/>
              </a:lnSpc>
            </a:pPr>
            <a:r>
              <a:rPr lang="zh-CN" altLang="en-US" sz="2400">
                <a:ea typeface="宋体" pitchFamily="2" charset="-122"/>
              </a:rPr>
              <a:t>第</a:t>
            </a:r>
            <a:r>
              <a:rPr lang="en-US" altLang="zh-CN" sz="2400">
                <a:ea typeface="宋体" pitchFamily="2" charset="-122"/>
              </a:rPr>
              <a:t>3</a:t>
            </a:r>
            <a:r>
              <a:rPr lang="zh-CN" altLang="en-US" sz="2400">
                <a:ea typeface="宋体" pitchFamily="2" charset="-122"/>
              </a:rPr>
              <a:t>步：</a:t>
            </a:r>
            <a:r>
              <a:rPr lang="en-US" altLang="zh-CN" sz="2400">
                <a:ea typeface="宋体" pitchFamily="2" charset="-122"/>
              </a:rPr>
              <a:t>9&gt;1</a:t>
            </a:r>
            <a:r>
              <a:rPr lang="zh-CN" altLang="en-US" sz="2400">
                <a:ea typeface="宋体" pitchFamily="2" charset="-122"/>
              </a:rPr>
              <a:t>，将</a:t>
            </a:r>
            <a:r>
              <a:rPr lang="en-US" altLang="zh-CN" sz="2400">
                <a:ea typeface="宋体" pitchFamily="2" charset="-122"/>
              </a:rPr>
              <a:t>9</a:t>
            </a:r>
            <a:r>
              <a:rPr lang="zh-CN" altLang="en-US" sz="2400">
                <a:ea typeface="宋体" pitchFamily="2" charset="-122"/>
              </a:rPr>
              <a:t>和</a:t>
            </a:r>
            <a:r>
              <a:rPr lang="en-US" altLang="zh-CN" sz="2400">
                <a:ea typeface="宋体" pitchFamily="2" charset="-122"/>
              </a:rPr>
              <a:t>1</a:t>
            </a:r>
            <a:r>
              <a:rPr lang="zh-CN" altLang="en-US" sz="2400">
                <a:ea typeface="宋体" pitchFamily="2" charset="-122"/>
              </a:rPr>
              <a:t>交换位置，得到</a:t>
            </a:r>
          </a:p>
          <a:p>
            <a:pPr lvl="2">
              <a:lnSpc>
                <a:spcPct val="90000"/>
              </a:lnSpc>
            </a:pPr>
            <a:r>
              <a:rPr lang="en-US" altLang="zh-CN" sz="2400">
                <a:solidFill>
                  <a:srgbClr val="FF0000"/>
                </a:solidFill>
                <a:ea typeface="宋体" pitchFamily="2" charset="-122"/>
              </a:rPr>
              <a:t>2  7  1  9  8</a:t>
            </a:r>
          </a:p>
          <a:p>
            <a:pPr lvl="1">
              <a:lnSpc>
                <a:spcPct val="90000"/>
              </a:lnSpc>
            </a:pPr>
            <a:r>
              <a:rPr lang="zh-CN" altLang="en-US" sz="2400">
                <a:ea typeface="宋体" pitchFamily="2" charset="-122"/>
              </a:rPr>
              <a:t>第</a:t>
            </a:r>
            <a:r>
              <a:rPr lang="en-US" altLang="zh-CN" sz="2400">
                <a:ea typeface="宋体" pitchFamily="2" charset="-122"/>
              </a:rPr>
              <a:t>4</a:t>
            </a:r>
            <a:r>
              <a:rPr lang="zh-CN" altLang="en-US" sz="2400">
                <a:ea typeface="宋体" pitchFamily="2" charset="-122"/>
              </a:rPr>
              <a:t>步：</a:t>
            </a:r>
            <a:r>
              <a:rPr lang="en-US" altLang="zh-CN" sz="2400">
                <a:ea typeface="宋体" pitchFamily="2" charset="-122"/>
              </a:rPr>
              <a:t>9&gt;8</a:t>
            </a:r>
            <a:r>
              <a:rPr lang="zh-CN" altLang="en-US" sz="2400">
                <a:ea typeface="宋体" pitchFamily="2" charset="-122"/>
              </a:rPr>
              <a:t>，将</a:t>
            </a:r>
            <a:r>
              <a:rPr lang="en-US" altLang="zh-CN" sz="2400">
                <a:ea typeface="宋体" pitchFamily="2" charset="-122"/>
              </a:rPr>
              <a:t>9</a:t>
            </a:r>
            <a:r>
              <a:rPr lang="zh-CN" altLang="en-US" sz="2400">
                <a:ea typeface="宋体" pitchFamily="2" charset="-122"/>
              </a:rPr>
              <a:t>和</a:t>
            </a:r>
            <a:r>
              <a:rPr lang="en-US" altLang="zh-CN" sz="2400">
                <a:ea typeface="宋体" pitchFamily="2" charset="-122"/>
              </a:rPr>
              <a:t>8</a:t>
            </a:r>
            <a:r>
              <a:rPr lang="zh-CN" altLang="en-US" sz="2400">
                <a:ea typeface="宋体" pitchFamily="2" charset="-122"/>
              </a:rPr>
              <a:t>交换位置，得到</a:t>
            </a:r>
          </a:p>
          <a:p>
            <a:pPr lvl="2">
              <a:lnSpc>
                <a:spcPct val="90000"/>
              </a:lnSpc>
            </a:pPr>
            <a:r>
              <a:rPr lang="en-US" altLang="zh-CN" sz="2400">
                <a:solidFill>
                  <a:srgbClr val="FF0000"/>
                </a:solidFill>
                <a:ea typeface="宋体" pitchFamily="2" charset="-122"/>
              </a:rPr>
              <a:t>2  7  1  8  9</a:t>
            </a:r>
          </a:p>
          <a:p>
            <a:pPr>
              <a:lnSpc>
                <a:spcPct val="90000"/>
              </a:lnSpc>
            </a:pPr>
            <a:r>
              <a:rPr lang="zh-CN" altLang="en-US" sz="2400">
                <a:ea typeface="宋体" pitchFamily="2" charset="-122"/>
              </a:rPr>
              <a:t>第</a:t>
            </a:r>
            <a:r>
              <a:rPr lang="en-US" altLang="zh-CN" sz="2400">
                <a:ea typeface="宋体" pitchFamily="2" charset="-122"/>
              </a:rPr>
              <a:t>1</a:t>
            </a:r>
            <a:r>
              <a:rPr lang="zh-CN" altLang="en-US" sz="2400">
                <a:ea typeface="宋体" pitchFamily="2" charset="-122"/>
              </a:rPr>
              <a:t>次查找，将</a:t>
            </a:r>
            <a:r>
              <a:rPr lang="en-US" altLang="zh-CN" sz="2400">
                <a:ea typeface="宋体" pitchFamily="2" charset="-122"/>
              </a:rPr>
              <a:t>9</a:t>
            </a:r>
            <a:r>
              <a:rPr lang="zh-CN" altLang="en-US" sz="2400">
                <a:ea typeface="宋体" pitchFamily="2" charset="-122"/>
              </a:rPr>
              <a:t>作为最大数放在最后，结果为</a:t>
            </a:r>
          </a:p>
          <a:p>
            <a:pPr lvl="2">
              <a:lnSpc>
                <a:spcPct val="90000"/>
              </a:lnSpc>
            </a:pPr>
            <a:r>
              <a:rPr lang="en-US" altLang="zh-CN" sz="2400">
                <a:solidFill>
                  <a:srgbClr val="FF0000"/>
                </a:solidFill>
                <a:ea typeface="宋体" pitchFamily="2" charset="-122"/>
              </a:rPr>
              <a:t>2  7  1  8  </a:t>
            </a:r>
            <a:r>
              <a:rPr lang="en-US" altLang="zh-CN" sz="2400">
                <a:solidFill>
                  <a:srgbClr val="0066FF"/>
                </a:solidFill>
                <a:ea typeface="宋体" pitchFamily="2" charset="-122"/>
              </a:rPr>
              <a:t>9</a:t>
            </a:r>
          </a:p>
        </p:txBody>
      </p:sp>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zh-CN"/>
              <a:t>6.10  </a:t>
            </a:r>
            <a:r>
              <a:rPr lang="zh-CN" altLang="en-US"/>
              <a:t>案例：冒泡排序算法</a:t>
            </a:r>
          </a:p>
        </p:txBody>
      </p:sp>
      <p:sp>
        <p:nvSpPr>
          <p:cNvPr id="25603" name="Rectangle 3"/>
          <p:cNvSpPr>
            <a:spLocks noGrp="1" noChangeArrowheads="1"/>
          </p:cNvSpPr>
          <p:nvPr>
            <p:ph sz="quarter" idx="1"/>
          </p:nvPr>
        </p:nvSpPr>
        <p:spPr>
          <a:xfrm>
            <a:off x="381000" y="1600200"/>
            <a:ext cx="8375650" cy="4179888"/>
          </a:xfrm>
        </p:spPr>
        <p:txBody>
          <a:bodyPr/>
          <a:lstStyle/>
          <a:p>
            <a:pPr>
              <a:lnSpc>
                <a:spcPct val="90000"/>
              </a:lnSpc>
            </a:pPr>
            <a:r>
              <a:rPr lang="zh-CN" altLang="zh-CN" sz="2400">
                <a:ea typeface="宋体" pitchFamily="2" charset="-122"/>
              </a:rPr>
              <a:t>第</a:t>
            </a:r>
            <a:r>
              <a:rPr lang="en-US" altLang="zh-CN" sz="2400">
                <a:ea typeface="宋体" pitchFamily="2" charset="-122"/>
              </a:rPr>
              <a:t>2</a:t>
            </a:r>
            <a:r>
              <a:rPr lang="zh-CN" altLang="en-US" sz="2400">
                <a:ea typeface="宋体" pitchFamily="2" charset="-122"/>
              </a:rPr>
              <a:t>次查找，范围：</a:t>
            </a:r>
            <a:r>
              <a:rPr lang="en-US" altLang="zh-CN" sz="2400">
                <a:solidFill>
                  <a:srgbClr val="FF0000"/>
                </a:solidFill>
                <a:ea typeface="宋体" pitchFamily="2" charset="-122"/>
              </a:rPr>
              <a:t>2 7 1 8</a:t>
            </a:r>
          </a:p>
          <a:p>
            <a:pPr lvl="1">
              <a:lnSpc>
                <a:spcPct val="90000"/>
              </a:lnSpc>
            </a:pPr>
            <a:r>
              <a:rPr lang="zh-CN" altLang="en-US" sz="2400">
                <a:ea typeface="宋体" pitchFamily="2" charset="-122"/>
              </a:rPr>
              <a:t>第</a:t>
            </a:r>
            <a:r>
              <a:rPr lang="en-US" altLang="zh-CN" sz="2400">
                <a:ea typeface="宋体" pitchFamily="2" charset="-122"/>
              </a:rPr>
              <a:t>1</a:t>
            </a:r>
            <a:r>
              <a:rPr lang="zh-CN" altLang="en-US" sz="2400">
                <a:ea typeface="宋体" pitchFamily="2" charset="-122"/>
              </a:rPr>
              <a:t>步：</a:t>
            </a:r>
            <a:r>
              <a:rPr lang="en-US" altLang="zh-CN" sz="2400">
                <a:ea typeface="宋体" pitchFamily="2" charset="-122"/>
              </a:rPr>
              <a:t>2&lt;7</a:t>
            </a:r>
            <a:r>
              <a:rPr lang="zh-CN" altLang="en-US" sz="2400">
                <a:ea typeface="宋体" pitchFamily="2" charset="-122"/>
              </a:rPr>
              <a:t>，不交换。</a:t>
            </a:r>
          </a:p>
          <a:p>
            <a:pPr lvl="1">
              <a:lnSpc>
                <a:spcPct val="90000"/>
              </a:lnSpc>
            </a:pPr>
            <a:r>
              <a:rPr lang="zh-CN" altLang="en-US" sz="2400">
                <a:ea typeface="宋体" pitchFamily="2" charset="-122"/>
              </a:rPr>
              <a:t>第</a:t>
            </a:r>
            <a:r>
              <a:rPr lang="en-US" altLang="zh-CN" sz="2400">
                <a:ea typeface="宋体" pitchFamily="2" charset="-122"/>
              </a:rPr>
              <a:t>2</a:t>
            </a:r>
            <a:r>
              <a:rPr lang="zh-CN" altLang="en-US" sz="2400">
                <a:ea typeface="宋体" pitchFamily="2" charset="-122"/>
              </a:rPr>
              <a:t>步：</a:t>
            </a:r>
            <a:r>
              <a:rPr lang="en-US" altLang="zh-CN" sz="2400">
                <a:ea typeface="宋体" pitchFamily="2" charset="-122"/>
              </a:rPr>
              <a:t>7&gt;1</a:t>
            </a:r>
            <a:r>
              <a:rPr lang="zh-CN" altLang="en-US" sz="2400">
                <a:ea typeface="宋体" pitchFamily="2" charset="-122"/>
              </a:rPr>
              <a:t>，将</a:t>
            </a:r>
            <a:r>
              <a:rPr lang="en-US" altLang="zh-CN" sz="2400">
                <a:ea typeface="宋体" pitchFamily="2" charset="-122"/>
              </a:rPr>
              <a:t>7</a:t>
            </a:r>
            <a:r>
              <a:rPr lang="zh-CN" altLang="en-US" sz="2400">
                <a:ea typeface="宋体" pitchFamily="2" charset="-122"/>
              </a:rPr>
              <a:t>和</a:t>
            </a:r>
            <a:r>
              <a:rPr lang="en-US" altLang="zh-CN" sz="2400">
                <a:ea typeface="宋体" pitchFamily="2" charset="-122"/>
              </a:rPr>
              <a:t>1</a:t>
            </a:r>
            <a:r>
              <a:rPr lang="zh-CN" altLang="en-US" sz="2400">
                <a:ea typeface="宋体" pitchFamily="2" charset="-122"/>
              </a:rPr>
              <a:t>交换位置，得到</a:t>
            </a:r>
            <a:r>
              <a:rPr lang="en-US" altLang="zh-CN" sz="2400">
                <a:ea typeface="宋体" pitchFamily="2" charset="-122"/>
              </a:rPr>
              <a:t>:</a:t>
            </a:r>
          </a:p>
          <a:p>
            <a:pPr lvl="2">
              <a:lnSpc>
                <a:spcPct val="90000"/>
              </a:lnSpc>
            </a:pPr>
            <a:r>
              <a:rPr lang="en-US" altLang="zh-CN" sz="2400">
                <a:solidFill>
                  <a:srgbClr val="FF0000"/>
                </a:solidFill>
                <a:ea typeface="宋体" pitchFamily="2" charset="-122"/>
              </a:rPr>
              <a:t>2  1  7  8</a:t>
            </a:r>
            <a:r>
              <a:rPr lang="en-US" altLang="zh-CN" sz="2400">
                <a:ea typeface="宋体" pitchFamily="2" charset="-122"/>
              </a:rPr>
              <a:t>  </a:t>
            </a:r>
            <a:r>
              <a:rPr lang="en-US" altLang="zh-CN" sz="2400">
                <a:solidFill>
                  <a:srgbClr val="0066FF"/>
                </a:solidFill>
                <a:ea typeface="宋体" pitchFamily="2" charset="-122"/>
              </a:rPr>
              <a:t>9</a:t>
            </a:r>
            <a:r>
              <a:rPr lang="zh-CN" altLang="en-US" sz="2400">
                <a:ea typeface="宋体" pitchFamily="2" charset="-122"/>
              </a:rPr>
              <a:t>。</a:t>
            </a:r>
          </a:p>
          <a:p>
            <a:pPr lvl="1">
              <a:lnSpc>
                <a:spcPct val="90000"/>
              </a:lnSpc>
            </a:pPr>
            <a:r>
              <a:rPr lang="zh-CN" altLang="en-US" sz="2400">
                <a:ea typeface="宋体" pitchFamily="2" charset="-122"/>
              </a:rPr>
              <a:t>第</a:t>
            </a:r>
            <a:r>
              <a:rPr lang="en-US" altLang="zh-CN" sz="2400">
                <a:ea typeface="宋体" pitchFamily="2" charset="-122"/>
              </a:rPr>
              <a:t>3</a:t>
            </a:r>
            <a:r>
              <a:rPr lang="zh-CN" altLang="en-US" sz="2400">
                <a:ea typeface="宋体" pitchFamily="2" charset="-122"/>
              </a:rPr>
              <a:t>步：</a:t>
            </a:r>
            <a:r>
              <a:rPr lang="en-US" altLang="zh-CN" sz="2400">
                <a:ea typeface="宋体" pitchFamily="2" charset="-122"/>
              </a:rPr>
              <a:t>7&lt;8</a:t>
            </a:r>
            <a:r>
              <a:rPr lang="zh-CN" altLang="en-US" sz="2400">
                <a:ea typeface="宋体" pitchFamily="2" charset="-122"/>
              </a:rPr>
              <a:t>，不交换。</a:t>
            </a:r>
          </a:p>
          <a:p>
            <a:pPr>
              <a:lnSpc>
                <a:spcPct val="90000"/>
              </a:lnSpc>
            </a:pPr>
            <a:r>
              <a:rPr lang="zh-CN" altLang="en-US" sz="2400">
                <a:ea typeface="宋体" pitchFamily="2" charset="-122"/>
              </a:rPr>
              <a:t>第</a:t>
            </a:r>
            <a:r>
              <a:rPr lang="en-US" altLang="zh-CN" sz="2400">
                <a:ea typeface="宋体" pitchFamily="2" charset="-122"/>
              </a:rPr>
              <a:t>2</a:t>
            </a:r>
            <a:r>
              <a:rPr lang="zh-CN" altLang="en-US" sz="2400">
                <a:ea typeface="宋体" pitchFamily="2" charset="-122"/>
              </a:rPr>
              <a:t>次查找结果为：</a:t>
            </a:r>
          </a:p>
          <a:p>
            <a:pPr lvl="2">
              <a:lnSpc>
                <a:spcPct val="90000"/>
              </a:lnSpc>
            </a:pPr>
            <a:r>
              <a:rPr lang="en-US" altLang="zh-CN" sz="2400">
                <a:solidFill>
                  <a:srgbClr val="FF0000"/>
                </a:solidFill>
                <a:ea typeface="宋体" pitchFamily="2" charset="-122"/>
              </a:rPr>
              <a:t>2  1  7</a:t>
            </a:r>
            <a:r>
              <a:rPr lang="en-US" altLang="zh-CN" sz="2400">
                <a:ea typeface="宋体" pitchFamily="2" charset="-122"/>
              </a:rPr>
              <a:t>  </a:t>
            </a:r>
            <a:r>
              <a:rPr lang="en-US" altLang="zh-CN" sz="2400">
                <a:solidFill>
                  <a:srgbClr val="0066FF"/>
                </a:solidFill>
                <a:ea typeface="宋体" pitchFamily="2" charset="-122"/>
              </a:rPr>
              <a:t>8</a:t>
            </a:r>
            <a:r>
              <a:rPr lang="en-US" altLang="zh-CN" sz="2400">
                <a:ea typeface="宋体" pitchFamily="2" charset="-122"/>
              </a:rPr>
              <a:t>  </a:t>
            </a:r>
            <a:r>
              <a:rPr lang="en-US" altLang="zh-CN" sz="2400">
                <a:solidFill>
                  <a:srgbClr val="0066FF"/>
                </a:solidFill>
                <a:ea typeface="宋体" pitchFamily="2" charset="-122"/>
              </a:rPr>
              <a:t>9</a:t>
            </a:r>
            <a:r>
              <a:rPr lang="zh-CN" altLang="en-US" sz="240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zh-CN"/>
              <a:t>6.10  </a:t>
            </a:r>
            <a:r>
              <a:rPr lang="zh-CN" altLang="en-US"/>
              <a:t>案例：冒泡排序算法</a:t>
            </a:r>
          </a:p>
        </p:txBody>
      </p:sp>
      <p:sp>
        <p:nvSpPr>
          <p:cNvPr id="26627" name="Rectangle 3"/>
          <p:cNvSpPr>
            <a:spLocks noGrp="1" noChangeArrowheads="1"/>
          </p:cNvSpPr>
          <p:nvPr>
            <p:ph sz="quarter" idx="1"/>
          </p:nvPr>
        </p:nvSpPr>
        <p:spPr>
          <a:xfrm>
            <a:off x="381000" y="1600200"/>
            <a:ext cx="7427913" cy="4044950"/>
          </a:xfrm>
        </p:spPr>
        <p:txBody>
          <a:bodyPr/>
          <a:lstStyle/>
          <a:p>
            <a:r>
              <a:rPr lang="zh-CN" altLang="en-US" sz="2400">
                <a:ea typeface="宋体" pitchFamily="2" charset="-122"/>
              </a:rPr>
              <a:t>第</a:t>
            </a:r>
            <a:r>
              <a:rPr lang="en-US" altLang="zh-CN" sz="2400">
                <a:ea typeface="宋体" pitchFamily="2" charset="-122"/>
              </a:rPr>
              <a:t>3</a:t>
            </a:r>
            <a:r>
              <a:rPr lang="zh-CN" altLang="en-US" sz="2400">
                <a:ea typeface="宋体" pitchFamily="2" charset="-122"/>
              </a:rPr>
              <a:t>次查找，范围：</a:t>
            </a:r>
            <a:r>
              <a:rPr lang="en-US" altLang="zh-CN" sz="2400">
                <a:ea typeface="宋体" pitchFamily="2" charset="-122"/>
              </a:rPr>
              <a:t>2 1 7</a:t>
            </a:r>
          </a:p>
          <a:p>
            <a:pPr lvl="1"/>
            <a:r>
              <a:rPr lang="zh-CN" altLang="en-US" sz="2400">
                <a:ea typeface="宋体" pitchFamily="2" charset="-122"/>
              </a:rPr>
              <a:t>第</a:t>
            </a:r>
            <a:r>
              <a:rPr lang="en-US" altLang="zh-CN" sz="2400">
                <a:ea typeface="宋体" pitchFamily="2" charset="-122"/>
              </a:rPr>
              <a:t>1</a:t>
            </a:r>
            <a:r>
              <a:rPr lang="zh-CN" altLang="en-US" sz="2400">
                <a:ea typeface="宋体" pitchFamily="2" charset="-122"/>
              </a:rPr>
              <a:t>步：</a:t>
            </a:r>
            <a:r>
              <a:rPr lang="en-US" altLang="zh-CN" sz="2400">
                <a:ea typeface="宋体" pitchFamily="2" charset="-122"/>
              </a:rPr>
              <a:t>2&gt;1</a:t>
            </a:r>
            <a:r>
              <a:rPr lang="zh-CN" altLang="en-US" sz="2400">
                <a:ea typeface="宋体" pitchFamily="2" charset="-122"/>
              </a:rPr>
              <a:t>，将</a:t>
            </a:r>
            <a:r>
              <a:rPr lang="en-US" altLang="zh-CN" sz="2400">
                <a:ea typeface="宋体" pitchFamily="2" charset="-122"/>
              </a:rPr>
              <a:t>2</a:t>
            </a:r>
            <a:r>
              <a:rPr lang="zh-CN" altLang="en-US" sz="2400">
                <a:ea typeface="宋体" pitchFamily="2" charset="-122"/>
              </a:rPr>
              <a:t>和</a:t>
            </a:r>
            <a:r>
              <a:rPr lang="en-US" altLang="zh-CN" sz="2400">
                <a:ea typeface="宋体" pitchFamily="2" charset="-122"/>
              </a:rPr>
              <a:t>1</a:t>
            </a:r>
            <a:r>
              <a:rPr lang="zh-CN" altLang="en-US" sz="2400">
                <a:ea typeface="宋体" pitchFamily="2" charset="-122"/>
              </a:rPr>
              <a:t>交换位置，得到</a:t>
            </a:r>
            <a:r>
              <a:rPr lang="en-US" altLang="zh-CN" sz="2400">
                <a:ea typeface="宋体" pitchFamily="2" charset="-122"/>
              </a:rPr>
              <a:t>:</a:t>
            </a:r>
          </a:p>
          <a:p>
            <a:pPr lvl="2"/>
            <a:r>
              <a:rPr lang="en-US" altLang="zh-CN" sz="2400">
                <a:solidFill>
                  <a:srgbClr val="FF0000"/>
                </a:solidFill>
                <a:ea typeface="宋体" pitchFamily="2" charset="-122"/>
              </a:rPr>
              <a:t>1  2  7</a:t>
            </a:r>
            <a:r>
              <a:rPr lang="en-US" altLang="zh-CN" sz="2400">
                <a:ea typeface="宋体" pitchFamily="2" charset="-122"/>
              </a:rPr>
              <a:t>  </a:t>
            </a:r>
            <a:r>
              <a:rPr lang="en-US" altLang="zh-CN" sz="2400">
                <a:solidFill>
                  <a:srgbClr val="0066FF"/>
                </a:solidFill>
                <a:ea typeface="宋体" pitchFamily="2" charset="-122"/>
              </a:rPr>
              <a:t>8  9</a:t>
            </a:r>
            <a:endParaRPr lang="en-US" altLang="zh-CN" sz="2400">
              <a:ea typeface="宋体" pitchFamily="2" charset="-122"/>
            </a:endParaRPr>
          </a:p>
          <a:p>
            <a:pPr lvl="1"/>
            <a:r>
              <a:rPr lang="zh-CN" altLang="en-US" sz="2400">
                <a:ea typeface="宋体" pitchFamily="2" charset="-122"/>
              </a:rPr>
              <a:t>第</a:t>
            </a:r>
            <a:r>
              <a:rPr lang="en-US" altLang="zh-CN" sz="2400">
                <a:ea typeface="宋体" pitchFamily="2" charset="-122"/>
              </a:rPr>
              <a:t>2</a:t>
            </a:r>
            <a:r>
              <a:rPr lang="zh-CN" altLang="en-US" sz="2400">
                <a:ea typeface="宋体" pitchFamily="2" charset="-122"/>
              </a:rPr>
              <a:t>步：</a:t>
            </a:r>
            <a:r>
              <a:rPr lang="en-US" altLang="zh-CN" sz="2400">
                <a:ea typeface="宋体" pitchFamily="2" charset="-122"/>
              </a:rPr>
              <a:t>2&lt;7</a:t>
            </a:r>
            <a:r>
              <a:rPr lang="zh-CN" altLang="en-US" sz="2400">
                <a:ea typeface="宋体" pitchFamily="2" charset="-122"/>
              </a:rPr>
              <a:t>，不交换。</a:t>
            </a:r>
          </a:p>
          <a:p>
            <a:r>
              <a:rPr lang="zh-CN" altLang="en-US" sz="2400">
                <a:ea typeface="宋体" pitchFamily="2" charset="-122"/>
              </a:rPr>
              <a:t>第</a:t>
            </a:r>
            <a:r>
              <a:rPr lang="en-US" altLang="zh-CN" sz="2400">
                <a:ea typeface="宋体" pitchFamily="2" charset="-122"/>
              </a:rPr>
              <a:t>3</a:t>
            </a:r>
            <a:r>
              <a:rPr lang="zh-CN" altLang="en-US" sz="2400">
                <a:ea typeface="宋体" pitchFamily="2" charset="-122"/>
              </a:rPr>
              <a:t>次查找结果为：</a:t>
            </a:r>
          </a:p>
          <a:p>
            <a:pPr lvl="2"/>
            <a:r>
              <a:rPr lang="en-US" altLang="zh-CN" sz="2400">
                <a:solidFill>
                  <a:srgbClr val="FF0000"/>
                </a:solidFill>
                <a:ea typeface="宋体" pitchFamily="2" charset="-122"/>
              </a:rPr>
              <a:t>1  2</a:t>
            </a:r>
            <a:r>
              <a:rPr lang="en-US" altLang="zh-CN" sz="2400">
                <a:ea typeface="宋体" pitchFamily="2" charset="-122"/>
              </a:rPr>
              <a:t>  </a:t>
            </a:r>
            <a:r>
              <a:rPr lang="en-US" altLang="zh-CN" sz="2400">
                <a:solidFill>
                  <a:srgbClr val="0066FF"/>
                </a:solidFill>
                <a:ea typeface="宋体" pitchFamily="2" charset="-122"/>
              </a:rPr>
              <a:t>7  8  9</a:t>
            </a:r>
            <a:r>
              <a:rPr lang="en-US" altLang="zh-CN" sz="240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zh-CN"/>
              <a:t>6.10  </a:t>
            </a:r>
            <a:r>
              <a:rPr lang="zh-CN" altLang="en-US"/>
              <a:t>案例：冒泡排序算法</a:t>
            </a:r>
          </a:p>
        </p:txBody>
      </p:sp>
      <p:sp>
        <p:nvSpPr>
          <p:cNvPr id="27651" name="Rectangle 3"/>
          <p:cNvSpPr>
            <a:spLocks noGrp="1" noChangeArrowheads="1"/>
          </p:cNvSpPr>
          <p:nvPr>
            <p:ph sz="quarter" idx="1"/>
          </p:nvPr>
        </p:nvSpPr>
        <p:spPr>
          <a:xfrm>
            <a:off x="381000" y="1600200"/>
            <a:ext cx="8534400" cy="4111625"/>
          </a:xfrm>
          <a:noFill/>
          <a:ln/>
        </p:spPr>
        <p:txBody>
          <a:bodyPr/>
          <a:lstStyle/>
          <a:p>
            <a:r>
              <a:rPr lang="zh-CN" altLang="en-US" sz="2400">
                <a:ea typeface="宋体" pitchFamily="2" charset="-122"/>
              </a:rPr>
              <a:t>第</a:t>
            </a:r>
            <a:r>
              <a:rPr lang="en-US" altLang="zh-CN" sz="2400">
                <a:ea typeface="宋体" pitchFamily="2" charset="-122"/>
              </a:rPr>
              <a:t>4</a:t>
            </a:r>
            <a:r>
              <a:rPr lang="zh-CN" altLang="en-US" sz="2400">
                <a:ea typeface="宋体" pitchFamily="2" charset="-122"/>
              </a:rPr>
              <a:t>次查找，范围：</a:t>
            </a:r>
            <a:r>
              <a:rPr lang="en-US" altLang="zh-CN" sz="2400">
                <a:ea typeface="宋体" pitchFamily="2" charset="-122"/>
              </a:rPr>
              <a:t>1 2</a:t>
            </a:r>
          </a:p>
          <a:p>
            <a:pPr lvl="1"/>
            <a:r>
              <a:rPr lang="zh-CN" altLang="en-US" sz="2400">
                <a:ea typeface="宋体" pitchFamily="2" charset="-122"/>
              </a:rPr>
              <a:t>第</a:t>
            </a:r>
            <a:r>
              <a:rPr lang="en-US" altLang="zh-CN" sz="2400">
                <a:ea typeface="宋体" pitchFamily="2" charset="-122"/>
              </a:rPr>
              <a:t>1</a:t>
            </a:r>
            <a:r>
              <a:rPr lang="zh-CN" altLang="en-US" sz="2400">
                <a:ea typeface="宋体" pitchFamily="2" charset="-122"/>
              </a:rPr>
              <a:t>步：</a:t>
            </a:r>
            <a:r>
              <a:rPr lang="en-US" altLang="zh-CN" sz="2400">
                <a:ea typeface="宋体" pitchFamily="2" charset="-122"/>
              </a:rPr>
              <a:t>1&lt;2</a:t>
            </a:r>
            <a:r>
              <a:rPr lang="zh-CN" altLang="en-US" sz="2400">
                <a:ea typeface="宋体" pitchFamily="2" charset="-122"/>
              </a:rPr>
              <a:t>，不交换。</a:t>
            </a:r>
          </a:p>
          <a:p>
            <a:r>
              <a:rPr lang="zh-CN" altLang="en-US" sz="2400">
                <a:ea typeface="宋体" pitchFamily="2" charset="-122"/>
              </a:rPr>
              <a:t>第</a:t>
            </a:r>
            <a:r>
              <a:rPr lang="en-US" altLang="zh-CN" sz="2400">
                <a:ea typeface="宋体" pitchFamily="2" charset="-122"/>
              </a:rPr>
              <a:t>4</a:t>
            </a:r>
            <a:r>
              <a:rPr lang="zh-CN" altLang="en-US" sz="2400">
                <a:ea typeface="宋体" pitchFamily="2" charset="-122"/>
              </a:rPr>
              <a:t>次查找结果为：</a:t>
            </a:r>
          </a:p>
          <a:p>
            <a:pPr lvl="2"/>
            <a:r>
              <a:rPr lang="en-US" altLang="zh-CN" sz="2400">
                <a:solidFill>
                  <a:srgbClr val="FF0000"/>
                </a:solidFill>
                <a:ea typeface="宋体" pitchFamily="2" charset="-122"/>
              </a:rPr>
              <a:t>1  </a:t>
            </a:r>
            <a:r>
              <a:rPr lang="en-US" altLang="zh-CN" sz="2400">
                <a:solidFill>
                  <a:srgbClr val="0066FF"/>
                </a:solidFill>
                <a:ea typeface="宋体" pitchFamily="2" charset="-122"/>
              </a:rPr>
              <a:t>2  7  8  9</a:t>
            </a:r>
            <a:r>
              <a:rPr lang="en-US" altLang="zh-CN" sz="2400">
                <a:solidFill>
                  <a:srgbClr val="FF0000"/>
                </a:solidFill>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zh-CN"/>
              <a:t>6.10  </a:t>
            </a:r>
            <a:r>
              <a:rPr lang="zh-CN" altLang="en-US"/>
              <a:t>案例：冒泡排序算法</a:t>
            </a:r>
          </a:p>
        </p:txBody>
      </p:sp>
      <p:sp>
        <p:nvSpPr>
          <p:cNvPr id="29701" name="Rectangle 5"/>
          <p:cNvSpPr>
            <a:spLocks noGrp="1" noChangeArrowheads="1"/>
          </p:cNvSpPr>
          <p:nvPr>
            <p:ph sz="quarter" idx="1"/>
          </p:nvPr>
        </p:nvSpPr>
        <p:spPr>
          <a:xfrm>
            <a:off x="381000" y="1600200"/>
            <a:ext cx="8218488" cy="4343400"/>
          </a:xfrm>
          <a:noFill/>
          <a:ln/>
        </p:spPr>
        <p:txBody>
          <a:bodyPr/>
          <a:lstStyle/>
          <a:p>
            <a:pPr>
              <a:buFontTx/>
              <a:buNone/>
            </a:pPr>
            <a:r>
              <a:rPr lang="en-US" altLang="zh-CN" sz="2100" dirty="0">
                <a:latin typeface="+mn-lt"/>
                <a:ea typeface="宋体" pitchFamily="2" charset="-122"/>
              </a:rPr>
              <a:t>#include &lt;</a:t>
            </a:r>
            <a:r>
              <a:rPr lang="en-US" altLang="zh-CN" sz="2100" dirty="0" err="1">
                <a:latin typeface="+mn-lt"/>
                <a:ea typeface="宋体" pitchFamily="2" charset="-122"/>
              </a:rPr>
              <a:t>stdio.h</a:t>
            </a:r>
            <a:r>
              <a:rPr lang="en-US" altLang="zh-CN" sz="2100" dirty="0">
                <a:latin typeface="+mn-lt"/>
                <a:ea typeface="宋体" pitchFamily="2" charset="-122"/>
              </a:rPr>
              <a:t>&gt;</a:t>
            </a:r>
          </a:p>
          <a:p>
            <a:pPr>
              <a:buFontTx/>
              <a:buNone/>
            </a:pPr>
            <a:r>
              <a:rPr lang="en-US" altLang="zh-CN" sz="2100" dirty="0">
                <a:latin typeface="+mn-lt"/>
                <a:ea typeface="宋体" pitchFamily="2" charset="-122"/>
              </a:rPr>
              <a:t>main()</a:t>
            </a:r>
          </a:p>
          <a:p>
            <a:pPr>
              <a:buFontTx/>
              <a:buNone/>
            </a:pPr>
            <a:r>
              <a:rPr lang="en-US" altLang="zh-CN" sz="2100" dirty="0">
                <a:latin typeface="+mn-lt"/>
                <a:ea typeface="宋体" pitchFamily="2" charset="-122"/>
              </a:rPr>
              <a:t>{   #define N 5</a:t>
            </a:r>
          </a:p>
          <a:p>
            <a:pPr>
              <a:buFontTx/>
              <a:buNone/>
            </a:pPr>
            <a:r>
              <a:rPr lang="en-US" altLang="zh-CN" sz="2100" dirty="0">
                <a:latin typeface="+mn-lt"/>
                <a:ea typeface="宋体" pitchFamily="2" charset="-122"/>
              </a:rPr>
              <a:t>    </a:t>
            </a:r>
            <a:r>
              <a:rPr lang="en-US" altLang="zh-CN" sz="2100" dirty="0" err="1">
                <a:latin typeface="+mn-lt"/>
                <a:ea typeface="宋体" pitchFamily="2" charset="-122"/>
              </a:rPr>
              <a:t>int</a:t>
            </a:r>
            <a:r>
              <a:rPr lang="en-US" altLang="zh-CN" sz="2100" dirty="0">
                <a:latin typeface="+mn-lt"/>
                <a:ea typeface="宋体" pitchFamily="2" charset="-122"/>
              </a:rPr>
              <a:t> a[N] = {7,2,9,1,8};</a:t>
            </a:r>
          </a:p>
          <a:p>
            <a:pPr>
              <a:buFontTx/>
              <a:buNone/>
            </a:pPr>
            <a:r>
              <a:rPr lang="en-US" altLang="zh-CN" sz="2100" dirty="0">
                <a:latin typeface="+mn-lt"/>
                <a:ea typeface="宋体" pitchFamily="2" charset="-122"/>
              </a:rPr>
              <a:t>    </a:t>
            </a:r>
            <a:r>
              <a:rPr lang="en-US" altLang="zh-CN" sz="2100" dirty="0" err="1">
                <a:latin typeface="+mn-lt"/>
                <a:ea typeface="宋体" pitchFamily="2" charset="-122"/>
              </a:rPr>
              <a:t>int</a:t>
            </a:r>
            <a:r>
              <a:rPr lang="en-US" altLang="zh-CN" sz="2100" dirty="0">
                <a:latin typeface="+mn-lt"/>
                <a:ea typeface="宋体" pitchFamily="2" charset="-122"/>
              </a:rPr>
              <a:t> </a:t>
            </a:r>
            <a:r>
              <a:rPr lang="en-US" altLang="zh-CN" sz="2100" dirty="0" err="1">
                <a:latin typeface="+mn-lt"/>
                <a:ea typeface="宋体" pitchFamily="2" charset="-122"/>
              </a:rPr>
              <a:t>i,j,t</a:t>
            </a:r>
            <a:r>
              <a:rPr lang="en-US" altLang="zh-CN" sz="2100" dirty="0">
                <a:latin typeface="+mn-lt"/>
                <a:ea typeface="宋体" pitchFamily="2" charset="-122"/>
              </a:rPr>
              <a:t>;</a:t>
            </a:r>
          </a:p>
          <a:p>
            <a:pPr>
              <a:buFontTx/>
              <a:buNone/>
            </a:pPr>
            <a:r>
              <a:rPr lang="en-US" altLang="zh-CN" sz="2100" dirty="0">
                <a:latin typeface="+mn-lt"/>
                <a:ea typeface="宋体" pitchFamily="2" charset="-122"/>
              </a:rPr>
              <a:t>    for(</a:t>
            </a:r>
            <a:r>
              <a:rPr lang="en-US" altLang="zh-CN" sz="2100" dirty="0" err="1">
                <a:latin typeface="+mn-lt"/>
                <a:ea typeface="宋体" pitchFamily="2" charset="-122"/>
              </a:rPr>
              <a:t>i</a:t>
            </a:r>
            <a:r>
              <a:rPr lang="en-US" altLang="zh-CN" sz="2100" dirty="0">
                <a:latin typeface="+mn-lt"/>
                <a:ea typeface="宋体" pitchFamily="2" charset="-122"/>
              </a:rPr>
              <a:t> = 0 ; </a:t>
            </a:r>
            <a:r>
              <a:rPr lang="en-US" altLang="zh-CN" sz="2100" dirty="0" err="1">
                <a:latin typeface="+mn-lt"/>
                <a:ea typeface="宋体" pitchFamily="2" charset="-122"/>
              </a:rPr>
              <a:t>i</a:t>
            </a:r>
            <a:r>
              <a:rPr lang="en-US" altLang="zh-CN" sz="2100" dirty="0">
                <a:latin typeface="+mn-lt"/>
                <a:ea typeface="宋体" pitchFamily="2" charset="-122"/>
              </a:rPr>
              <a:t> &lt; </a:t>
            </a:r>
            <a:r>
              <a:rPr lang="en-US" altLang="zh-CN" sz="2100" dirty="0">
                <a:solidFill>
                  <a:srgbClr val="FF0000"/>
                </a:solidFill>
                <a:latin typeface="+mn-lt"/>
                <a:ea typeface="宋体" pitchFamily="2" charset="-122"/>
              </a:rPr>
              <a:t>N-1</a:t>
            </a:r>
            <a:r>
              <a:rPr lang="en-US" altLang="zh-CN" sz="2100" dirty="0">
                <a:latin typeface="+mn-lt"/>
                <a:ea typeface="宋体" pitchFamily="2" charset="-122"/>
              </a:rPr>
              <a:t> ; </a:t>
            </a:r>
            <a:r>
              <a:rPr lang="en-US" altLang="zh-CN" sz="2100" dirty="0" err="1">
                <a:latin typeface="+mn-lt"/>
                <a:ea typeface="宋体" pitchFamily="2" charset="-122"/>
              </a:rPr>
              <a:t>i</a:t>
            </a:r>
            <a:r>
              <a:rPr lang="en-US" altLang="zh-CN" sz="2100" dirty="0">
                <a:latin typeface="+mn-lt"/>
                <a:ea typeface="宋体" pitchFamily="2" charset="-122"/>
              </a:rPr>
              <a:t>++) {</a:t>
            </a:r>
          </a:p>
          <a:p>
            <a:pPr>
              <a:buFontTx/>
              <a:buNone/>
            </a:pPr>
            <a:r>
              <a:rPr lang="en-US" altLang="zh-CN" sz="2100" dirty="0">
                <a:latin typeface="+mn-lt"/>
                <a:ea typeface="宋体" pitchFamily="2" charset="-122"/>
              </a:rPr>
              <a:t>     for( j = 0 ; j &lt; </a:t>
            </a:r>
            <a:r>
              <a:rPr lang="en-US" altLang="zh-CN" sz="2100" dirty="0">
                <a:solidFill>
                  <a:srgbClr val="FF0000"/>
                </a:solidFill>
                <a:latin typeface="+mn-lt"/>
                <a:ea typeface="宋体" pitchFamily="2" charset="-122"/>
              </a:rPr>
              <a:t>N-i-1</a:t>
            </a:r>
            <a:r>
              <a:rPr lang="en-US" altLang="zh-CN" sz="2100" dirty="0">
                <a:latin typeface="+mn-lt"/>
                <a:ea typeface="宋体" pitchFamily="2" charset="-122"/>
              </a:rPr>
              <a:t> ; j++) </a:t>
            </a:r>
          </a:p>
          <a:p>
            <a:pPr>
              <a:buFontTx/>
              <a:buNone/>
            </a:pPr>
            <a:r>
              <a:rPr lang="en-US" altLang="zh-CN" sz="2100" dirty="0">
                <a:latin typeface="+mn-lt"/>
                <a:ea typeface="宋体" pitchFamily="2" charset="-122"/>
              </a:rPr>
              <a:t>	  if(a[j] &gt; a[j+1]){t=a[j];a[j]=a[j+1];a[j+1]=t;}</a:t>
            </a:r>
          </a:p>
          <a:p>
            <a:pPr>
              <a:buFontTx/>
              <a:buNone/>
            </a:pPr>
            <a:r>
              <a:rPr lang="en-US" altLang="zh-CN" sz="2100" dirty="0">
                <a:latin typeface="+mn-lt"/>
                <a:ea typeface="宋体" pitchFamily="2" charset="-122"/>
              </a:rPr>
              <a:t>	}</a:t>
            </a:r>
          </a:p>
          <a:p>
            <a:pPr>
              <a:buFontTx/>
              <a:buNone/>
            </a:pPr>
            <a:r>
              <a:rPr lang="en-US" altLang="zh-CN" sz="2100" dirty="0">
                <a:latin typeface="+mn-lt"/>
                <a:ea typeface="宋体" pitchFamily="2" charset="-122"/>
              </a:rPr>
              <a:t>	for(</a:t>
            </a:r>
            <a:r>
              <a:rPr lang="en-US" altLang="zh-CN" sz="2100" dirty="0" err="1">
                <a:latin typeface="+mn-lt"/>
                <a:ea typeface="宋体" pitchFamily="2" charset="-122"/>
              </a:rPr>
              <a:t>i</a:t>
            </a:r>
            <a:r>
              <a:rPr lang="en-US" altLang="zh-CN" sz="2100" dirty="0">
                <a:latin typeface="+mn-lt"/>
                <a:ea typeface="宋体" pitchFamily="2" charset="-122"/>
              </a:rPr>
              <a:t>=0;i&lt;</a:t>
            </a:r>
            <a:r>
              <a:rPr lang="en-US" altLang="zh-CN" sz="2100" dirty="0" err="1">
                <a:latin typeface="+mn-lt"/>
                <a:ea typeface="宋体" pitchFamily="2" charset="-122"/>
              </a:rPr>
              <a:t>N;i</a:t>
            </a:r>
            <a:r>
              <a:rPr lang="en-US" altLang="zh-CN" sz="2100" dirty="0">
                <a:latin typeface="+mn-lt"/>
                <a:ea typeface="宋体" pitchFamily="2" charset="-122"/>
              </a:rPr>
              <a:t>++) </a:t>
            </a:r>
            <a:r>
              <a:rPr lang="en-US" altLang="zh-CN" sz="2100" dirty="0" err="1">
                <a:latin typeface="+mn-lt"/>
                <a:ea typeface="宋体" pitchFamily="2" charset="-122"/>
              </a:rPr>
              <a:t>printf</a:t>
            </a:r>
            <a:r>
              <a:rPr lang="en-US" altLang="zh-CN" sz="2100" dirty="0">
                <a:latin typeface="+mn-lt"/>
                <a:ea typeface="宋体" pitchFamily="2" charset="-122"/>
              </a:rPr>
              <a:t>("%5d",a[</a:t>
            </a:r>
            <a:r>
              <a:rPr lang="en-US" altLang="zh-CN" sz="2100" dirty="0" err="1">
                <a:latin typeface="+mn-lt"/>
                <a:ea typeface="宋体" pitchFamily="2" charset="-122"/>
              </a:rPr>
              <a:t>i</a:t>
            </a:r>
            <a:r>
              <a:rPr lang="en-US" altLang="zh-CN" sz="2100" dirty="0">
                <a:latin typeface="+mn-lt"/>
                <a:ea typeface="宋体" pitchFamily="2" charset="-122"/>
              </a:rPr>
              <a:t>]);</a:t>
            </a:r>
          </a:p>
          <a:p>
            <a:pPr>
              <a:buFontTx/>
              <a:buNone/>
            </a:pPr>
            <a:r>
              <a:rPr lang="en-US" altLang="zh-CN" sz="2100" dirty="0">
                <a:latin typeface="+mn-lt"/>
                <a:ea typeface="宋体" pitchFamily="2" charset="-122"/>
              </a:rPr>
              <a:t>}</a:t>
            </a:r>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ea typeface="宋体" pitchFamily="2" charset="-122"/>
              </a:rPr>
              <a:t>数组</a:t>
            </a:r>
            <a:endParaRPr lang="zh-CN" altLang="en-US" dirty="0"/>
          </a:p>
        </p:txBody>
      </p:sp>
      <p:pic>
        <p:nvPicPr>
          <p:cNvPr id="4" name="图片 3" descr="S:\Books\C语言第三版\数组1 拷贝.jpg"/>
          <p:cNvPicPr/>
          <p:nvPr/>
        </p:nvPicPr>
        <p:blipFill>
          <a:blip r:embed="rId2" cstate="print"/>
          <a:srcRect/>
          <a:stretch>
            <a:fillRect/>
          </a:stretch>
        </p:blipFill>
        <p:spPr bwMode="auto">
          <a:xfrm>
            <a:off x="1828800" y="1981200"/>
            <a:ext cx="5638800" cy="3581400"/>
          </a:xfrm>
          <a:prstGeom prst="rect">
            <a:avLst/>
          </a:prstGeom>
          <a:noFill/>
          <a:ln w="9525">
            <a:noFill/>
            <a:miter lim="800000"/>
            <a:headEnd/>
            <a:tailEnd/>
          </a:ln>
        </p:spPr>
      </p:pic>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zh-CN" altLang="en-US"/>
              <a:t>变量跟踪</a:t>
            </a:r>
          </a:p>
        </p:txBody>
      </p:sp>
      <p:pic>
        <p:nvPicPr>
          <p:cNvPr id="97284" name="Picture 4"/>
          <p:cNvPicPr>
            <a:picLocks noChangeAspect="1" noChangeArrowheads="1"/>
          </p:cNvPicPr>
          <p:nvPr/>
        </p:nvPicPr>
        <p:blipFill>
          <a:blip r:embed="rId2" cstate="print"/>
          <a:srcRect/>
          <a:stretch>
            <a:fillRect/>
          </a:stretch>
        </p:blipFill>
        <p:spPr bwMode="auto">
          <a:xfrm>
            <a:off x="1066800" y="1600200"/>
            <a:ext cx="7086600" cy="398780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zh-CN"/>
              <a:t>6.11  </a:t>
            </a:r>
            <a:r>
              <a:rPr lang="zh-CN" altLang="en-US"/>
              <a:t>案例：字符串的连接、插入和删除</a:t>
            </a:r>
          </a:p>
        </p:txBody>
      </p:sp>
      <p:sp>
        <p:nvSpPr>
          <p:cNvPr id="32772" name="Rectangle 4"/>
          <p:cNvSpPr>
            <a:spLocks noGrp="1" noChangeArrowheads="1"/>
          </p:cNvSpPr>
          <p:nvPr>
            <p:ph sz="quarter" idx="1"/>
          </p:nvPr>
        </p:nvSpPr>
        <p:spPr>
          <a:xfrm>
            <a:off x="381000" y="1600200"/>
            <a:ext cx="8534400" cy="4179888"/>
          </a:xfrm>
        </p:spPr>
        <p:txBody>
          <a:bodyPr/>
          <a:lstStyle/>
          <a:p>
            <a:pPr>
              <a:lnSpc>
                <a:spcPct val="80000"/>
              </a:lnSpc>
              <a:buFontTx/>
              <a:buNone/>
            </a:pPr>
            <a:r>
              <a:rPr lang="en-US" altLang="zh-CN" sz="2300" dirty="0">
                <a:latin typeface="+mn-lt"/>
                <a:ea typeface="宋体" pitchFamily="2" charset="-122"/>
              </a:rPr>
              <a:t>#include &lt;</a:t>
            </a:r>
            <a:r>
              <a:rPr lang="en-US" altLang="zh-CN" sz="2300" dirty="0" err="1">
                <a:latin typeface="+mn-lt"/>
                <a:ea typeface="宋体" pitchFamily="2" charset="-122"/>
              </a:rPr>
              <a:t>stdio.h</a:t>
            </a:r>
            <a:r>
              <a:rPr lang="en-US" altLang="zh-CN" sz="2300" dirty="0">
                <a:latin typeface="+mn-lt"/>
                <a:ea typeface="宋体" pitchFamily="2" charset="-122"/>
              </a:rPr>
              <a:t>&gt;</a:t>
            </a:r>
          </a:p>
          <a:p>
            <a:pPr>
              <a:lnSpc>
                <a:spcPct val="80000"/>
              </a:lnSpc>
              <a:buFontTx/>
              <a:buNone/>
            </a:pPr>
            <a:r>
              <a:rPr lang="en-US" altLang="zh-CN" sz="2300" dirty="0">
                <a:latin typeface="+mn-lt"/>
                <a:ea typeface="宋体" pitchFamily="2" charset="-122"/>
              </a:rPr>
              <a:t>void main()</a:t>
            </a:r>
          </a:p>
          <a:p>
            <a:pPr>
              <a:lnSpc>
                <a:spcPct val="80000"/>
              </a:lnSpc>
              <a:buFontTx/>
              <a:buNone/>
            </a:pPr>
            <a:r>
              <a:rPr lang="en-US" altLang="zh-CN" sz="2300" dirty="0">
                <a:latin typeface="+mn-lt"/>
                <a:ea typeface="宋体" pitchFamily="2" charset="-122"/>
              </a:rPr>
              <a:t>{	char s1[100]="12345";</a:t>
            </a:r>
          </a:p>
          <a:p>
            <a:pPr>
              <a:lnSpc>
                <a:spcPct val="80000"/>
              </a:lnSpc>
              <a:buFontTx/>
              <a:buNone/>
            </a:pPr>
            <a:r>
              <a:rPr lang="en-US" altLang="zh-CN" sz="2300" dirty="0">
                <a:latin typeface="+mn-lt"/>
                <a:ea typeface="宋体" pitchFamily="2" charset="-122"/>
              </a:rPr>
              <a:t>	char s2[50]="6789";</a:t>
            </a:r>
          </a:p>
          <a:p>
            <a:pPr>
              <a:lnSpc>
                <a:spcPct val="80000"/>
              </a:lnSpc>
              <a:buFontTx/>
              <a:buNone/>
            </a:pPr>
            <a:r>
              <a:rPr lang="en-US" altLang="zh-CN" sz="2300" dirty="0">
                <a:latin typeface="+mn-lt"/>
                <a:ea typeface="宋体" pitchFamily="2" charset="-122"/>
              </a:rPr>
              <a:t>	</a:t>
            </a:r>
            <a:r>
              <a:rPr lang="en-US" altLang="zh-CN" sz="2300" dirty="0" err="1">
                <a:latin typeface="+mn-lt"/>
                <a:ea typeface="宋体" pitchFamily="2" charset="-122"/>
              </a:rPr>
              <a:t>int</a:t>
            </a:r>
            <a:r>
              <a:rPr lang="en-US" altLang="zh-CN" sz="2300" dirty="0">
                <a:latin typeface="+mn-lt"/>
                <a:ea typeface="宋体" pitchFamily="2" charset="-122"/>
              </a:rPr>
              <a:t> </a:t>
            </a:r>
            <a:r>
              <a:rPr lang="en-US" altLang="zh-CN" sz="2300" dirty="0" err="1">
                <a:latin typeface="+mn-lt"/>
                <a:ea typeface="宋体" pitchFamily="2" charset="-122"/>
              </a:rPr>
              <a:t>i,j</a:t>
            </a:r>
            <a:r>
              <a:rPr lang="en-US" altLang="zh-CN" sz="2300" dirty="0">
                <a:latin typeface="+mn-lt"/>
                <a:ea typeface="宋体" pitchFamily="2" charset="-122"/>
              </a:rPr>
              <a:t>;	</a:t>
            </a:r>
            <a:r>
              <a:rPr lang="en-US" altLang="zh-CN" sz="2300" dirty="0" err="1">
                <a:latin typeface="+mn-lt"/>
                <a:ea typeface="宋体" pitchFamily="2" charset="-122"/>
              </a:rPr>
              <a:t>i</a:t>
            </a:r>
            <a:r>
              <a:rPr lang="en-US" altLang="zh-CN" sz="2300" dirty="0">
                <a:latin typeface="+mn-lt"/>
                <a:ea typeface="宋体" pitchFamily="2" charset="-122"/>
              </a:rPr>
              <a:t>=j=0;</a:t>
            </a:r>
          </a:p>
          <a:p>
            <a:pPr>
              <a:lnSpc>
                <a:spcPct val="80000"/>
              </a:lnSpc>
              <a:buFontTx/>
              <a:buNone/>
            </a:pPr>
            <a:r>
              <a:rPr lang="en-US" altLang="zh-CN" sz="2300" dirty="0">
                <a:latin typeface="+mn-lt"/>
                <a:ea typeface="宋体" pitchFamily="2" charset="-122"/>
              </a:rPr>
              <a:t>	while(s1[</a:t>
            </a:r>
            <a:r>
              <a:rPr lang="en-US" altLang="zh-CN" sz="2300" dirty="0" err="1">
                <a:latin typeface="+mn-lt"/>
                <a:ea typeface="宋体" pitchFamily="2" charset="-122"/>
              </a:rPr>
              <a:t>i</a:t>
            </a:r>
            <a:r>
              <a:rPr lang="en-US" altLang="zh-CN" sz="2300" dirty="0">
                <a:latin typeface="+mn-lt"/>
                <a:ea typeface="宋体" pitchFamily="2" charset="-122"/>
              </a:rPr>
              <a:t>] != '\0') </a:t>
            </a:r>
            <a:r>
              <a:rPr lang="en-US" altLang="zh-CN" sz="2300" dirty="0" err="1">
                <a:latin typeface="+mn-lt"/>
                <a:ea typeface="宋体" pitchFamily="2" charset="-122"/>
              </a:rPr>
              <a:t>i</a:t>
            </a:r>
            <a:r>
              <a:rPr lang="en-US" altLang="zh-CN" sz="2300" dirty="0">
                <a:latin typeface="+mn-lt"/>
                <a:ea typeface="宋体" pitchFamily="2" charset="-122"/>
              </a:rPr>
              <a:t>++;</a:t>
            </a:r>
          </a:p>
          <a:p>
            <a:pPr>
              <a:lnSpc>
                <a:spcPct val="80000"/>
              </a:lnSpc>
              <a:buFontTx/>
              <a:buNone/>
            </a:pPr>
            <a:r>
              <a:rPr lang="en-US" altLang="zh-CN" sz="2300" dirty="0">
                <a:latin typeface="+mn-lt"/>
                <a:ea typeface="宋体" pitchFamily="2" charset="-122"/>
              </a:rPr>
              <a:t>	while(s2[j] != '\0') </a:t>
            </a:r>
          </a:p>
          <a:p>
            <a:pPr>
              <a:lnSpc>
                <a:spcPct val="80000"/>
              </a:lnSpc>
              <a:buFontTx/>
              <a:buNone/>
            </a:pPr>
            <a:r>
              <a:rPr lang="en-US" altLang="zh-CN" sz="2300" dirty="0">
                <a:latin typeface="+mn-lt"/>
                <a:ea typeface="宋体" pitchFamily="2" charset="-122"/>
              </a:rPr>
              <a:t>	{	s1[</a:t>
            </a:r>
            <a:r>
              <a:rPr lang="en-US" altLang="zh-CN" sz="2300" dirty="0" err="1">
                <a:latin typeface="+mn-lt"/>
                <a:ea typeface="宋体" pitchFamily="2" charset="-122"/>
              </a:rPr>
              <a:t>i</a:t>
            </a:r>
            <a:r>
              <a:rPr lang="en-US" altLang="zh-CN" sz="2300" dirty="0">
                <a:latin typeface="+mn-lt"/>
                <a:ea typeface="宋体" pitchFamily="2" charset="-122"/>
              </a:rPr>
              <a:t>]=s2[j];	</a:t>
            </a:r>
            <a:r>
              <a:rPr lang="en-US" altLang="zh-CN" sz="2300" dirty="0" err="1">
                <a:solidFill>
                  <a:srgbClr val="FF0000"/>
                </a:solidFill>
                <a:latin typeface="+mn-lt"/>
                <a:ea typeface="宋体" pitchFamily="2" charset="-122"/>
              </a:rPr>
              <a:t>i</a:t>
            </a:r>
            <a:r>
              <a:rPr lang="en-US" altLang="zh-CN" sz="2300" dirty="0">
                <a:solidFill>
                  <a:srgbClr val="FF0000"/>
                </a:solidFill>
                <a:latin typeface="+mn-lt"/>
                <a:ea typeface="宋体" pitchFamily="2" charset="-122"/>
              </a:rPr>
              <a:t>++;	j++;</a:t>
            </a:r>
            <a:r>
              <a:rPr lang="en-US" altLang="zh-CN" sz="2300" dirty="0">
                <a:latin typeface="+mn-lt"/>
                <a:ea typeface="宋体" pitchFamily="2" charset="-122"/>
              </a:rPr>
              <a:t>	}</a:t>
            </a:r>
          </a:p>
          <a:p>
            <a:pPr>
              <a:lnSpc>
                <a:spcPct val="80000"/>
              </a:lnSpc>
              <a:buFontTx/>
              <a:buNone/>
            </a:pPr>
            <a:r>
              <a:rPr lang="en-US" altLang="zh-CN" sz="2300" dirty="0">
                <a:latin typeface="+mn-lt"/>
                <a:ea typeface="宋体" pitchFamily="2" charset="-122"/>
              </a:rPr>
              <a:t>	s1[</a:t>
            </a:r>
            <a:r>
              <a:rPr lang="en-US" altLang="zh-CN" sz="2300" dirty="0" err="1">
                <a:latin typeface="+mn-lt"/>
                <a:ea typeface="宋体" pitchFamily="2" charset="-122"/>
              </a:rPr>
              <a:t>i</a:t>
            </a:r>
            <a:r>
              <a:rPr lang="en-US" altLang="zh-CN" sz="2300" dirty="0">
                <a:latin typeface="+mn-lt"/>
                <a:ea typeface="宋体" pitchFamily="2" charset="-122"/>
              </a:rPr>
              <a:t>] = '\0';	</a:t>
            </a:r>
          </a:p>
          <a:p>
            <a:pPr>
              <a:lnSpc>
                <a:spcPct val="80000"/>
              </a:lnSpc>
              <a:buFontTx/>
              <a:buNone/>
            </a:pPr>
            <a:r>
              <a:rPr lang="en-US" altLang="zh-CN" sz="2300" dirty="0">
                <a:latin typeface="+mn-lt"/>
                <a:ea typeface="宋体" pitchFamily="2" charset="-122"/>
              </a:rPr>
              <a:t>	</a:t>
            </a:r>
            <a:r>
              <a:rPr lang="en-US" altLang="zh-CN" sz="2300" dirty="0" err="1">
                <a:latin typeface="+mn-lt"/>
                <a:ea typeface="宋体" pitchFamily="2" charset="-122"/>
              </a:rPr>
              <a:t>printf</a:t>
            </a:r>
            <a:r>
              <a:rPr lang="en-US" altLang="zh-CN" sz="2300" dirty="0">
                <a:latin typeface="+mn-lt"/>
                <a:ea typeface="宋体" pitchFamily="2" charset="-122"/>
              </a:rPr>
              <a:t>("%s\n",s1);</a:t>
            </a:r>
          </a:p>
          <a:p>
            <a:pPr>
              <a:lnSpc>
                <a:spcPct val="80000"/>
              </a:lnSpc>
              <a:buFontTx/>
              <a:buNone/>
            </a:pPr>
            <a:r>
              <a:rPr lang="en-US" altLang="zh-CN" sz="2300" dirty="0">
                <a:latin typeface="+mn-lt"/>
                <a:ea typeface="宋体" pitchFamily="2" charset="-122"/>
              </a:rPr>
              <a:t>} </a:t>
            </a:r>
          </a:p>
        </p:txBody>
      </p:sp>
      <p:pic>
        <p:nvPicPr>
          <p:cNvPr id="32776" name="Picture 8"/>
          <p:cNvPicPr>
            <a:picLocks noChangeAspect="1" noChangeArrowheads="1"/>
          </p:cNvPicPr>
          <p:nvPr/>
        </p:nvPicPr>
        <p:blipFill>
          <a:blip r:embed="rId2" cstate="print"/>
          <a:srcRect r="23077"/>
          <a:stretch>
            <a:fillRect/>
          </a:stretch>
        </p:blipFill>
        <p:spPr bwMode="auto">
          <a:xfrm>
            <a:off x="6934200" y="5943600"/>
            <a:ext cx="1905000" cy="381000"/>
          </a:xfrm>
          <a:prstGeom prst="rect">
            <a:avLst/>
          </a:prstGeom>
          <a:noFill/>
          <a:ln w="9525">
            <a:solidFill>
              <a:srgbClr val="0066FF"/>
            </a:solidFill>
            <a:miter lim="800000"/>
            <a:headEnd/>
            <a:tailEnd/>
          </a:ln>
          <a:effectLst>
            <a:outerShdw dist="107763" dir="2700000" algn="ctr" rotWithShape="0">
              <a:srgbClr val="808080">
                <a:alpha val="50000"/>
              </a:srgbClr>
            </a:outerShdw>
          </a:effectLst>
        </p:spPr>
      </p:pic>
      <p:pic>
        <p:nvPicPr>
          <p:cNvPr id="32777" name="Picture 9"/>
          <p:cNvPicPr>
            <a:picLocks noChangeAspect="1" noChangeArrowheads="1"/>
          </p:cNvPicPr>
          <p:nvPr/>
        </p:nvPicPr>
        <p:blipFill>
          <a:blip r:embed="rId3" cstate="print"/>
          <a:srcRect/>
          <a:stretch>
            <a:fillRect/>
          </a:stretch>
        </p:blipFill>
        <p:spPr bwMode="auto">
          <a:xfrm>
            <a:off x="4648200" y="4498975"/>
            <a:ext cx="4191000" cy="1368425"/>
          </a:xfrm>
          <a:prstGeom prst="rect">
            <a:avLst/>
          </a:prstGeom>
          <a:noFill/>
          <a:ln w="9525">
            <a:solidFill>
              <a:srgbClr val="0066FF"/>
            </a:solidFill>
            <a:miter lim="800000"/>
            <a:headEnd/>
            <a:tailEnd/>
          </a:ln>
        </p:spPr>
      </p:pic>
    </p:spTree>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zh-CN" dirty="0"/>
              <a:t>【</a:t>
            </a:r>
            <a:r>
              <a:rPr lang="zh-CN" altLang="en-US" dirty="0"/>
              <a:t>例</a:t>
            </a:r>
            <a:r>
              <a:rPr lang="en-US" altLang="zh-CN" dirty="0"/>
              <a:t>6-8】</a:t>
            </a:r>
            <a:r>
              <a:rPr lang="zh-CN" altLang="en-US" dirty="0"/>
              <a:t>编写程序删除字符串中的指定字符 </a:t>
            </a:r>
          </a:p>
        </p:txBody>
      </p:sp>
      <p:sp>
        <p:nvSpPr>
          <p:cNvPr id="33795" name="Rectangle 3"/>
          <p:cNvSpPr>
            <a:spLocks noGrp="1" noChangeArrowheads="1"/>
          </p:cNvSpPr>
          <p:nvPr>
            <p:ph sz="quarter" idx="1"/>
          </p:nvPr>
        </p:nvSpPr>
        <p:spPr>
          <a:xfrm>
            <a:off x="381000" y="1600200"/>
            <a:ext cx="8534400" cy="4179888"/>
          </a:xfrm>
        </p:spPr>
        <p:txBody>
          <a:bodyPr/>
          <a:lstStyle/>
          <a:p>
            <a:pPr>
              <a:lnSpc>
                <a:spcPct val="80000"/>
              </a:lnSpc>
              <a:buFontTx/>
              <a:buNone/>
            </a:pPr>
            <a:r>
              <a:rPr lang="en-US" altLang="zh-CN" sz="2400" dirty="0">
                <a:latin typeface="+mn-lt"/>
                <a:ea typeface="宋体" pitchFamily="2" charset="-122"/>
              </a:rPr>
              <a:t>#include &lt;</a:t>
            </a:r>
            <a:r>
              <a:rPr lang="en-US" altLang="zh-CN" sz="2400" dirty="0" err="1">
                <a:latin typeface="+mn-lt"/>
                <a:ea typeface="宋体" pitchFamily="2" charset="-122"/>
              </a:rPr>
              <a:t>stdio.h</a:t>
            </a:r>
            <a:r>
              <a:rPr lang="en-US" altLang="zh-CN" sz="2400" dirty="0">
                <a:latin typeface="+mn-lt"/>
                <a:ea typeface="宋体" pitchFamily="2" charset="-122"/>
              </a:rPr>
              <a:t>&gt;</a:t>
            </a:r>
          </a:p>
          <a:p>
            <a:pPr>
              <a:lnSpc>
                <a:spcPct val="80000"/>
              </a:lnSpc>
              <a:buFontTx/>
              <a:buNone/>
            </a:pPr>
            <a:r>
              <a:rPr lang="en-US" altLang="zh-CN" sz="2400" dirty="0">
                <a:latin typeface="+mn-lt"/>
                <a:ea typeface="宋体" pitchFamily="2" charset="-122"/>
              </a:rPr>
              <a:t>main()</a:t>
            </a:r>
          </a:p>
          <a:p>
            <a:pPr>
              <a:lnSpc>
                <a:spcPct val="80000"/>
              </a:lnSpc>
              <a:buFontTx/>
              <a:buNone/>
            </a:pPr>
            <a:r>
              <a:rPr lang="en-US" altLang="zh-CN" sz="2400" dirty="0">
                <a:latin typeface="+mn-lt"/>
                <a:ea typeface="宋体" pitchFamily="2" charset="-122"/>
              </a:rPr>
              <a:t>{	char s[100]="I love this program.";</a:t>
            </a:r>
          </a:p>
          <a:p>
            <a:pPr>
              <a:lnSpc>
                <a:spcPct val="80000"/>
              </a:lnSpc>
              <a:buFontTx/>
              <a:buNone/>
            </a:pPr>
            <a:r>
              <a:rPr lang="en-US" altLang="zh-CN" sz="2400" dirty="0">
                <a:latin typeface="+mn-lt"/>
                <a:ea typeface="宋体" pitchFamily="2" charset="-122"/>
              </a:rPr>
              <a:t>	char c;	</a:t>
            </a:r>
            <a:r>
              <a:rPr lang="en-US" altLang="zh-CN" sz="2400" dirty="0" err="1">
                <a:latin typeface="+mn-lt"/>
                <a:ea typeface="宋体" pitchFamily="2" charset="-122"/>
              </a:rPr>
              <a:t>int</a:t>
            </a:r>
            <a:r>
              <a:rPr lang="en-US" altLang="zh-CN" sz="2400" dirty="0">
                <a:latin typeface="+mn-lt"/>
                <a:ea typeface="宋体" pitchFamily="2" charset="-122"/>
              </a:rPr>
              <a:t> </a:t>
            </a:r>
            <a:r>
              <a:rPr lang="en-US" altLang="zh-CN" sz="2400" dirty="0" err="1">
                <a:latin typeface="+mn-lt"/>
                <a:ea typeface="宋体" pitchFamily="2" charset="-122"/>
              </a:rPr>
              <a:t>i,j</a:t>
            </a:r>
            <a:r>
              <a:rPr lang="en-US" altLang="zh-CN" sz="2400" dirty="0">
                <a:latin typeface="+mn-lt"/>
                <a:ea typeface="宋体" pitchFamily="2" charset="-122"/>
              </a:rPr>
              <a:t>;</a:t>
            </a:r>
          </a:p>
          <a:p>
            <a:pPr>
              <a:lnSpc>
                <a:spcPct val="80000"/>
              </a:lnSpc>
              <a:buFontTx/>
              <a:buNone/>
            </a:pPr>
            <a:r>
              <a:rPr lang="en-US" altLang="zh-CN" sz="2400" dirty="0">
                <a:latin typeface="+mn-lt"/>
                <a:ea typeface="宋体" pitchFamily="2" charset="-122"/>
              </a:rPr>
              <a:t>	</a:t>
            </a:r>
            <a:r>
              <a:rPr lang="en-US" altLang="zh-CN" sz="2400" dirty="0" err="1">
                <a:latin typeface="+mn-lt"/>
                <a:ea typeface="宋体" pitchFamily="2" charset="-122"/>
              </a:rPr>
              <a:t>printf</a:t>
            </a:r>
            <a:r>
              <a:rPr lang="en-US" altLang="zh-CN" sz="2400" dirty="0">
                <a:latin typeface="+mn-lt"/>
                <a:ea typeface="宋体" pitchFamily="2" charset="-122"/>
              </a:rPr>
              <a:t>("Input c:");	c=</a:t>
            </a:r>
            <a:r>
              <a:rPr lang="en-US" altLang="zh-CN" sz="2400" dirty="0" err="1">
                <a:latin typeface="+mn-lt"/>
                <a:ea typeface="宋体" pitchFamily="2" charset="-122"/>
              </a:rPr>
              <a:t>getchar</a:t>
            </a:r>
            <a:r>
              <a:rPr lang="en-US" altLang="zh-CN" sz="2400" dirty="0">
                <a:latin typeface="+mn-lt"/>
                <a:ea typeface="宋体" pitchFamily="2" charset="-122"/>
              </a:rPr>
              <a:t>();	</a:t>
            </a:r>
          </a:p>
          <a:p>
            <a:pPr>
              <a:lnSpc>
                <a:spcPct val="80000"/>
              </a:lnSpc>
              <a:buFontTx/>
              <a:buNone/>
            </a:pPr>
            <a:r>
              <a:rPr lang="en-US" altLang="zh-CN" sz="2400" dirty="0">
                <a:latin typeface="+mn-lt"/>
                <a:ea typeface="宋体" pitchFamily="2" charset="-122"/>
              </a:rPr>
              <a:t>	for(</a:t>
            </a:r>
            <a:r>
              <a:rPr lang="en-US" altLang="zh-CN" sz="2400" dirty="0" err="1">
                <a:latin typeface="+mn-lt"/>
                <a:ea typeface="宋体" pitchFamily="2" charset="-122"/>
              </a:rPr>
              <a:t>i</a:t>
            </a:r>
            <a:r>
              <a:rPr lang="en-US" altLang="zh-CN" sz="2400" dirty="0">
                <a:latin typeface="+mn-lt"/>
                <a:ea typeface="宋体" pitchFamily="2" charset="-122"/>
              </a:rPr>
              <a:t>=j=0 ; s[</a:t>
            </a:r>
            <a:r>
              <a:rPr lang="en-US" altLang="zh-CN" sz="2400" dirty="0" err="1">
                <a:latin typeface="+mn-lt"/>
                <a:ea typeface="宋体" pitchFamily="2" charset="-122"/>
              </a:rPr>
              <a:t>i</a:t>
            </a:r>
            <a:r>
              <a:rPr lang="en-US" altLang="zh-CN" sz="2400" dirty="0">
                <a:latin typeface="+mn-lt"/>
                <a:ea typeface="宋体" pitchFamily="2" charset="-122"/>
              </a:rPr>
              <a:t>] != '\0' ; </a:t>
            </a:r>
            <a:r>
              <a:rPr lang="en-US" altLang="zh-CN" sz="2400" dirty="0" err="1">
                <a:latin typeface="+mn-lt"/>
                <a:ea typeface="宋体" pitchFamily="2" charset="-122"/>
              </a:rPr>
              <a:t>i</a:t>
            </a:r>
            <a:r>
              <a:rPr lang="en-US" altLang="zh-CN" sz="2400" dirty="0">
                <a:latin typeface="+mn-lt"/>
                <a:ea typeface="宋体" pitchFamily="2" charset="-122"/>
              </a:rPr>
              <a:t>++){</a:t>
            </a:r>
          </a:p>
          <a:p>
            <a:pPr>
              <a:lnSpc>
                <a:spcPct val="80000"/>
              </a:lnSpc>
              <a:buFontTx/>
              <a:buNone/>
            </a:pPr>
            <a:r>
              <a:rPr lang="en-US" altLang="zh-CN" sz="2400" dirty="0">
                <a:latin typeface="+mn-lt"/>
                <a:ea typeface="宋体" pitchFamily="2" charset="-122"/>
              </a:rPr>
              <a:t>		if(s[</a:t>
            </a:r>
            <a:r>
              <a:rPr lang="en-US" altLang="zh-CN" sz="2400" dirty="0" err="1">
                <a:latin typeface="+mn-lt"/>
                <a:ea typeface="宋体" pitchFamily="2" charset="-122"/>
              </a:rPr>
              <a:t>i</a:t>
            </a:r>
            <a:r>
              <a:rPr lang="en-US" altLang="zh-CN" sz="2400" dirty="0">
                <a:latin typeface="+mn-lt"/>
                <a:ea typeface="宋体" pitchFamily="2" charset="-122"/>
              </a:rPr>
              <a:t>] != c) 	{</a:t>
            </a:r>
            <a:r>
              <a:rPr lang="en-US" altLang="zh-CN" sz="2400" dirty="0">
                <a:solidFill>
                  <a:srgbClr val="FF0000"/>
                </a:solidFill>
                <a:latin typeface="+mn-lt"/>
                <a:ea typeface="宋体" pitchFamily="2" charset="-122"/>
              </a:rPr>
              <a:t>s[j]=s[</a:t>
            </a:r>
            <a:r>
              <a:rPr lang="en-US" altLang="zh-CN" sz="2400" dirty="0" err="1">
                <a:solidFill>
                  <a:srgbClr val="FF0000"/>
                </a:solidFill>
                <a:latin typeface="+mn-lt"/>
                <a:ea typeface="宋体" pitchFamily="2" charset="-122"/>
              </a:rPr>
              <a:t>i</a:t>
            </a:r>
            <a:r>
              <a:rPr lang="en-US" altLang="zh-CN" sz="2400" dirty="0">
                <a:solidFill>
                  <a:srgbClr val="FF0000"/>
                </a:solidFill>
                <a:latin typeface="+mn-lt"/>
                <a:ea typeface="宋体" pitchFamily="2" charset="-122"/>
              </a:rPr>
              <a:t>];j++;</a:t>
            </a:r>
            <a:r>
              <a:rPr lang="en-US" altLang="zh-CN" sz="2400" dirty="0">
                <a:latin typeface="+mn-lt"/>
                <a:ea typeface="宋体" pitchFamily="2" charset="-122"/>
              </a:rPr>
              <a:t>}</a:t>
            </a:r>
          </a:p>
          <a:p>
            <a:pPr>
              <a:lnSpc>
                <a:spcPct val="80000"/>
              </a:lnSpc>
              <a:buFontTx/>
              <a:buNone/>
            </a:pPr>
            <a:r>
              <a:rPr lang="en-US" altLang="zh-CN" sz="2400" dirty="0">
                <a:latin typeface="+mn-lt"/>
                <a:ea typeface="宋体" pitchFamily="2" charset="-122"/>
              </a:rPr>
              <a:t>	}</a:t>
            </a:r>
          </a:p>
          <a:p>
            <a:pPr>
              <a:lnSpc>
                <a:spcPct val="80000"/>
              </a:lnSpc>
              <a:buFontTx/>
              <a:buNone/>
            </a:pPr>
            <a:r>
              <a:rPr lang="en-US" altLang="zh-CN" sz="2400" dirty="0">
                <a:latin typeface="+mn-lt"/>
                <a:ea typeface="宋体" pitchFamily="2" charset="-122"/>
              </a:rPr>
              <a:t>	s[j]='\0';</a:t>
            </a:r>
          </a:p>
          <a:p>
            <a:pPr>
              <a:lnSpc>
                <a:spcPct val="80000"/>
              </a:lnSpc>
              <a:buFontTx/>
              <a:buNone/>
            </a:pPr>
            <a:r>
              <a:rPr lang="en-US" altLang="zh-CN" sz="2400" dirty="0">
                <a:latin typeface="+mn-lt"/>
                <a:ea typeface="宋体" pitchFamily="2" charset="-122"/>
              </a:rPr>
              <a:t>	</a:t>
            </a:r>
            <a:r>
              <a:rPr lang="en-US" altLang="zh-CN" sz="2400" dirty="0" err="1">
                <a:latin typeface="+mn-lt"/>
                <a:ea typeface="宋体" pitchFamily="2" charset="-122"/>
              </a:rPr>
              <a:t>printf</a:t>
            </a:r>
            <a:r>
              <a:rPr lang="en-US" altLang="zh-CN" sz="2400" dirty="0">
                <a:latin typeface="+mn-lt"/>
                <a:ea typeface="宋体" pitchFamily="2" charset="-122"/>
              </a:rPr>
              <a:t>("%s\</a:t>
            </a:r>
            <a:r>
              <a:rPr lang="en-US" altLang="zh-CN" sz="2400" dirty="0" err="1">
                <a:latin typeface="+mn-lt"/>
                <a:ea typeface="宋体" pitchFamily="2" charset="-122"/>
              </a:rPr>
              <a:t>n",s</a:t>
            </a:r>
            <a:r>
              <a:rPr lang="en-US" altLang="zh-CN" sz="2400" dirty="0">
                <a:latin typeface="+mn-lt"/>
                <a:ea typeface="宋体" pitchFamily="2" charset="-122"/>
              </a:rPr>
              <a:t>);</a:t>
            </a:r>
          </a:p>
          <a:p>
            <a:pPr>
              <a:lnSpc>
                <a:spcPct val="80000"/>
              </a:lnSpc>
              <a:buFontTx/>
              <a:buNone/>
            </a:pPr>
            <a:r>
              <a:rPr lang="en-US" altLang="zh-CN" sz="2400" dirty="0">
                <a:latin typeface="+mn-lt"/>
                <a:ea typeface="宋体" pitchFamily="2" charset="-122"/>
              </a:rPr>
              <a:t>} </a:t>
            </a:r>
          </a:p>
        </p:txBody>
      </p:sp>
      <p:pic>
        <p:nvPicPr>
          <p:cNvPr id="33800" name="Picture 8"/>
          <p:cNvPicPr>
            <a:picLocks noChangeAspect="1" noChangeArrowheads="1"/>
          </p:cNvPicPr>
          <p:nvPr/>
        </p:nvPicPr>
        <p:blipFill>
          <a:blip r:embed="rId2" cstate="print"/>
          <a:srcRect/>
          <a:stretch>
            <a:fillRect/>
          </a:stretch>
        </p:blipFill>
        <p:spPr bwMode="auto">
          <a:xfrm>
            <a:off x="5334000" y="5334000"/>
            <a:ext cx="3352800" cy="582613"/>
          </a:xfrm>
          <a:prstGeom prst="rect">
            <a:avLst/>
          </a:prstGeom>
          <a:noFill/>
          <a:ln w="9525">
            <a:solidFill>
              <a:srgbClr val="0066FF"/>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zh-CN" sz="2800"/>
              <a:t>【</a:t>
            </a:r>
            <a:r>
              <a:rPr lang="zh-CN" altLang="en-US" sz="2800"/>
              <a:t>例</a:t>
            </a:r>
            <a:r>
              <a:rPr lang="en-US" altLang="zh-CN" sz="2800"/>
              <a:t>6-8】</a:t>
            </a:r>
            <a:r>
              <a:rPr lang="zh-CN" altLang="en-US" sz="2800"/>
              <a:t>编写程序删除字符串中的指定字符</a:t>
            </a:r>
          </a:p>
        </p:txBody>
      </p:sp>
      <p:sp>
        <p:nvSpPr>
          <p:cNvPr id="34828" name="Rectangle 12"/>
          <p:cNvSpPr>
            <a:spLocks noGrp="1" noChangeArrowheads="1"/>
          </p:cNvSpPr>
          <p:nvPr>
            <p:ph sz="quarter" idx="1"/>
          </p:nvPr>
        </p:nvSpPr>
        <p:spPr>
          <a:xfrm>
            <a:off x="381000" y="1295400"/>
            <a:ext cx="8534400" cy="4343400"/>
          </a:xfrm>
        </p:spPr>
        <p:txBody>
          <a:bodyPr/>
          <a:lstStyle/>
          <a:p>
            <a:r>
              <a:rPr lang="zh-CN" altLang="en-US">
                <a:ea typeface="宋体" pitchFamily="2" charset="-122"/>
              </a:rPr>
              <a:t>变量跟踪</a:t>
            </a:r>
          </a:p>
        </p:txBody>
      </p:sp>
      <p:pic>
        <p:nvPicPr>
          <p:cNvPr id="34827" name="Picture 11"/>
          <p:cNvPicPr>
            <a:picLocks noChangeAspect="1" noChangeArrowheads="1"/>
          </p:cNvPicPr>
          <p:nvPr/>
        </p:nvPicPr>
        <p:blipFill>
          <a:blip r:embed="rId2" cstate="print"/>
          <a:srcRect/>
          <a:stretch>
            <a:fillRect/>
          </a:stretch>
        </p:blipFill>
        <p:spPr bwMode="auto">
          <a:xfrm>
            <a:off x="1371600" y="5029200"/>
            <a:ext cx="7105650" cy="1323975"/>
          </a:xfrm>
          <a:prstGeom prst="rect">
            <a:avLst/>
          </a:prstGeom>
          <a:noFill/>
          <a:ln w="9525">
            <a:solidFill>
              <a:schemeClr val="bg2"/>
            </a:solidFill>
            <a:miter lim="800000"/>
            <a:headEnd/>
            <a:tailEnd/>
          </a:ln>
          <a:effectLst>
            <a:outerShdw dist="107763" dir="2700000" algn="ctr" rotWithShape="0">
              <a:schemeClr val="bg2">
                <a:alpha val="50000"/>
              </a:schemeClr>
            </a:outerShdw>
          </a:effectLst>
        </p:spPr>
      </p:pic>
      <p:pic>
        <p:nvPicPr>
          <p:cNvPr id="34829" name="Picture 13"/>
          <p:cNvPicPr>
            <a:picLocks noChangeAspect="1" noChangeArrowheads="1"/>
          </p:cNvPicPr>
          <p:nvPr/>
        </p:nvPicPr>
        <p:blipFill>
          <a:blip r:embed="rId3" cstate="print"/>
          <a:srcRect/>
          <a:stretch>
            <a:fillRect/>
          </a:stretch>
        </p:blipFill>
        <p:spPr bwMode="auto">
          <a:xfrm>
            <a:off x="2514600" y="1352550"/>
            <a:ext cx="6019800" cy="367665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zh-CN"/>
              <a:t>6.12  </a:t>
            </a:r>
            <a:r>
              <a:rPr lang="zh-CN" altLang="en-US"/>
              <a:t>案例：转置矩阵</a:t>
            </a:r>
          </a:p>
        </p:txBody>
      </p:sp>
      <p:sp>
        <p:nvSpPr>
          <p:cNvPr id="35843" name="Rectangle 3"/>
          <p:cNvSpPr>
            <a:spLocks noGrp="1" noChangeArrowheads="1"/>
          </p:cNvSpPr>
          <p:nvPr>
            <p:ph sz="quarter" idx="1"/>
          </p:nvPr>
        </p:nvSpPr>
        <p:spPr>
          <a:xfrm>
            <a:off x="457200" y="1371600"/>
            <a:ext cx="8305800" cy="4953000"/>
          </a:xfrm>
        </p:spPr>
        <p:txBody>
          <a:bodyPr/>
          <a:lstStyle/>
          <a:p>
            <a:pPr>
              <a:lnSpc>
                <a:spcPct val="80000"/>
              </a:lnSpc>
              <a:buFontTx/>
              <a:buNone/>
            </a:pPr>
            <a:r>
              <a:rPr lang="en-US" altLang="zh-CN" sz="2400" dirty="0">
                <a:latin typeface="+mn-lt"/>
                <a:ea typeface="宋体" pitchFamily="2" charset="-122"/>
              </a:rPr>
              <a:t>【</a:t>
            </a:r>
            <a:r>
              <a:rPr lang="zh-CN" altLang="en-US" sz="2400" dirty="0">
                <a:latin typeface="+mn-lt"/>
                <a:ea typeface="宋体" pitchFamily="2" charset="-122"/>
              </a:rPr>
              <a:t>例</a:t>
            </a:r>
            <a:r>
              <a:rPr lang="en-US" altLang="zh-CN" sz="2400" dirty="0">
                <a:latin typeface="+mn-lt"/>
                <a:ea typeface="宋体" pitchFamily="2" charset="-122"/>
              </a:rPr>
              <a:t>6-9】</a:t>
            </a:r>
            <a:r>
              <a:rPr lang="zh-CN" altLang="en-US" sz="2400" dirty="0">
                <a:latin typeface="+mn-lt"/>
                <a:ea typeface="宋体" pitchFamily="2" charset="-122"/>
              </a:rPr>
              <a:t>已知一个</a:t>
            </a:r>
            <a:r>
              <a:rPr lang="en-US" altLang="zh-CN" sz="2400" dirty="0">
                <a:latin typeface="+mn-lt"/>
                <a:ea typeface="宋体" pitchFamily="2" charset="-122"/>
              </a:rPr>
              <a:t>3*3</a:t>
            </a:r>
            <a:r>
              <a:rPr lang="zh-CN" altLang="en-US" sz="2400" dirty="0">
                <a:latin typeface="+mn-lt"/>
                <a:ea typeface="宋体" pitchFamily="2" charset="-122"/>
              </a:rPr>
              <a:t>的二维数组，编程将行列元素互换，</a:t>
            </a:r>
          </a:p>
          <a:p>
            <a:pPr>
              <a:lnSpc>
                <a:spcPct val="80000"/>
              </a:lnSpc>
              <a:buFontTx/>
              <a:buNone/>
            </a:pPr>
            <a:r>
              <a:rPr lang="zh-CN" altLang="en-US" sz="2400" dirty="0">
                <a:latin typeface="+mn-lt"/>
                <a:ea typeface="宋体" pitchFamily="2" charset="-122"/>
              </a:rPr>
              <a:t>生成它的转置矩阵 </a:t>
            </a:r>
          </a:p>
          <a:p>
            <a:pPr>
              <a:lnSpc>
                <a:spcPct val="80000"/>
              </a:lnSpc>
              <a:buFontTx/>
              <a:buNone/>
            </a:pPr>
            <a:r>
              <a:rPr lang="en-US" altLang="zh-CN" sz="1800" dirty="0">
                <a:latin typeface="+mn-lt"/>
                <a:ea typeface="宋体" pitchFamily="2" charset="-122"/>
              </a:rPr>
              <a:t>#include &lt;</a:t>
            </a:r>
            <a:r>
              <a:rPr lang="en-US" altLang="zh-CN" sz="1800" dirty="0" err="1">
                <a:latin typeface="+mn-lt"/>
                <a:ea typeface="宋体" pitchFamily="2" charset="-122"/>
              </a:rPr>
              <a:t>stdio.h</a:t>
            </a:r>
            <a:r>
              <a:rPr lang="en-US" altLang="zh-CN" sz="1800" dirty="0">
                <a:latin typeface="+mn-lt"/>
                <a:ea typeface="宋体" pitchFamily="2" charset="-122"/>
              </a:rPr>
              <a:t>&gt;</a:t>
            </a:r>
          </a:p>
          <a:p>
            <a:pPr>
              <a:lnSpc>
                <a:spcPct val="80000"/>
              </a:lnSpc>
              <a:buFontTx/>
              <a:buNone/>
            </a:pPr>
            <a:r>
              <a:rPr lang="en-US" altLang="zh-CN" sz="1800" dirty="0">
                <a:latin typeface="+mn-lt"/>
                <a:ea typeface="宋体" pitchFamily="2" charset="-122"/>
              </a:rPr>
              <a:t>main()</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a:t>
            </a:r>
            <a:r>
              <a:rPr lang="en-US" altLang="zh-CN" sz="1800" dirty="0" err="1">
                <a:latin typeface="+mn-lt"/>
                <a:ea typeface="宋体" pitchFamily="2" charset="-122"/>
              </a:rPr>
              <a:t>t,a</a:t>
            </a:r>
            <a:r>
              <a:rPr lang="en-US" altLang="zh-CN" sz="1800" dirty="0">
                <a:latin typeface="+mn-lt"/>
                <a:ea typeface="宋体" pitchFamily="2" charset="-122"/>
              </a:rPr>
              <a:t>[3][3]={{9,8,7},{6,5,4},{3,2,1}};</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a:t>
            </a:r>
            <a:r>
              <a:rPr lang="en-US" altLang="zh-CN" sz="1800" dirty="0" err="1">
                <a:latin typeface="+mn-lt"/>
                <a:ea typeface="宋体" pitchFamily="2" charset="-122"/>
              </a:rPr>
              <a:t>i,j</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for (</a:t>
            </a:r>
            <a:r>
              <a:rPr lang="en-US" altLang="zh-CN" sz="1800" dirty="0" err="1">
                <a:latin typeface="+mn-lt"/>
                <a:ea typeface="宋体" pitchFamily="2" charset="-122"/>
              </a:rPr>
              <a:t>i</a:t>
            </a:r>
            <a:r>
              <a:rPr lang="en-US" altLang="zh-CN" sz="1800" dirty="0">
                <a:latin typeface="+mn-lt"/>
                <a:ea typeface="宋体" pitchFamily="2" charset="-122"/>
              </a:rPr>
              <a:t>=0;i&lt;3;i++)</a:t>
            </a:r>
          </a:p>
          <a:p>
            <a:pPr>
              <a:lnSpc>
                <a:spcPct val="80000"/>
              </a:lnSpc>
              <a:buFontTx/>
              <a:buNone/>
            </a:pPr>
            <a:r>
              <a:rPr lang="en-US" altLang="zh-CN" sz="1800" dirty="0">
                <a:latin typeface="+mn-lt"/>
                <a:ea typeface="宋体" pitchFamily="2" charset="-122"/>
              </a:rPr>
              <a:t>		for (j=0;j&lt;</a:t>
            </a:r>
            <a:r>
              <a:rPr lang="en-US" altLang="zh-CN" sz="1800" dirty="0" err="1">
                <a:latin typeface="+mn-lt"/>
                <a:ea typeface="宋体" pitchFamily="2" charset="-122"/>
              </a:rPr>
              <a:t>i;j</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{t=a[</a:t>
            </a:r>
            <a:r>
              <a:rPr lang="en-US" altLang="zh-CN" sz="1800" dirty="0" err="1">
                <a:latin typeface="+mn-lt"/>
                <a:ea typeface="宋体" pitchFamily="2" charset="-122"/>
              </a:rPr>
              <a:t>i</a:t>
            </a:r>
            <a:r>
              <a:rPr lang="en-US" altLang="zh-CN" sz="1800" dirty="0">
                <a:latin typeface="+mn-lt"/>
                <a:ea typeface="宋体" pitchFamily="2" charset="-122"/>
              </a:rPr>
              <a:t>][j];a[</a:t>
            </a:r>
            <a:r>
              <a:rPr lang="en-US" altLang="zh-CN" sz="1800" dirty="0" err="1">
                <a:latin typeface="+mn-lt"/>
                <a:ea typeface="宋体" pitchFamily="2" charset="-122"/>
              </a:rPr>
              <a:t>i</a:t>
            </a:r>
            <a:r>
              <a:rPr lang="en-US" altLang="zh-CN" sz="1800" dirty="0">
                <a:latin typeface="+mn-lt"/>
                <a:ea typeface="宋体" pitchFamily="2" charset="-122"/>
              </a:rPr>
              <a:t>][j]=a[j][</a:t>
            </a:r>
            <a:r>
              <a:rPr lang="en-US" altLang="zh-CN" sz="1800" dirty="0" err="1">
                <a:latin typeface="+mn-lt"/>
                <a:ea typeface="宋体" pitchFamily="2" charset="-122"/>
              </a:rPr>
              <a:t>i</a:t>
            </a:r>
            <a:r>
              <a:rPr lang="en-US" altLang="zh-CN" sz="1800" dirty="0">
                <a:latin typeface="+mn-lt"/>
                <a:ea typeface="宋体" pitchFamily="2" charset="-122"/>
              </a:rPr>
              <a:t>];a[j][</a:t>
            </a:r>
            <a:r>
              <a:rPr lang="en-US" altLang="zh-CN" sz="1800" dirty="0" err="1">
                <a:latin typeface="+mn-lt"/>
                <a:ea typeface="宋体" pitchFamily="2" charset="-122"/>
              </a:rPr>
              <a:t>i</a:t>
            </a:r>
            <a:r>
              <a:rPr lang="en-US" altLang="zh-CN" sz="1800" dirty="0">
                <a:latin typeface="+mn-lt"/>
                <a:ea typeface="宋体" pitchFamily="2" charset="-122"/>
              </a:rPr>
              <a:t>]=t;}</a:t>
            </a:r>
          </a:p>
          <a:p>
            <a:pPr>
              <a:lnSpc>
                <a:spcPct val="80000"/>
              </a:lnSpc>
              <a:buFontTx/>
              <a:buNone/>
            </a:pPr>
            <a:r>
              <a:rPr lang="en-US" altLang="zh-CN" sz="1800" dirty="0">
                <a:latin typeface="+mn-lt"/>
                <a:ea typeface="宋体" pitchFamily="2" charset="-122"/>
              </a:rPr>
              <a:t>	for (</a:t>
            </a:r>
            <a:r>
              <a:rPr lang="en-US" altLang="zh-CN" sz="1800" dirty="0" err="1">
                <a:latin typeface="+mn-lt"/>
                <a:ea typeface="宋体" pitchFamily="2" charset="-122"/>
              </a:rPr>
              <a:t>i</a:t>
            </a:r>
            <a:r>
              <a:rPr lang="en-US" altLang="zh-CN" sz="1800" dirty="0">
                <a:latin typeface="+mn-lt"/>
                <a:ea typeface="宋体" pitchFamily="2" charset="-122"/>
              </a:rPr>
              <a:t>=0;i&lt;3;i++)</a:t>
            </a:r>
          </a:p>
          <a:p>
            <a:pPr>
              <a:lnSpc>
                <a:spcPct val="80000"/>
              </a:lnSpc>
              <a:buFontTx/>
              <a:buNone/>
            </a:pP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for (j=0;j&lt;3;j++)	</a:t>
            </a:r>
            <a:r>
              <a:rPr lang="en-US" altLang="zh-CN" sz="1800" dirty="0" err="1">
                <a:latin typeface="+mn-lt"/>
                <a:ea typeface="宋体" pitchFamily="2" charset="-122"/>
              </a:rPr>
              <a:t>printf</a:t>
            </a:r>
            <a:r>
              <a:rPr lang="en-US" altLang="zh-CN" sz="1800" dirty="0">
                <a:latin typeface="+mn-lt"/>
                <a:ea typeface="宋体" pitchFamily="2" charset="-122"/>
              </a:rPr>
              <a:t>("%5d\</a:t>
            </a:r>
            <a:r>
              <a:rPr lang="en-US" altLang="zh-CN" sz="1800" dirty="0" err="1">
                <a:latin typeface="+mn-lt"/>
                <a:ea typeface="宋体" pitchFamily="2" charset="-122"/>
              </a:rPr>
              <a:t>t",a</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][j]);</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("\n");</a:t>
            </a:r>
          </a:p>
          <a:p>
            <a:pPr>
              <a:lnSpc>
                <a:spcPct val="80000"/>
              </a:lnSpc>
              <a:buFontTx/>
              <a:buNone/>
            </a:pPr>
            <a:r>
              <a:rPr lang="en-US" altLang="zh-CN" sz="1800" dirty="0">
                <a:latin typeface="+mn-lt"/>
                <a:ea typeface="宋体" pitchFamily="2" charset="-122"/>
              </a:rPr>
              <a:t>	}	</a:t>
            </a:r>
          </a:p>
          <a:p>
            <a:pPr>
              <a:lnSpc>
                <a:spcPct val="80000"/>
              </a:lnSpc>
              <a:buFontTx/>
              <a:buNone/>
            </a:pPr>
            <a:r>
              <a:rPr lang="en-US" altLang="zh-CN" sz="1800" dirty="0">
                <a:latin typeface="+mn-lt"/>
                <a:ea typeface="宋体" pitchFamily="2" charset="-122"/>
              </a:rPr>
              <a:t>}</a:t>
            </a:r>
          </a:p>
        </p:txBody>
      </p:sp>
      <p:sp>
        <p:nvSpPr>
          <p:cNvPr id="35845" name="Rectangle 5"/>
          <p:cNvSpPr>
            <a:spLocks noChangeArrowheads="1"/>
          </p:cNvSpPr>
          <p:nvPr/>
        </p:nvSpPr>
        <p:spPr bwMode="auto">
          <a:xfrm>
            <a:off x="2286000" y="2590800"/>
            <a:ext cx="4562475" cy="366713"/>
          </a:xfrm>
          <a:prstGeom prst="rect">
            <a:avLst/>
          </a:prstGeom>
          <a:noFill/>
          <a:ln w="9525">
            <a:noFill/>
            <a:miter lim="800000"/>
            <a:headEnd/>
            <a:tailEnd/>
          </a:ln>
          <a:effectLst/>
        </p:spPr>
        <p:txBody>
          <a:bodyPr>
            <a:spAutoFit/>
          </a:bodyPr>
          <a:lstStyle/>
          <a:p>
            <a:endParaRPr lang="zh-CN" altLang="zh-CN" sz="1800">
              <a:latin typeface="Arial" charset="0"/>
            </a:endParaRPr>
          </a:p>
        </p:txBody>
      </p:sp>
      <p:pic>
        <p:nvPicPr>
          <p:cNvPr id="35850" name="Picture 10"/>
          <p:cNvPicPr>
            <a:picLocks noChangeAspect="1" noChangeArrowheads="1"/>
          </p:cNvPicPr>
          <p:nvPr/>
        </p:nvPicPr>
        <p:blipFill>
          <a:blip r:embed="rId2" cstate="print"/>
          <a:srcRect/>
          <a:stretch>
            <a:fillRect/>
          </a:stretch>
        </p:blipFill>
        <p:spPr bwMode="auto">
          <a:xfrm>
            <a:off x="5638800" y="5257800"/>
            <a:ext cx="2667000" cy="992188"/>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zh-CN"/>
              <a:t>6.13  </a:t>
            </a:r>
            <a:r>
              <a:rPr lang="zh-CN" altLang="en-US"/>
              <a:t>案例：杨辉三角形</a:t>
            </a:r>
          </a:p>
        </p:txBody>
      </p:sp>
      <p:sp>
        <p:nvSpPr>
          <p:cNvPr id="36867" name="Rectangle 3"/>
          <p:cNvSpPr>
            <a:spLocks noGrp="1" noChangeArrowheads="1"/>
          </p:cNvSpPr>
          <p:nvPr>
            <p:ph sz="quarter" idx="1"/>
          </p:nvPr>
        </p:nvSpPr>
        <p:spPr>
          <a:xfrm>
            <a:off x="381000" y="1600200"/>
            <a:ext cx="8534400" cy="4179888"/>
          </a:xfrm>
        </p:spPr>
        <p:txBody>
          <a:bodyPr/>
          <a:lstStyle/>
          <a:p>
            <a:r>
              <a:rPr lang="en-US" altLang="zh-CN" sz="2400" dirty="0">
                <a:ea typeface="宋体" pitchFamily="2" charset="-122"/>
              </a:rPr>
              <a:t>【</a:t>
            </a:r>
            <a:r>
              <a:rPr lang="zh-CN" altLang="en-US" sz="2400" dirty="0">
                <a:ea typeface="宋体" pitchFamily="2" charset="-122"/>
              </a:rPr>
              <a:t>分析</a:t>
            </a:r>
            <a:r>
              <a:rPr lang="en-US" altLang="zh-CN" sz="2400" dirty="0">
                <a:ea typeface="宋体" pitchFamily="2" charset="-122"/>
              </a:rPr>
              <a:t>】</a:t>
            </a:r>
            <a:r>
              <a:rPr lang="zh-CN" altLang="en-US" sz="2400" dirty="0">
                <a:ea typeface="宋体" pitchFamily="2" charset="-122"/>
              </a:rPr>
              <a:t>杨辉三角形是由</a:t>
            </a:r>
            <a:r>
              <a:rPr lang="en-US" altLang="zh-CN" sz="2400" dirty="0">
                <a:ea typeface="宋体" pitchFamily="2" charset="-122"/>
              </a:rPr>
              <a:t>(</a:t>
            </a:r>
            <a:r>
              <a:rPr lang="en-US" altLang="zh-CN" sz="2400" dirty="0" err="1">
                <a:ea typeface="宋体" pitchFamily="2" charset="-122"/>
              </a:rPr>
              <a:t>x+y</a:t>
            </a:r>
            <a:r>
              <a:rPr lang="en-US" altLang="zh-CN" sz="2400" dirty="0">
                <a:ea typeface="宋体" pitchFamily="2" charset="-122"/>
              </a:rPr>
              <a:t>)n</a:t>
            </a:r>
            <a:r>
              <a:rPr lang="zh-CN" altLang="en-US" sz="2400" dirty="0">
                <a:ea typeface="宋体" pitchFamily="2" charset="-122"/>
              </a:rPr>
              <a:t>展开后的多项式系数排列而成，例如：</a:t>
            </a:r>
          </a:p>
          <a:p>
            <a:pPr lvl="2">
              <a:buFontTx/>
              <a:buNone/>
            </a:pPr>
            <a:r>
              <a:rPr lang="en-US" altLang="zh-CN" sz="2400" dirty="0">
                <a:ea typeface="宋体" pitchFamily="2" charset="-122"/>
              </a:rPr>
              <a:t>(</a:t>
            </a:r>
            <a:r>
              <a:rPr lang="en-US" altLang="zh-CN" sz="2400" dirty="0" err="1">
                <a:ea typeface="宋体" pitchFamily="2" charset="-122"/>
              </a:rPr>
              <a:t>x+y</a:t>
            </a:r>
            <a:r>
              <a:rPr lang="en-US" altLang="zh-CN" sz="2400" dirty="0">
                <a:ea typeface="宋体" pitchFamily="2" charset="-122"/>
              </a:rPr>
              <a:t>)</a:t>
            </a:r>
            <a:r>
              <a:rPr lang="en-US" altLang="zh-CN" sz="2400" baseline="30000" dirty="0">
                <a:ea typeface="宋体" pitchFamily="2" charset="-122"/>
              </a:rPr>
              <a:t>1</a:t>
            </a:r>
            <a:r>
              <a:rPr lang="zh-CN" altLang="en-US" sz="2400" dirty="0">
                <a:ea typeface="宋体" pitchFamily="2" charset="-122"/>
              </a:rPr>
              <a:t>展开后</a:t>
            </a:r>
            <a:r>
              <a:rPr lang="en-US" altLang="zh-CN" sz="2400" dirty="0">
                <a:ea typeface="宋体" pitchFamily="2" charset="-122"/>
              </a:rPr>
              <a:t>:</a:t>
            </a:r>
            <a:r>
              <a:rPr lang="en-US" altLang="zh-CN" sz="2400" dirty="0" err="1">
                <a:ea typeface="宋体" pitchFamily="2" charset="-122"/>
              </a:rPr>
              <a:t>x+y</a:t>
            </a:r>
            <a:endParaRPr lang="en-US" altLang="zh-CN" sz="2400" dirty="0">
              <a:ea typeface="宋体" pitchFamily="2" charset="-122"/>
            </a:endParaRPr>
          </a:p>
          <a:p>
            <a:pPr lvl="2">
              <a:buFontTx/>
              <a:buNone/>
            </a:pPr>
            <a:r>
              <a:rPr lang="en-US" altLang="zh-CN" sz="2400" dirty="0">
                <a:ea typeface="宋体" pitchFamily="2" charset="-122"/>
              </a:rPr>
              <a:t>(</a:t>
            </a:r>
            <a:r>
              <a:rPr lang="en-US" altLang="zh-CN" sz="2400" dirty="0" err="1">
                <a:ea typeface="宋体" pitchFamily="2" charset="-122"/>
              </a:rPr>
              <a:t>x+y</a:t>
            </a:r>
            <a:r>
              <a:rPr lang="en-US" altLang="zh-CN" sz="2400" dirty="0">
                <a:ea typeface="宋体" pitchFamily="2" charset="-122"/>
              </a:rPr>
              <a:t>)</a:t>
            </a:r>
            <a:r>
              <a:rPr lang="en-US" altLang="zh-CN" sz="2400" baseline="30000" dirty="0">
                <a:ea typeface="宋体" pitchFamily="2" charset="-122"/>
              </a:rPr>
              <a:t>2</a:t>
            </a:r>
            <a:r>
              <a:rPr lang="zh-CN" altLang="en-US" sz="2400" dirty="0">
                <a:ea typeface="宋体" pitchFamily="2" charset="-122"/>
              </a:rPr>
              <a:t>展开后</a:t>
            </a:r>
            <a:r>
              <a:rPr lang="en-US" altLang="zh-CN" sz="2400" dirty="0">
                <a:ea typeface="宋体" pitchFamily="2" charset="-122"/>
              </a:rPr>
              <a:t>:x</a:t>
            </a:r>
            <a:r>
              <a:rPr lang="en-US" altLang="zh-CN" sz="2400" baseline="30000" dirty="0">
                <a:ea typeface="宋体" pitchFamily="2" charset="-122"/>
              </a:rPr>
              <a:t>2</a:t>
            </a:r>
            <a:r>
              <a:rPr lang="en-US" altLang="zh-CN" sz="2400" dirty="0">
                <a:ea typeface="宋体" pitchFamily="2" charset="-122"/>
              </a:rPr>
              <a:t>+2xy+y</a:t>
            </a:r>
            <a:r>
              <a:rPr lang="en-US" altLang="zh-CN" sz="2400" baseline="30000" dirty="0">
                <a:ea typeface="宋体" pitchFamily="2" charset="-122"/>
              </a:rPr>
              <a:t>2</a:t>
            </a:r>
          </a:p>
          <a:p>
            <a:pPr lvl="2">
              <a:buFontTx/>
              <a:buNone/>
            </a:pPr>
            <a:r>
              <a:rPr lang="en-US" altLang="zh-CN" sz="2400" dirty="0">
                <a:ea typeface="宋体" pitchFamily="2" charset="-122"/>
              </a:rPr>
              <a:t>(</a:t>
            </a:r>
            <a:r>
              <a:rPr lang="en-US" altLang="zh-CN" sz="2400" dirty="0" err="1">
                <a:ea typeface="宋体" pitchFamily="2" charset="-122"/>
              </a:rPr>
              <a:t>x+y</a:t>
            </a:r>
            <a:r>
              <a:rPr lang="en-US" altLang="zh-CN" sz="2400" dirty="0">
                <a:ea typeface="宋体" pitchFamily="2" charset="-122"/>
              </a:rPr>
              <a:t>)</a:t>
            </a:r>
            <a:r>
              <a:rPr lang="en-US" altLang="zh-CN" sz="2400" baseline="30000" dirty="0">
                <a:ea typeface="宋体" pitchFamily="2" charset="-122"/>
              </a:rPr>
              <a:t>3</a:t>
            </a:r>
            <a:r>
              <a:rPr lang="zh-CN" altLang="en-US" sz="2400" dirty="0">
                <a:ea typeface="宋体" pitchFamily="2" charset="-122"/>
              </a:rPr>
              <a:t>展开后</a:t>
            </a:r>
            <a:r>
              <a:rPr lang="en-US" altLang="zh-CN" sz="2400" dirty="0">
                <a:ea typeface="宋体" pitchFamily="2" charset="-122"/>
              </a:rPr>
              <a:t>:x</a:t>
            </a:r>
            <a:r>
              <a:rPr lang="en-US" altLang="zh-CN" sz="2400" baseline="30000" dirty="0">
                <a:ea typeface="宋体" pitchFamily="2" charset="-122"/>
              </a:rPr>
              <a:t>3</a:t>
            </a:r>
            <a:r>
              <a:rPr lang="en-US" altLang="zh-CN" sz="2400" dirty="0">
                <a:ea typeface="宋体" pitchFamily="2" charset="-122"/>
              </a:rPr>
              <a:t>+3x</a:t>
            </a:r>
            <a:r>
              <a:rPr lang="en-US" altLang="zh-CN" sz="2400" baseline="30000" dirty="0">
                <a:ea typeface="宋体" pitchFamily="2" charset="-122"/>
              </a:rPr>
              <a:t>2</a:t>
            </a:r>
            <a:r>
              <a:rPr lang="en-US" altLang="zh-CN" sz="2400" dirty="0">
                <a:ea typeface="宋体" pitchFamily="2" charset="-122"/>
              </a:rPr>
              <a:t>y+3xy</a:t>
            </a:r>
            <a:r>
              <a:rPr lang="en-US" altLang="zh-CN" sz="2400" baseline="30000" dirty="0">
                <a:ea typeface="宋体" pitchFamily="2" charset="-122"/>
              </a:rPr>
              <a:t>2</a:t>
            </a:r>
            <a:r>
              <a:rPr lang="en-US" altLang="zh-CN" sz="2400" dirty="0">
                <a:ea typeface="宋体" pitchFamily="2" charset="-122"/>
              </a:rPr>
              <a:t>+y</a:t>
            </a:r>
            <a:r>
              <a:rPr lang="en-US" altLang="zh-CN" sz="2400" baseline="30000" dirty="0">
                <a:ea typeface="宋体" pitchFamily="2" charset="-122"/>
              </a:rPr>
              <a:t>3</a:t>
            </a:r>
          </a:p>
          <a:p>
            <a:pPr lvl="2">
              <a:buFontTx/>
              <a:buNone/>
            </a:pPr>
            <a:r>
              <a:rPr lang="en-US" altLang="zh-CN" sz="2400" dirty="0">
                <a:ea typeface="宋体" pitchFamily="2" charset="-122"/>
              </a:rPr>
              <a:t>(</a:t>
            </a:r>
            <a:r>
              <a:rPr lang="en-US" altLang="zh-CN" sz="2400" dirty="0" err="1">
                <a:ea typeface="宋体" pitchFamily="2" charset="-122"/>
              </a:rPr>
              <a:t>x+y</a:t>
            </a:r>
            <a:r>
              <a:rPr lang="en-US" altLang="zh-CN" sz="2400" dirty="0">
                <a:ea typeface="宋体" pitchFamily="2" charset="-122"/>
              </a:rPr>
              <a:t>)</a:t>
            </a:r>
            <a:r>
              <a:rPr lang="en-US" altLang="zh-CN" sz="2400" baseline="30000" dirty="0">
                <a:ea typeface="宋体" pitchFamily="2" charset="-122"/>
              </a:rPr>
              <a:t>4</a:t>
            </a:r>
            <a:r>
              <a:rPr lang="zh-CN" altLang="en-US" sz="2400" dirty="0">
                <a:ea typeface="宋体" pitchFamily="2" charset="-122"/>
              </a:rPr>
              <a:t>展开后</a:t>
            </a:r>
            <a:r>
              <a:rPr lang="en-US" altLang="zh-CN" sz="2400" dirty="0">
                <a:ea typeface="宋体" pitchFamily="2" charset="-122"/>
              </a:rPr>
              <a:t>:x</a:t>
            </a:r>
            <a:r>
              <a:rPr lang="en-US" altLang="zh-CN" sz="2400" baseline="30000" dirty="0">
                <a:ea typeface="宋体" pitchFamily="2" charset="-122"/>
              </a:rPr>
              <a:t>4</a:t>
            </a:r>
            <a:r>
              <a:rPr lang="en-US" altLang="zh-CN" sz="2400" dirty="0">
                <a:ea typeface="宋体" pitchFamily="2" charset="-122"/>
              </a:rPr>
              <a:t>+4x</a:t>
            </a:r>
            <a:r>
              <a:rPr lang="en-US" altLang="zh-CN" sz="2400" baseline="30000" dirty="0">
                <a:ea typeface="宋体" pitchFamily="2" charset="-122"/>
              </a:rPr>
              <a:t>3</a:t>
            </a:r>
            <a:r>
              <a:rPr lang="en-US" altLang="zh-CN" sz="2400" dirty="0">
                <a:ea typeface="宋体" pitchFamily="2" charset="-122"/>
              </a:rPr>
              <a:t>y+6x</a:t>
            </a:r>
            <a:r>
              <a:rPr lang="en-US" altLang="zh-CN" sz="2400" baseline="30000" dirty="0">
                <a:ea typeface="宋体" pitchFamily="2" charset="-122"/>
              </a:rPr>
              <a:t>2</a:t>
            </a:r>
            <a:r>
              <a:rPr lang="en-US" altLang="zh-CN" sz="2400" dirty="0">
                <a:ea typeface="宋体" pitchFamily="2" charset="-122"/>
              </a:rPr>
              <a:t>y</a:t>
            </a:r>
            <a:r>
              <a:rPr lang="en-US" altLang="zh-CN" sz="2400" baseline="30000" dirty="0">
                <a:ea typeface="宋体" pitchFamily="2" charset="-122"/>
              </a:rPr>
              <a:t>2</a:t>
            </a:r>
            <a:r>
              <a:rPr lang="en-US" altLang="zh-CN" sz="2400" dirty="0">
                <a:ea typeface="宋体" pitchFamily="2" charset="-122"/>
              </a:rPr>
              <a:t>+4xy</a:t>
            </a:r>
            <a:r>
              <a:rPr lang="en-US" altLang="zh-CN" sz="2400" baseline="30000" dirty="0">
                <a:ea typeface="宋体" pitchFamily="2" charset="-122"/>
              </a:rPr>
              <a:t>3</a:t>
            </a:r>
            <a:r>
              <a:rPr lang="en-US" altLang="zh-CN" sz="2400" dirty="0">
                <a:ea typeface="宋体" pitchFamily="2" charset="-122"/>
              </a:rPr>
              <a:t>+y</a:t>
            </a:r>
            <a:r>
              <a:rPr lang="en-US" altLang="zh-CN" sz="2400" baseline="30000" dirty="0">
                <a:ea typeface="宋体" pitchFamily="2" charset="-122"/>
              </a:rPr>
              <a:t>4</a:t>
            </a:r>
          </a:p>
          <a:p>
            <a:pPr lvl="2">
              <a:buFontTx/>
              <a:buNone/>
            </a:pPr>
            <a:r>
              <a:rPr lang="en-US" altLang="zh-CN" sz="2400" dirty="0">
                <a:ea typeface="宋体" pitchFamily="2" charset="-122"/>
              </a:rPr>
              <a:t>……</a:t>
            </a:r>
          </a:p>
        </p:txBody>
      </p:sp>
      <p:pic>
        <p:nvPicPr>
          <p:cNvPr id="36868" name="Picture 4"/>
          <p:cNvPicPr>
            <a:picLocks noChangeAspect="1" noChangeArrowheads="1"/>
          </p:cNvPicPr>
          <p:nvPr/>
        </p:nvPicPr>
        <p:blipFill>
          <a:blip r:embed="rId2" cstate="print"/>
          <a:srcRect r="16389"/>
          <a:stretch>
            <a:fillRect/>
          </a:stretch>
        </p:blipFill>
        <p:spPr bwMode="auto">
          <a:xfrm>
            <a:off x="1219200" y="4572000"/>
            <a:ext cx="4343400" cy="1627188"/>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
        <p:nvSpPr>
          <p:cNvPr id="36870" name="Rectangle 6"/>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CN" altLang="en-US"/>
          </a:p>
        </p:txBody>
      </p:sp>
      <p:pic>
        <p:nvPicPr>
          <p:cNvPr id="36871" name="Picture 7"/>
          <p:cNvPicPr>
            <a:picLocks noChangeAspect="1" noChangeArrowheads="1"/>
          </p:cNvPicPr>
          <p:nvPr/>
        </p:nvPicPr>
        <p:blipFill>
          <a:blip r:embed="rId3" cstate="print"/>
          <a:srcRect/>
          <a:stretch>
            <a:fillRect/>
          </a:stretch>
        </p:blipFill>
        <p:spPr bwMode="auto">
          <a:xfrm>
            <a:off x="5943600" y="4876800"/>
            <a:ext cx="2819400" cy="1162050"/>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533400" y="228600"/>
            <a:ext cx="8001000" cy="914400"/>
          </a:xfrm>
        </p:spPr>
        <p:txBody>
          <a:bodyPr/>
          <a:lstStyle/>
          <a:p>
            <a:r>
              <a:rPr lang="en-US" altLang="zh-CN" dirty="0"/>
              <a:t>6.13  </a:t>
            </a:r>
            <a:r>
              <a:rPr lang="zh-CN" altLang="en-US" dirty="0"/>
              <a:t>案例：杨辉三角形</a:t>
            </a:r>
          </a:p>
        </p:txBody>
      </p:sp>
      <p:sp>
        <p:nvSpPr>
          <p:cNvPr id="75779" name="Rectangle 3"/>
          <p:cNvSpPr>
            <a:spLocks noGrp="1" noChangeArrowheads="1"/>
          </p:cNvSpPr>
          <p:nvPr>
            <p:ph type="body" sz="half" idx="1"/>
          </p:nvPr>
        </p:nvSpPr>
        <p:spPr>
          <a:xfrm>
            <a:off x="609600" y="1600200"/>
            <a:ext cx="7620000" cy="4411663"/>
          </a:xfrm>
        </p:spPr>
        <p:txBody>
          <a:bodyPr/>
          <a:lstStyle/>
          <a:p>
            <a:pPr>
              <a:lnSpc>
                <a:spcPct val="80000"/>
              </a:lnSpc>
              <a:buFontTx/>
              <a:buNone/>
            </a:pPr>
            <a:r>
              <a:rPr lang="en-US" altLang="zh-CN" sz="2000" dirty="0">
                <a:latin typeface="+mn-lt"/>
                <a:ea typeface="宋体" pitchFamily="2" charset="-122"/>
              </a:rPr>
              <a:t>#include &lt;</a:t>
            </a:r>
            <a:r>
              <a:rPr lang="en-US" altLang="zh-CN" sz="2000" dirty="0" err="1">
                <a:latin typeface="+mn-lt"/>
                <a:ea typeface="宋体" pitchFamily="2" charset="-122"/>
              </a:rPr>
              <a:t>stdio.h</a:t>
            </a:r>
            <a:r>
              <a:rPr lang="en-US" altLang="zh-CN" sz="2000" dirty="0">
                <a:latin typeface="+mn-lt"/>
                <a:ea typeface="宋体" pitchFamily="2" charset="-122"/>
              </a:rPr>
              <a:t>&gt;</a:t>
            </a:r>
          </a:p>
          <a:p>
            <a:pPr>
              <a:lnSpc>
                <a:spcPct val="80000"/>
              </a:lnSpc>
              <a:buFontTx/>
              <a:buNone/>
            </a:pPr>
            <a:r>
              <a:rPr lang="en-US" altLang="zh-CN" sz="2000" dirty="0">
                <a:latin typeface="+mn-lt"/>
                <a:ea typeface="宋体" pitchFamily="2" charset="-122"/>
              </a:rPr>
              <a:t>#define  N 10</a:t>
            </a:r>
          </a:p>
          <a:p>
            <a:pPr>
              <a:lnSpc>
                <a:spcPct val="80000"/>
              </a:lnSpc>
              <a:buFontTx/>
              <a:buNone/>
            </a:pPr>
            <a:r>
              <a:rPr lang="en-US" altLang="zh-CN" sz="2000" dirty="0">
                <a:latin typeface="+mn-lt"/>
                <a:ea typeface="宋体" pitchFamily="2" charset="-122"/>
              </a:rPr>
              <a:t>void main()</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int</a:t>
            </a:r>
            <a:r>
              <a:rPr lang="en-US" altLang="zh-CN" sz="2000" dirty="0">
                <a:latin typeface="+mn-lt"/>
                <a:ea typeface="宋体" pitchFamily="2" charset="-122"/>
              </a:rPr>
              <a:t> </a:t>
            </a:r>
            <a:r>
              <a:rPr lang="en-US" altLang="zh-CN" sz="2000" dirty="0" err="1">
                <a:latin typeface="+mn-lt"/>
                <a:ea typeface="宋体" pitchFamily="2" charset="-122"/>
              </a:rPr>
              <a:t>i,j,a</a:t>
            </a:r>
            <a:r>
              <a:rPr lang="en-US" altLang="zh-CN" sz="2000" dirty="0">
                <a:latin typeface="+mn-lt"/>
                <a:ea typeface="宋体" pitchFamily="2" charset="-122"/>
              </a:rPr>
              <a:t>[N][N];</a:t>
            </a:r>
          </a:p>
          <a:p>
            <a:pPr>
              <a:lnSpc>
                <a:spcPct val="80000"/>
              </a:lnSpc>
              <a:buFontTx/>
              <a:buNone/>
            </a:pPr>
            <a:r>
              <a:rPr lang="en-US" altLang="zh-CN" sz="2000" dirty="0">
                <a:latin typeface="+mn-lt"/>
                <a:ea typeface="宋体" pitchFamily="2" charset="-122"/>
              </a:rPr>
              <a:t>	for(</a:t>
            </a:r>
            <a:r>
              <a:rPr lang="en-US" altLang="zh-CN" sz="2000" dirty="0" err="1">
                <a:latin typeface="+mn-lt"/>
                <a:ea typeface="宋体" pitchFamily="2" charset="-122"/>
              </a:rPr>
              <a:t>i</a:t>
            </a:r>
            <a:r>
              <a:rPr lang="en-US" altLang="zh-CN" sz="2000" dirty="0">
                <a:latin typeface="+mn-lt"/>
                <a:ea typeface="宋体" pitchFamily="2" charset="-122"/>
              </a:rPr>
              <a:t>=0;i&lt;</a:t>
            </a:r>
            <a:r>
              <a:rPr lang="en-US" altLang="zh-CN" sz="2000" dirty="0" err="1">
                <a:latin typeface="+mn-lt"/>
                <a:ea typeface="宋体" pitchFamily="2" charset="-122"/>
              </a:rPr>
              <a:t>N;i</a:t>
            </a:r>
            <a:r>
              <a:rPr lang="en-US" altLang="zh-CN" sz="2000" dirty="0">
                <a:latin typeface="+mn-lt"/>
                <a:ea typeface="宋体" pitchFamily="2" charset="-122"/>
              </a:rPr>
              <a:t>++){a[</a:t>
            </a:r>
            <a:r>
              <a:rPr lang="en-US" altLang="zh-CN" sz="2000" dirty="0" err="1">
                <a:latin typeface="+mn-lt"/>
                <a:ea typeface="宋体" pitchFamily="2" charset="-122"/>
              </a:rPr>
              <a:t>i</a:t>
            </a:r>
            <a:r>
              <a:rPr lang="en-US" altLang="zh-CN" sz="2000" dirty="0">
                <a:latin typeface="+mn-lt"/>
                <a:ea typeface="宋体" pitchFamily="2" charset="-122"/>
              </a:rPr>
              <a:t>][</a:t>
            </a:r>
            <a:r>
              <a:rPr lang="en-US" altLang="zh-CN" sz="2000" dirty="0" err="1">
                <a:latin typeface="+mn-lt"/>
                <a:ea typeface="宋体" pitchFamily="2" charset="-122"/>
              </a:rPr>
              <a:t>i</a:t>
            </a:r>
            <a:r>
              <a:rPr lang="en-US" altLang="zh-CN" sz="2000" dirty="0">
                <a:latin typeface="+mn-lt"/>
                <a:ea typeface="宋体" pitchFamily="2" charset="-122"/>
              </a:rPr>
              <a:t>]=1;	a[</a:t>
            </a:r>
            <a:r>
              <a:rPr lang="en-US" altLang="zh-CN" sz="2000" dirty="0" err="1">
                <a:latin typeface="+mn-lt"/>
                <a:ea typeface="宋体" pitchFamily="2" charset="-122"/>
              </a:rPr>
              <a:t>i</a:t>
            </a:r>
            <a:r>
              <a:rPr lang="en-US" altLang="zh-CN" sz="2000" dirty="0">
                <a:latin typeface="+mn-lt"/>
                <a:ea typeface="宋体" pitchFamily="2" charset="-122"/>
              </a:rPr>
              <a:t>][0]=1;}</a:t>
            </a:r>
          </a:p>
          <a:p>
            <a:pPr>
              <a:lnSpc>
                <a:spcPct val="80000"/>
              </a:lnSpc>
              <a:buFontTx/>
              <a:buNone/>
            </a:pPr>
            <a:r>
              <a:rPr lang="en-US" altLang="zh-CN" sz="2000" dirty="0">
                <a:latin typeface="+mn-lt"/>
                <a:ea typeface="宋体" pitchFamily="2" charset="-122"/>
              </a:rPr>
              <a:t>	for(</a:t>
            </a:r>
            <a:r>
              <a:rPr lang="en-US" altLang="zh-CN" sz="2000" dirty="0" err="1">
                <a:latin typeface="+mn-lt"/>
                <a:ea typeface="宋体" pitchFamily="2" charset="-122"/>
              </a:rPr>
              <a:t>i</a:t>
            </a:r>
            <a:r>
              <a:rPr lang="en-US" altLang="zh-CN" sz="2000" dirty="0">
                <a:latin typeface="+mn-lt"/>
                <a:ea typeface="宋体" pitchFamily="2" charset="-122"/>
              </a:rPr>
              <a:t>=2;i&lt;</a:t>
            </a:r>
            <a:r>
              <a:rPr lang="en-US" altLang="zh-CN" sz="2000" dirty="0" err="1">
                <a:latin typeface="+mn-lt"/>
                <a:ea typeface="宋体" pitchFamily="2" charset="-122"/>
              </a:rPr>
              <a:t>N;i</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	 for(j=1;j&lt;=i-1;j++)  </a:t>
            </a:r>
            <a:r>
              <a:rPr lang="en-US" altLang="zh-CN" sz="2000" dirty="0">
                <a:solidFill>
                  <a:srgbClr val="FF0000"/>
                </a:solidFill>
                <a:latin typeface="+mn-lt"/>
                <a:ea typeface="宋体" pitchFamily="2" charset="-122"/>
              </a:rPr>
              <a:t>a[</a:t>
            </a:r>
            <a:r>
              <a:rPr lang="en-US" altLang="zh-CN" sz="2000" dirty="0" err="1">
                <a:solidFill>
                  <a:srgbClr val="FF0000"/>
                </a:solidFill>
                <a:latin typeface="+mn-lt"/>
                <a:ea typeface="宋体" pitchFamily="2" charset="-122"/>
              </a:rPr>
              <a:t>i</a:t>
            </a:r>
            <a:r>
              <a:rPr lang="en-US" altLang="zh-CN" sz="2000" dirty="0">
                <a:solidFill>
                  <a:srgbClr val="FF0000"/>
                </a:solidFill>
                <a:latin typeface="+mn-lt"/>
                <a:ea typeface="宋体" pitchFamily="2" charset="-122"/>
              </a:rPr>
              <a:t>][j]=a[i-1][j-1]+a[i-1][j];</a:t>
            </a:r>
          </a:p>
          <a:p>
            <a:pPr>
              <a:lnSpc>
                <a:spcPct val="80000"/>
              </a:lnSpc>
              <a:buFontTx/>
              <a:buNone/>
            </a:pPr>
            <a:r>
              <a:rPr lang="en-US" altLang="zh-CN" sz="2000" dirty="0">
                <a:latin typeface="+mn-lt"/>
                <a:ea typeface="宋体" pitchFamily="2" charset="-122"/>
              </a:rPr>
              <a:t>	for(</a:t>
            </a:r>
            <a:r>
              <a:rPr lang="en-US" altLang="zh-CN" sz="2000" dirty="0" err="1">
                <a:latin typeface="+mn-lt"/>
                <a:ea typeface="宋体" pitchFamily="2" charset="-122"/>
              </a:rPr>
              <a:t>i</a:t>
            </a:r>
            <a:r>
              <a:rPr lang="en-US" altLang="zh-CN" sz="2000" dirty="0">
                <a:latin typeface="+mn-lt"/>
                <a:ea typeface="宋体" pitchFamily="2" charset="-122"/>
              </a:rPr>
              <a:t>=0;i&lt;</a:t>
            </a:r>
            <a:r>
              <a:rPr lang="en-US" altLang="zh-CN" sz="2000" dirty="0" err="1">
                <a:latin typeface="+mn-lt"/>
                <a:ea typeface="宋体" pitchFamily="2" charset="-122"/>
              </a:rPr>
              <a:t>N;i</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	{for(j=0;j&lt;=</a:t>
            </a:r>
            <a:r>
              <a:rPr lang="en-US" altLang="zh-CN" sz="2000" dirty="0" err="1">
                <a:latin typeface="+mn-lt"/>
                <a:ea typeface="宋体" pitchFamily="2" charset="-122"/>
              </a:rPr>
              <a:t>i;j</a:t>
            </a:r>
            <a:r>
              <a:rPr lang="en-US" altLang="zh-CN" sz="2000" dirty="0">
                <a:latin typeface="+mn-lt"/>
                <a:ea typeface="宋体" pitchFamily="2" charset="-122"/>
              </a:rPr>
              <a:t>++)  </a:t>
            </a:r>
            <a:r>
              <a:rPr lang="en-US" altLang="zh-CN" sz="2000" dirty="0" err="1">
                <a:latin typeface="+mn-lt"/>
                <a:ea typeface="宋体" pitchFamily="2" charset="-122"/>
              </a:rPr>
              <a:t>printf</a:t>
            </a:r>
            <a:r>
              <a:rPr lang="en-US" altLang="zh-CN" sz="2000" dirty="0">
                <a:latin typeface="+mn-lt"/>
                <a:ea typeface="宋体" pitchFamily="2" charset="-122"/>
              </a:rPr>
              <a:t>("%5d",a[</a:t>
            </a:r>
            <a:r>
              <a:rPr lang="en-US" altLang="zh-CN" sz="2000" dirty="0" err="1">
                <a:latin typeface="+mn-lt"/>
                <a:ea typeface="宋体" pitchFamily="2" charset="-122"/>
              </a:rPr>
              <a:t>i</a:t>
            </a:r>
            <a:r>
              <a:rPr lang="en-US" altLang="zh-CN" sz="2000" dirty="0">
                <a:latin typeface="+mn-lt"/>
                <a:ea typeface="宋体" pitchFamily="2" charset="-122"/>
              </a:rPr>
              <a:t>][j]);</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printf</a:t>
            </a:r>
            <a:r>
              <a:rPr lang="en-US" altLang="zh-CN" sz="2000" dirty="0">
                <a:latin typeface="+mn-lt"/>
                <a:ea typeface="宋体" pitchFamily="2" charset="-122"/>
              </a:rPr>
              <a:t>("\n");</a:t>
            </a:r>
          </a:p>
          <a:p>
            <a:pPr>
              <a:lnSpc>
                <a:spcPct val="80000"/>
              </a:lnSpc>
              <a:buFontTx/>
              <a:buNone/>
            </a:pPr>
            <a:r>
              <a:rPr lang="en-US" altLang="zh-CN" sz="2000" dirty="0">
                <a:latin typeface="+mn-lt"/>
                <a:ea typeface="宋体" pitchFamily="2" charset="-122"/>
              </a:rPr>
              <a:t>	}</a:t>
            </a:r>
          </a:p>
          <a:p>
            <a:pPr>
              <a:lnSpc>
                <a:spcPct val="80000"/>
              </a:lnSpc>
              <a:buFontTx/>
              <a:buNone/>
            </a:pPr>
            <a:r>
              <a:rPr lang="en-US" altLang="zh-CN" sz="2000" dirty="0">
                <a:latin typeface="+mn-lt"/>
                <a:ea typeface="宋体" pitchFamily="2" charset="-122"/>
              </a:rPr>
              <a:t>} </a:t>
            </a:r>
          </a:p>
        </p:txBody>
      </p:sp>
      <p:graphicFrame>
        <p:nvGraphicFramePr>
          <p:cNvPr id="75781" name="Object 5"/>
          <p:cNvGraphicFramePr>
            <a:graphicFrameLocks noChangeAspect="1"/>
          </p:cNvGraphicFramePr>
          <p:nvPr>
            <p:ph sz="half" idx="2"/>
          </p:nvPr>
        </p:nvGraphicFramePr>
        <p:xfrm>
          <a:off x="1273175" y="5562600"/>
          <a:ext cx="6807200" cy="492125"/>
        </p:xfrm>
        <a:graphic>
          <a:graphicData uri="http://schemas.openxmlformats.org/presentationml/2006/ole">
            <p:oleObj spid="_x0000_s75781" r:id="rId3" imgW="3162300" imgH="228600" progId="">
              <p:embed/>
            </p:oleObj>
          </a:graphicData>
        </a:graphic>
      </p:graphicFrame>
      <p:sp>
        <p:nvSpPr>
          <p:cNvPr id="75784" name="Rectangle 8"/>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5783" name="Object 7"/>
          <p:cNvGraphicFramePr>
            <a:graphicFrameLocks noChangeAspect="1"/>
          </p:cNvGraphicFramePr>
          <p:nvPr/>
        </p:nvGraphicFramePr>
        <p:xfrm>
          <a:off x="6400800" y="1828800"/>
          <a:ext cx="2286000" cy="533400"/>
        </p:xfrm>
        <a:graphic>
          <a:graphicData uri="http://schemas.openxmlformats.org/presentationml/2006/ole">
            <p:oleObj spid="_x0000_s75783" r:id="rId4" imgW="977900" imgH="228600" progId="">
              <p:embed/>
            </p:oleObj>
          </a:graphicData>
        </a:graphic>
      </p:graphicFrame>
      <p:sp>
        <p:nvSpPr>
          <p:cNvPr id="75786" name="AutoShape 10"/>
          <p:cNvSpPr>
            <a:spLocks noChangeArrowheads="1"/>
          </p:cNvSpPr>
          <p:nvPr/>
        </p:nvSpPr>
        <p:spPr bwMode="auto">
          <a:xfrm>
            <a:off x="6781800" y="2819400"/>
            <a:ext cx="914400" cy="838200"/>
          </a:xfrm>
          <a:custGeom>
            <a:avLst/>
            <a:gdLst>
              <a:gd name="G0" fmla="+- 8100 0 0"/>
              <a:gd name="G1" fmla="+- 17025 0 0"/>
              <a:gd name="G2" fmla="+- 4950 0 0"/>
              <a:gd name="G3" fmla="*/ 8100 1 2"/>
              <a:gd name="G4" fmla="+- G3 10800 0"/>
              <a:gd name="G5" fmla="+- 21600 8100 17025"/>
              <a:gd name="G6" fmla="+- 17025 4950 0"/>
              <a:gd name="G7" fmla="*/ G6 1 2"/>
              <a:gd name="G8" fmla="*/ 17025 2 1"/>
              <a:gd name="G9" fmla="+- G8 0 21600"/>
              <a:gd name="G10" fmla="*/ 21600 G0 G1"/>
              <a:gd name="G11" fmla="*/ 21600 G4 G1"/>
              <a:gd name="G12" fmla="*/ 21600 G5 G1"/>
              <a:gd name="G13" fmla="*/ 21600 G7 G1"/>
              <a:gd name="G14" fmla="*/ 17025 1 2"/>
              <a:gd name="G15" fmla="+- G5 0 G4"/>
              <a:gd name="G16" fmla="+- G0 0 G4"/>
              <a:gd name="G17" fmla="*/ G2 G15 G16"/>
              <a:gd name="T0" fmla="*/ 14850 w 21600"/>
              <a:gd name="T1" fmla="*/ 0 h 21600"/>
              <a:gd name="T2" fmla="*/ 8100 w 21600"/>
              <a:gd name="T3" fmla="*/ 4950 h 21600"/>
              <a:gd name="T4" fmla="*/ 0 w 21600"/>
              <a:gd name="T5" fmla="*/ 18841 h 21600"/>
              <a:gd name="T6" fmla="*/ 8513 w 21600"/>
              <a:gd name="T7" fmla="*/ 21600 h 21600"/>
              <a:gd name="T8" fmla="*/ 17025 w 21600"/>
              <a:gd name="T9" fmla="*/ 13941 h 21600"/>
              <a:gd name="T10" fmla="*/ 21600 w 21600"/>
              <a:gd name="T11" fmla="*/ 495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4850" y="0"/>
                </a:moveTo>
                <a:lnTo>
                  <a:pt x="8100" y="4950"/>
                </a:lnTo>
                <a:lnTo>
                  <a:pt x="12675" y="4950"/>
                </a:lnTo>
                <a:lnTo>
                  <a:pt x="12675" y="16081"/>
                </a:lnTo>
                <a:lnTo>
                  <a:pt x="0" y="16081"/>
                </a:lnTo>
                <a:lnTo>
                  <a:pt x="0" y="21600"/>
                </a:lnTo>
                <a:lnTo>
                  <a:pt x="17025" y="21600"/>
                </a:lnTo>
                <a:lnTo>
                  <a:pt x="17025" y="4950"/>
                </a:lnTo>
                <a:lnTo>
                  <a:pt x="21600" y="4950"/>
                </a:lnTo>
                <a:close/>
              </a:path>
            </a:pathLst>
          </a:custGeom>
          <a:solidFill>
            <a:schemeClr val="accent1"/>
          </a:solidFill>
          <a:ln w="9525">
            <a:solidFill>
              <a:srgbClr val="99CCFF"/>
            </a:solidFill>
            <a:miter lim="800000"/>
            <a:headEnd/>
            <a:tailEnd/>
          </a:ln>
          <a:effectLst/>
        </p:spPr>
        <p:txBody>
          <a:bodyPr wrap="none" anchor="ctr"/>
          <a:lstStyle/>
          <a:p>
            <a:endParaRPr lang="zh-CN" altLang="en-US"/>
          </a:p>
        </p:txBody>
      </p:sp>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altLang="zh-CN"/>
              <a:t>6.14  </a:t>
            </a:r>
            <a:r>
              <a:rPr lang="zh-CN" altLang="en-US"/>
              <a:t>案例：日历的打印</a:t>
            </a:r>
          </a:p>
        </p:txBody>
      </p:sp>
      <p:sp>
        <p:nvSpPr>
          <p:cNvPr id="98307" name="Rectangle 3"/>
          <p:cNvSpPr>
            <a:spLocks noGrp="1" noChangeArrowheads="1"/>
          </p:cNvSpPr>
          <p:nvPr>
            <p:ph sz="quarter" idx="1"/>
          </p:nvPr>
        </p:nvSpPr>
        <p:spPr>
          <a:xfrm>
            <a:off x="381000" y="1600200"/>
            <a:ext cx="8534400" cy="990600"/>
          </a:xfrm>
        </p:spPr>
        <p:txBody>
          <a:bodyPr/>
          <a:lstStyle/>
          <a:p>
            <a:r>
              <a:rPr lang="en-US" altLang="zh-CN">
                <a:ea typeface="宋体" pitchFamily="2" charset="-122"/>
              </a:rPr>
              <a:t>【</a:t>
            </a:r>
            <a:r>
              <a:rPr lang="zh-CN" altLang="en-US">
                <a:ea typeface="宋体" pitchFamily="2" charset="-122"/>
              </a:rPr>
              <a:t>例</a:t>
            </a:r>
            <a:r>
              <a:rPr lang="en-US" altLang="zh-CN">
                <a:ea typeface="宋体" pitchFamily="2" charset="-122"/>
              </a:rPr>
              <a:t>6-12】</a:t>
            </a:r>
            <a:r>
              <a:rPr lang="zh-CN" altLang="en-US">
                <a:ea typeface="宋体" pitchFamily="2" charset="-122"/>
              </a:rPr>
              <a:t>输入</a:t>
            </a:r>
            <a:r>
              <a:rPr lang="en-US" altLang="zh-CN">
                <a:ea typeface="宋体" pitchFamily="2" charset="-122"/>
              </a:rPr>
              <a:t>2012</a:t>
            </a:r>
            <a:r>
              <a:rPr lang="zh-CN" altLang="en-US">
                <a:ea typeface="宋体" pitchFamily="2" charset="-122"/>
              </a:rPr>
              <a:t>年的某个月份，打印该月份的日历。</a:t>
            </a:r>
          </a:p>
        </p:txBody>
      </p:sp>
      <p:pic>
        <p:nvPicPr>
          <p:cNvPr id="98309" name="Picture 5"/>
          <p:cNvPicPr>
            <a:picLocks noChangeAspect="1" noChangeArrowheads="1"/>
          </p:cNvPicPr>
          <p:nvPr/>
        </p:nvPicPr>
        <p:blipFill>
          <a:blip r:embed="rId2" cstate="print"/>
          <a:srcRect l="2499" t="24274" r="53751" b="15044"/>
          <a:stretch>
            <a:fillRect/>
          </a:stretch>
        </p:blipFill>
        <p:spPr bwMode="auto">
          <a:xfrm>
            <a:off x="2362200" y="2743200"/>
            <a:ext cx="4114800" cy="2351088"/>
          </a:xfrm>
          <a:prstGeom prst="rect">
            <a:avLst/>
          </a:prstGeom>
          <a:noFill/>
          <a:ln w="9525">
            <a:noFill/>
            <a:miter lim="800000"/>
            <a:headEnd/>
            <a:tailEnd/>
          </a:ln>
        </p:spPr>
      </p:pic>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altLang="zh-CN"/>
              <a:t>6.14  </a:t>
            </a:r>
            <a:r>
              <a:rPr lang="zh-CN" altLang="en-US"/>
              <a:t>案例：日历的打印</a:t>
            </a:r>
          </a:p>
        </p:txBody>
      </p:sp>
      <p:sp>
        <p:nvSpPr>
          <p:cNvPr id="99331" name="Rectangle 3"/>
          <p:cNvSpPr>
            <a:spLocks noGrp="1" noChangeArrowheads="1"/>
          </p:cNvSpPr>
          <p:nvPr>
            <p:ph sz="quarter" idx="1"/>
          </p:nvPr>
        </p:nvSpPr>
        <p:spPr>
          <a:xfrm>
            <a:off x="381000" y="1600200"/>
            <a:ext cx="8534400" cy="4648200"/>
          </a:xfrm>
        </p:spPr>
        <p:txBody>
          <a:bodyPr/>
          <a:lstStyle/>
          <a:p>
            <a:pPr>
              <a:lnSpc>
                <a:spcPct val="80000"/>
              </a:lnSpc>
              <a:buFontTx/>
              <a:buNone/>
            </a:pPr>
            <a:r>
              <a:rPr lang="en-US" altLang="zh-CN" sz="2400" dirty="0">
                <a:latin typeface="+mn-lt"/>
                <a:ea typeface="宋体" pitchFamily="2" charset="-122"/>
              </a:rPr>
              <a:t>#include&lt;</a:t>
            </a:r>
            <a:r>
              <a:rPr lang="en-US" altLang="zh-CN" sz="2400" dirty="0" err="1">
                <a:latin typeface="+mn-lt"/>
                <a:ea typeface="宋体" pitchFamily="2" charset="-122"/>
              </a:rPr>
              <a:t>stdio.h</a:t>
            </a:r>
            <a:r>
              <a:rPr lang="en-US" altLang="zh-CN" sz="2400" dirty="0">
                <a:latin typeface="+mn-lt"/>
                <a:ea typeface="宋体" pitchFamily="2" charset="-122"/>
              </a:rPr>
              <a:t>&gt;</a:t>
            </a:r>
          </a:p>
          <a:p>
            <a:pPr>
              <a:lnSpc>
                <a:spcPct val="80000"/>
              </a:lnSpc>
              <a:buFontTx/>
              <a:buNone/>
            </a:pPr>
            <a:r>
              <a:rPr lang="en-US" altLang="zh-CN" sz="2400" dirty="0">
                <a:latin typeface="+mn-lt"/>
                <a:ea typeface="宋体" pitchFamily="2" charset="-122"/>
              </a:rPr>
              <a:t>void main()</a:t>
            </a:r>
          </a:p>
          <a:p>
            <a:pPr>
              <a:lnSpc>
                <a:spcPct val="80000"/>
              </a:lnSpc>
              <a:buFontTx/>
              <a:buNone/>
            </a:pPr>
            <a:r>
              <a:rPr lang="en-US" altLang="zh-CN" sz="2400" dirty="0">
                <a:latin typeface="+mn-lt"/>
                <a:ea typeface="宋体" pitchFamily="2" charset="-122"/>
              </a:rPr>
              <a:t>{	</a:t>
            </a:r>
            <a:r>
              <a:rPr lang="en-US" altLang="zh-CN" sz="2400" dirty="0" err="1">
                <a:latin typeface="+mn-lt"/>
                <a:ea typeface="宋体" pitchFamily="2" charset="-122"/>
              </a:rPr>
              <a:t>int</a:t>
            </a:r>
            <a:r>
              <a:rPr lang="en-US" altLang="zh-CN" sz="2400" dirty="0">
                <a:latin typeface="+mn-lt"/>
                <a:ea typeface="宋体" pitchFamily="2" charset="-122"/>
              </a:rPr>
              <a:t> </a:t>
            </a:r>
            <a:r>
              <a:rPr lang="en-US" altLang="zh-CN" sz="2400" dirty="0" err="1">
                <a:latin typeface="+mn-lt"/>
                <a:ea typeface="宋体" pitchFamily="2" charset="-122"/>
              </a:rPr>
              <a:t>i</a:t>
            </a:r>
            <a:r>
              <a:rPr lang="en-US" altLang="zh-CN" sz="2400" dirty="0">
                <a:latin typeface="+mn-lt"/>
                <a:ea typeface="宋体" pitchFamily="2" charset="-122"/>
              </a:rPr>
              <a:t>;</a:t>
            </a:r>
          </a:p>
          <a:p>
            <a:pPr>
              <a:lnSpc>
                <a:spcPct val="80000"/>
              </a:lnSpc>
              <a:buFontTx/>
              <a:buNone/>
            </a:pPr>
            <a:r>
              <a:rPr lang="en-US" altLang="zh-CN" sz="2400" dirty="0">
                <a:latin typeface="+mn-lt"/>
                <a:ea typeface="宋体" pitchFamily="2" charset="-122"/>
              </a:rPr>
              <a:t>    </a:t>
            </a:r>
            <a:r>
              <a:rPr lang="en-US" altLang="zh-CN" sz="2400" dirty="0" err="1">
                <a:latin typeface="+mn-lt"/>
                <a:ea typeface="宋体" pitchFamily="2" charset="-122"/>
              </a:rPr>
              <a:t>int</a:t>
            </a:r>
            <a:r>
              <a:rPr lang="en-US" altLang="zh-CN" sz="2400" dirty="0">
                <a:latin typeface="+mn-lt"/>
                <a:ea typeface="宋体" pitchFamily="2" charset="-122"/>
              </a:rPr>
              <a:t> </a:t>
            </a:r>
            <a:r>
              <a:rPr lang="en-US" altLang="zh-CN" sz="2400" dirty="0" err="1">
                <a:latin typeface="+mn-lt"/>
                <a:ea typeface="宋体" pitchFamily="2" charset="-122"/>
              </a:rPr>
              <a:t>daysmonth</a:t>
            </a:r>
            <a:r>
              <a:rPr lang="en-US" altLang="zh-CN" sz="2400" dirty="0">
                <a:latin typeface="+mn-lt"/>
                <a:ea typeface="宋体" pitchFamily="2" charset="-122"/>
              </a:rPr>
              <a:t>[12]={31,29,31,30,31,30,31,31,30,31,30,31};</a:t>
            </a:r>
          </a:p>
          <a:p>
            <a:pPr>
              <a:lnSpc>
                <a:spcPct val="80000"/>
              </a:lnSpc>
              <a:buFontTx/>
              <a:buNone/>
            </a:pPr>
            <a:r>
              <a:rPr lang="en-US" altLang="zh-CN" sz="2400" dirty="0">
                <a:latin typeface="+mn-lt"/>
                <a:ea typeface="宋体" pitchFamily="2" charset="-122"/>
              </a:rPr>
              <a:t>	</a:t>
            </a:r>
            <a:r>
              <a:rPr lang="en-US" altLang="zh-CN" sz="2400" dirty="0" err="1">
                <a:latin typeface="+mn-lt"/>
                <a:ea typeface="宋体" pitchFamily="2" charset="-122"/>
              </a:rPr>
              <a:t>int</a:t>
            </a:r>
            <a:r>
              <a:rPr lang="en-US" altLang="zh-CN" sz="2400" dirty="0">
                <a:latin typeface="+mn-lt"/>
                <a:ea typeface="宋体" pitchFamily="2" charset="-122"/>
              </a:rPr>
              <a:t> first=0;</a:t>
            </a:r>
          </a:p>
          <a:p>
            <a:pPr>
              <a:lnSpc>
                <a:spcPct val="80000"/>
              </a:lnSpc>
              <a:buFontTx/>
              <a:buNone/>
            </a:pPr>
            <a:r>
              <a:rPr lang="en-US" altLang="zh-CN" sz="2400" dirty="0">
                <a:latin typeface="+mn-lt"/>
                <a:ea typeface="宋体" pitchFamily="2" charset="-122"/>
              </a:rPr>
              <a:t>	</a:t>
            </a:r>
            <a:r>
              <a:rPr lang="en-US" altLang="zh-CN" sz="2400" dirty="0" err="1">
                <a:latin typeface="+mn-lt"/>
                <a:ea typeface="宋体" pitchFamily="2" charset="-122"/>
              </a:rPr>
              <a:t>int</a:t>
            </a:r>
            <a:r>
              <a:rPr lang="en-US" altLang="zh-CN" sz="2400" dirty="0">
                <a:latin typeface="+mn-lt"/>
                <a:ea typeface="宋体" pitchFamily="2" charset="-122"/>
              </a:rPr>
              <a:t> month;</a:t>
            </a:r>
          </a:p>
          <a:p>
            <a:pPr>
              <a:lnSpc>
                <a:spcPct val="80000"/>
              </a:lnSpc>
              <a:buFontTx/>
              <a:buNone/>
            </a:pPr>
            <a:r>
              <a:rPr lang="en-US" altLang="zh-CN" sz="2400" dirty="0">
                <a:latin typeface="+mn-lt"/>
                <a:ea typeface="宋体" pitchFamily="2" charset="-122"/>
              </a:rPr>
              <a:t>    </a:t>
            </a:r>
            <a:r>
              <a:rPr lang="en-US" altLang="zh-CN" sz="2400" dirty="0" err="1">
                <a:latin typeface="+mn-lt"/>
                <a:ea typeface="宋体" pitchFamily="2" charset="-122"/>
              </a:rPr>
              <a:t>printf</a:t>
            </a:r>
            <a:r>
              <a:rPr lang="en-US" altLang="zh-CN" sz="2400" dirty="0">
                <a:latin typeface="+mn-lt"/>
                <a:ea typeface="宋体" pitchFamily="2" charset="-122"/>
              </a:rPr>
              <a:t>("Year is 2012,Please input the month:");</a:t>
            </a:r>
          </a:p>
          <a:p>
            <a:pPr>
              <a:lnSpc>
                <a:spcPct val="80000"/>
              </a:lnSpc>
              <a:buFontTx/>
              <a:buNone/>
            </a:pPr>
            <a:r>
              <a:rPr lang="en-US" altLang="zh-CN" sz="2400" dirty="0">
                <a:latin typeface="+mn-lt"/>
                <a:ea typeface="宋体" pitchFamily="2" charset="-122"/>
              </a:rPr>
              <a:t>    </a:t>
            </a:r>
            <a:r>
              <a:rPr lang="en-US" altLang="zh-CN" sz="2400" dirty="0" err="1">
                <a:latin typeface="+mn-lt"/>
                <a:ea typeface="宋体" pitchFamily="2" charset="-122"/>
              </a:rPr>
              <a:t>scanf</a:t>
            </a:r>
            <a:r>
              <a:rPr lang="en-US" altLang="zh-CN" sz="2400" dirty="0">
                <a:latin typeface="+mn-lt"/>
                <a:ea typeface="宋体" pitchFamily="2" charset="-122"/>
              </a:rPr>
              <a:t>("%</a:t>
            </a:r>
            <a:r>
              <a:rPr lang="en-US" altLang="zh-CN" sz="2400" dirty="0" err="1">
                <a:latin typeface="+mn-lt"/>
                <a:ea typeface="宋体" pitchFamily="2" charset="-122"/>
              </a:rPr>
              <a:t>d",&amp;month</a:t>
            </a:r>
            <a:r>
              <a:rPr lang="en-US" altLang="zh-CN" sz="2400" dirty="0">
                <a:latin typeface="+mn-lt"/>
                <a:ea typeface="宋体" pitchFamily="2" charset="-122"/>
              </a:rPr>
              <a:t>);</a:t>
            </a:r>
          </a:p>
          <a:p>
            <a:pPr>
              <a:lnSpc>
                <a:spcPct val="80000"/>
              </a:lnSpc>
              <a:buFontTx/>
              <a:buNone/>
            </a:pPr>
            <a:r>
              <a:rPr lang="en-US" altLang="zh-CN" sz="2400" dirty="0">
                <a:latin typeface="+mn-lt"/>
                <a:ea typeface="宋体" pitchFamily="2" charset="-122"/>
              </a:rPr>
              <a:t>	for(</a:t>
            </a:r>
            <a:r>
              <a:rPr lang="en-US" altLang="zh-CN" sz="2400" dirty="0" err="1">
                <a:latin typeface="+mn-lt"/>
                <a:ea typeface="宋体" pitchFamily="2" charset="-122"/>
              </a:rPr>
              <a:t>i</a:t>
            </a:r>
            <a:r>
              <a:rPr lang="en-US" altLang="zh-CN" sz="2400" dirty="0">
                <a:latin typeface="+mn-lt"/>
                <a:ea typeface="宋体" pitchFamily="2" charset="-122"/>
              </a:rPr>
              <a:t>=0;i&lt;month-1;i++)</a:t>
            </a:r>
          </a:p>
          <a:p>
            <a:pPr>
              <a:lnSpc>
                <a:spcPct val="80000"/>
              </a:lnSpc>
              <a:buFontTx/>
              <a:buNone/>
            </a:pPr>
            <a:r>
              <a:rPr lang="en-US" altLang="zh-CN" sz="2400" dirty="0">
                <a:latin typeface="+mn-lt"/>
                <a:ea typeface="宋体" pitchFamily="2" charset="-122"/>
              </a:rPr>
              <a:t>		first = (</a:t>
            </a:r>
            <a:r>
              <a:rPr lang="en-US" altLang="zh-CN" sz="2400" dirty="0" err="1">
                <a:latin typeface="+mn-lt"/>
                <a:ea typeface="宋体" pitchFamily="2" charset="-122"/>
              </a:rPr>
              <a:t>first+daysmonth</a:t>
            </a:r>
            <a:r>
              <a:rPr lang="en-US" altLang="zh-CN" sz="2400" dirty="0">
                <a:latin typeface="+mn-lt"/>
                <a:ea typeface="宋体" pitchFamily="2" charset="-122"/>
              </a:rPr>
              <a:t>[</a:t>
            </a:r>
            <a:r>
              <a:rPr lang="en-US" altLang="zh-CN" sz="2400" dirty="0" err="1">
                <a:latin typeface="+mn-lt"/>
                <a:ea typeface="宋体" pitchFamily="2" charset="-122"/>
              </a:rPr>
              <a:t>i</a:t>
            </a:r>
            <a:r>
              <a:rPr lang="en-US" altLang="zh-CN" sz="2400" dirty="0">
                <a:latin typeface="+mn-lt"/>
                <a:ea typeface="宋体" pitchFamily="2" charset="-122"/>
              </a:rPr>
              <a:t>]) % 7;</a:t>
            </a:r>
          </a:p>
          <a:p>
            <a:pPr>
              <a:lnSpc>
                <a:spcPct val="80000"/>
              </a:lnSpc>
              <a:buFontTx/>
              <a:buNone/>
            </a:pPr>
            <a:r>
              <a:rPr lang="en-US" altLang="zh-CN" sz="2400" dirty="0">
                <a:latin typeface="+mn-lt"/>
                <a:ea typeface="宋体" pitchFamily="2" charset="-122"/>
              </a:rPr>
              <a:t>	</a:t>
            </a:r>
            <a:r>
              <a:rPr lang="en-US" altLang="zh-CN" sz="2400" dirty="0" err="1">
                <a:latin typeface="+mn-lt"/>
                <a:ea typeface="宋体" pitchFamily="2" charset="-122"/>
              </a:rPr>
              <a:t>printf</a:t>
            </a:r>
            <a:r>
              <a:rPr lang="en-US" altLang="zh-CN" sz="2400" dirty="0">
                <a:latin typeface="+mn-lt"/>
                <a:ea typeface="宋体" pitchFamily="2" charset="-122"/>
              </a:rPr>
              <a:t>(" SU MO TU WE TH FR SA\n");</a:t>
            </a:r>
          </a:p>
        </p:txBody>
      </p:sp>
    </p:spTree>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a:t>6.14  </a:t>
            </a:r>
            <a:r>
              <a:rPr lang="zh-CN" altLang="en-US"/>
              <a:t>案例：日历的打印</a:t>
            </a:r>
          </a:p>
        </p:txBody>
      </p:sp>
      <p:sp>
        <p:nvSpPr>
          <p:cNvPr id="100355" name="Rectangle 3"/>
          <p:cNvSpPr>
            <a:spLocks noGrp="1" noChangeArrowheads="1"/>
          </p:cNvSpPr>
          <p:nvPr>
            <p:ph sz="quarter" idx="1"/>
          </p:nvPr>
        </p:nvSpPr>
        <p:spPr>
          <a:xfrm>
            <a:off x="381000" y="1600200"/>
            <a:ext cx="8534400" cy="4495800"/>
          </a:xfrm>
        </p:spPr>
        <p:txBody>
          <a:bodyPr/>
          <a:lstStyle/>
          <a:p>
            <a:pPr>
              <a:lnSpc>
                <a:spcPct val="90000"/>
              </a:lnSpc>
              <a:buFontTx/>
              <a:buNone/>
            </a:pPr>
            <a:r>
              <a:rPr lang="en-US" altLang="zh-CN" sz="2400" dirty="0">
                <a:latin typeface="+mn-lt"/>
                <a:ea typeface="宋体" pitchFamily="2" charset="-122"/>
              </a:rPr>
              <a:t>	</a:t>
            </a:r>
            <a:r>
              <a:rPr lang="en-US" altLang="zh-CN" sz="2400" dirty="0" err="1">
                <a:latin typeface="+mn-lt"/>
                <a:ea typeface="宋体" pitchFamily="2" charset="-122"/>
              </a:rPr>
              <a:t>printf</a:t>
            </a:r>
            <a:r>
              <a:rPr lang="en-US" altLang="zh-CN" sz="2400" dirty="0">
                <a:latin typeface="+mn-lt"/>
                <a:ea typeface="宋体" pitchFamily="2" charset="-122"/>
              </a:rPr>
              <a:t>(" SU MO TU WE TH FR SA\n");</a:t>
            </a:r>
          </a:p>
          <a:p>
            <a:pPr>
              <a:lnSpc>
                <a:spcPct val="90000"/>
              </a:lnSpc>
              <a:buFontTx/>
              <a:buNone/>
            </a:pPr>
            <a:r>
              <a:rPr lang="en-US" altLang="zh-CN" sz="2400" dirty="0">
                <a:latin typeface="+mn-lt"/>
                <a:ea typeface="宋体" pitchFamily="2" charset="-122"/>
              </a:rPr>
              <a:t>	for(</a:t>
            </a:r>
            <a:r>
              <a:rPr lang="en-US" altLang="zh-CN" sz="2400" dirty="0" err="1">
                <a:latin typeface="+mn-lt"/>
                <a:ea typeface="宋体" pitchFamily="2" charset="-122"/>
              </a:rPr>
              <a:t>i</a:t>
            </a:r>
            <a:r>
              <a:rPr lang="en-US" altLang="zh-CN" sz="2400" dirty="0">
                <a:latin typeface="+mn-lt"/>
                <a:ea typeface="宋体" pitchFamily="2" charset="-122"/>
              </a:rPr>
              <a:t>=0;i&lt;</a:t>
            </a:r>
            <a:r>
              <a:rPr lang="en-US" altLang="zh-CN" sz="2400" dirty="0" err="1">
                <a:latin typeface="+mn-lt"/>
                <a:ea typeface="宋体" pitchFamily="2" charset="-122"/>
              </a:rPr>
              <a:t>first;i</a:t>
            </a:r>
            <a:r>
              <a:rPr lang="en-US" altLang="zh-CN" sz="2400" dirty="0">
                <a:latin typeface="+mn-lt"/>
                <a:ea typeface="宋体" pitchFamily="2" charset="-122"/>
              </a:rPr>
              <a:t>++)</a:t>
            </a:r>
          </a:p>
          <a:p>
            <a:pPr>
              <a:lnSpc>
                <a:spcPct val="90000"/>
              </a:lnSpc>
              <a:buFontTx/>
              <a:buNone/>
            </a:pPr>
            <a:r>
              <a:rPr lang="en-US" altLang="zh-CN" sz="2400" dirty="0">
                <a:latin typeface="+mn-lt"/>
                <a:ea typeface="宋体" pitchFamily="2" charset="-122"/>
              </a:rPr>
              <a:t>		</a:t>
            </a:r>
            <a:r>
              <a:rPr lang="en-US" altLang="zh-CN" sz="2400" dirty="0" err="1">
                <a:latin typeface="+mn-lt"/>
                <a:ea typeface="宋体" pitchFamily="2" charset="-122"/>
              </a:rPr>
              <a:t>printf</a:t>
            </a:r>
            <a:r>
              <a:rPr lang="en-US" altLang="zh-CN" sz="2400" dirty="0">
                <a:latin typeface="+mn-lt"/>
                <a:ea typeface="宋体" pitchFamily="2" charset="-122"/>
              </a:rPr>
              <a:t>("   ");</a:t>
            </a:r>
          </a:p>
          <a:p>
            <a:pPr>
              <a:lnSpc>
                <a:spcPct val="90000"/>
              </a:lnSpc>
              <a:buFontTx/>
              <a:buNone/>
            </a:pPr>
            <a:r>
              <a:rPr lang="en-US" altLang="zh-CN" sz="2400" dirty="0">
                <a:latin typeface="+mn-lt"/>
                <a:ea typeface="宋体" pitchFamily="2" charset="-122"/>
              </a:rPr>
              <a:t>	for(</a:t>
            </a:r>
            <a:r>
              <a:rPr lang="en-US" altLang="zh-CN" sz="2400" dirty="0" err="1">
                <a:latin typeface="+mn-lt"/>
                <a:ea typeface="宋体" pitchFamily="2" charset="-122"/>
              </a:rPr>
              <a:t>i</a:t>
            </a:r>
            <a:r>
              <a:rPr lang="en-US" altLang="zh-CN" sz="2400" dirty="0">
                <a:latin typeface="+mn-lt"/>
                <a:ea typeface="宋体" pitchFamily="2" charset="-122"/>
              </a:rPr>
              <a:t>=1;i&lt;=</a:t>
            </a:r>
            <a:r>
              <a:rPr lang="en-US" altLang="zh-CN" sz="2400" dirty="0" err="1">
                <a:latin typeface="+mn-lt"/>
                <a:ea typeface="宋体" pitchFamily="2" charset="-122"/>
              </a:rPr>
              <a:t>daysmonth</a:t>
            </a:r>
            <a:r>
              <a:rPr lang="en-US" altLang="zh-CN" sz="2400" dirty="0">
                <a:latin typeface="+mn-lt"/>
                <a:ea typeface="宋体" pitchFamily="2" charset="-122"/>
              </a:rPr>
              <a:t>[month-1];</a:t>
            </a:r>
            <a:r>
              <a:rPr lang="en-US" altLang="zh-CN" sz="2400" dirty="0" err="1">
                <a:latin typeface="+mn-lt"/>
                <a:ea typeface="宋体" pitchFamily="2" charset="-122"/>
              </a:rPr>
              <a:t>i</a:t>
            </a:r>
            <a:r>
              <a:rPr lang="en-US" altLang="zh-CN" sz="2400" dirty="0">
                <a:latin typeface="+mn-lt"/>
                <a:ea typeface="宋体" pitchFamily="2" charset="-122"/>
              </a:rPr>
              <a:t>++)</a:t>
            </a:r>
          </a:p>
          <a:p>
            <a:pPr>
              <a:lnSpc>
                <a:spcPct val="90000"/>
              </a:lnSpc>
              <a:buFontTx/>
              <a:buNone/>
            </a:pPr>
            <a:r>
              <a:rPr lang="en-US" altLang="zh-CN" sz="2400" dirty="0">
                <a:latin typeface="+mn-lt"/>
                <a:ea typeface="宋体" pitchFamily="2" charset="-122"/>
              </a:rPr>
              <a:t>	{</a:t>
            </a:r>
          </a:p>
          <a:p>
            <a:pPr>
              <a:lnSpc>
                <a:spcPct val="90000"/>
              </a:lnSpc>
              <a:buFontTx/>
              <a:buNone/>
            </a:pPr>
            <a:r>
              <a:rPr lang="en-US" altLang="zh-CN" sz="2400" dirty="0">
                <a:latin typeface="+mn-lt"/>
                <a:ea typeface="宋体" pitchFamily="2" charset="-122"/>
              </a:rPr>
              <a:t>		</a:t>
            </a:r>
            <a:r>
              <a:rPr lang="en-US" altLang="zh-CN" sz="2400" dirty="0" err="1">
                <a:latin typeface="+mn-lt"/>
                <a:ea typeface="宋体" pitchFamily="2" charset="-122"/>
              </a:rPr>
              <a:t>printf</a:t>
            </a:r>
            <a:r>
              <a:rPr lang="en-US" altLang="zh-CN" sz="2400" dirty="0">
                <a:latin typeface="+mn-lt"/>
                <a:ea typeface="宋体" pitchFamily="2" charset="-122"/>
              </a:rPr>
              <a:t>("%3d",i);</a:t>
            </a:r>
          </a:p>
          <a:p>
            <a:pPr>
              <a:lnSpc>
                <a:spcPct val="90000"/>
              </a:lnSpc>
              <a:buFontTx/>
              <a:buNone/>
            </a:pPr>
            <a:r>
              <a:rPr lang="en-US" altLang="zh-CN" sz="2400" dirty="0">
                <a:latin typeface="+mn-lt"/>
                <a:ea typeface="宋体" pitchFamily="2" charset="-122"/>
              </a:rPr>
              <a:t>		if( (</a:t>
            </a:r>
            <a:r>
              <a:rPr lang="en-US" altLang="zh-CN" sz="2400" dirty="0" err="1">
                <a:latin typeface="+mn-lt"/>
                <a:ea typeface="宋体" pitchFamily="2" charset="-122"/>
              </a:rPr>
              <a:t>i+first</a:t>
            </a:r>
            <a:r>
              <a:rPr lang="en-US" altLang="zh-CN" sz="2400" dirty="0">
                <a:latin typeface="+mn-lt"/>
                <a:ea typeface="宋体" pitchFamily="2" charset="-122"/>
              </a:rPr>
              <a:t>) % 7 == 0)</a:t>
            </a:r>
          </a:p>
          <a:p>
            <a:pPr>
              <a:lnSpc>
                <a:spcPct val="90000"/>
              </a:lnSpc>
              <a:buFontTx/>
              <a:buNone/>
            </a:pPr>
            <a:r>
              <a:rPr lang="en-US" altLang="zh-CN" sz="2400" dirty="0">
                <a:latin typeface="+mn-lt"/>
                <a:ea typeface="宋体" pitchFamily="2" charset="-122"/>
              </a:rPr>
              <a:t>			</a:t>
            </a:r>
            <a:r>
              <a:rPr lang="en-US" altLang="zh-CN" sz="2400" dirty="0" err="1">
                <a:latin typeface="+mn-lt"/>
                <a:ea typeface="宋体" pitchFamily="2" charset="-122"/>
              </a:rPr>
              <a:t>printf</a:t>
            </a:r>
            <a:r>
              <a:rPr lang="en-US" altLang="zh-CN" sz="2400" dirty="0">
                <a:latin typeface="+mn-lt"/>
                <a:ea typeface="宋体" pitchFamily="2" charset="-122"/>
              </a:rPr>
              <a:t>("\n");</a:t>
            </a:r>
          </a:p>
          <a:p>
            <a:pPr>
              <a:lnSpc>
                <a:spcPct val="90000"/>
              </a:lnSpc>
              <a:buFontTx/>
              <a:buNone/>
            </a:pPr>
            <a:r>
              <a:rPr lang="en-US" altLang="zh-CN" sz="2400" dirty="0">
                <a:latin typeface="+mn-lt"/>
                <a:ea typeface="宋体" pitchFamily="2" charset="-122"/>
              </a:rPr>
              <a:t>	}</a:t>
            </a:r>
          </a:p>
          <a:p>
            <a:pPr>
              <a:lnSpc>
                <a:spcPct val="90000"/>
              </a:lnSpc>
              <a:buFontTx/>
              <a:buNone/>
            </a:pPr>
            <a:r>
              <a:rPr lang="en-US" altLang="zh-CN" sz="2400" dirty="0">
                <a:latin typeface="+mn-lt"/>
                <a:ea typeface="宋体" pitchFamily="2" charset="-122"/>
              </a:rPr>
              <a:t>	</a:t>
            </a:r>
            <a:r>
              <a:rPr lang="en-US" altLang="zh-CN" sz="2400" dirty="0" err="1">
                <a:latin typeface="+mn-lt"/>
                <a:ea typeface="宋体" pitchFamily="2" charset="-122"/>
              </a:rPr>
              <a:t>printf</a:t>
            </a:r>
            <a:r>
              <a:rPr lang="en-US" altLang="zh-CN" sz="2400" dirty="0">
                <a:latin typeface="+mn-lt"/>
                <a:ea typeface="宋体" pitchFamily="2" charset="-122"/>
              </a:rPr>
              <a:t>("\n");</a:t>
            </a:r>
          </a:p>
          <a:p>
            <a:pPr>
              <a:lnSpc>
                <a:spcPct val="90000"/>
              </a:lnSpc>
              <a:buFontTx/>
              <a:buNone/>
            </a:pPr>
            <a:r>
              <a:rPr lang="en-US" altLang="zh-CN" sz="2400" dirty="0">
                <a:latin typeface="+mn-lt"/>
                <a:ea typeface="宋体" pitchFamily="2" charset="-122"/>
              </a:rPr>
              <a:t>} </a:t>
            </a:r>
          </a:p>
        </p:txBody>
      </p:sp>
      <p:pic>
        <p:nvPicPr>
          <p:cNvPr id="100356" name="Picture 4"/>
          <p:cNvPicPr>
            <a:picLocks noChangeAspect="1" noChangeArrowheads="1"/>
          </p:cNvPicPr>
          <p:nvPr/>
        </p:nvPicPr>
        <p:blipFill>
          <a:blip r:embed="rId2" cstate="print"/>
          <a:srcRect/>
          <a:stretch>
            <a:fillRect/>
          </a:stretch>
        </p:blipFill>
        <p:spPr bwMode="auto">
          <a:xfrm>
            <a:off x="4876800" y="4648200"/>
            <a:ext cx="3810000" cy="1570038"/>
          </a:xfrm>
          <a:prstGeom prst="rect">
            <a:avLst/>
          </a:prstGeom>
          <a:noFill/>
          <a:ln w="9525">
            <a:noFill/>
            <a:miter lim="800000"/>
            <a:headEnd/>
            <a:tailEnd/>
          </a:ln>
        </p:spPr>
      </p:pic>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ltLang="zh-CN"/>
              <a:t>6.1  </a:t>
            </a:r>
            <a:r>
              <a:rPr lang="zh-CN" altLang="en-US"/>
              <a:t>数组的基本概念</a:t>
            </a:r>
            <a:endParaRPr lang="zh-CN" altLang="en-US" sz="2800"/>
          </a:p>
        </p:txBody>
      </p:sp>
      <p:sp>
        <p:nvSpPr>
          <p:cNvPr id="6147" name="Rectangle 3"/>
          <p:cNvSpPr>
            <a:spLocks noGrp="1" noChangeArrowheads="1"/>
          </p:cNvSpPr>
          <p:nvPr>
            <p:ph sz="quarter" idx="1"/>
          </p:nvPr>
        </p:nvSpPr>
        <p:spPr>
          <a:xfrm>
            <a:off x="381000" y="1600200"/>
            <a:ext cx="8534400" cy="4310063"/>
          </a:xfrm>
          <a:noFill/>
          <a:ln/>
        </p:spPr>
        <p:txBody>
          <a:bodyPr/>
          <a:lstStyle/>
          <a:p>
            <a:pPr>
              <a:lnSpc>
                <a:spcPct val="80000"/>
              </a:lnSpc>
            </a:pPr>
            <a:r>
              <a:rPr lang="en-US" altLang="zh-CN" sz="2400">
                <a:ea typeface="宋体" pitchFamily="2" charset="-122"/>
              </a:rPr>
              <a:t>【</a:t>
            </a:r>
            <a:r>
              <a:rPr lang="zh-CN" altLang="en-US" sz="2400">
                <a:ea typeface="宋体" pitchFamily="2" charset="-122"/>
              </a:rPr>
              <a:t>问题</a:t>
            </a:r>
            <a:r>
              <a:rPr lang="en-US" altLang="zh-CN" sz="2400">
                <a:ea typeface="宋体" pitchFamily="2" charset="-122"/>
              </a:rPr>
              <a:t>】</a:t>
            </a:r>
            <a:r>
              <a:rPr lang="zh-CN" altLang="en-US" sz="2400">
                <a:ea typeface="宋体" pitchFamily="2" charset="-122"/>
              </a:rPr>
              <a:t>从键盘接收</a:t>
            </a:r>
            <a:r>
              <a:rPr lang="en-US" altLang="zh-CN" sz="2400">
                <a:ea typeface="宋体" pitchFamily="2" charset="-122"/>
              </a:rPr>
              <a:t>10</a:t>
            </a:r>
            <a:r>
              <a:rPr lang="zh-CN" altLang="en-US" sz="2400">
                <a:ea typeface="宋体" pitchFamily="2" charset="-122"/>
              </a:rPr>
              <a:t>个数，求平均数并输出所有小于平均数的数。 </a:t>
            </a:r>
          </a:p>
          <a:p>
            <a:pPr>
              <a:lnSpc>
                <a:spcPct val="80000"/>
              </a:lnSpc>
            </a:pPr>
            <a:r>
              <a:rPr lang="en-US" altLang="zh-CN" sz="2400">
                <a:ea typeface="宋体" pitchFamily="2" charset="-122"/>
              </a:rPr>
              <a:t>【</a:t>
            </a:r>
            <a:r>
              <a:rPr lang="zh-CN" altLang="en-US" sz="2400">
                <a:ea typeface="宋体" pitchFamily="2" charset="-122"/>
              </a:rPr>
              <a:t>分析</a:t>
            </a:r>
            <a:r>
              <a:rPr lang="en-US" altLang="zh-CN" sz="2400">
                <a:ea typeface="宋体" pitchFamily="2" charset="-122"/>
              </a:rPr>
              <a:t>】</a:t>
            </a:r>
            <a:r>
              <a:rPr lang="zh-CN" altLang="en-US" sz="2400">
                <a:ea typeface="宋体" pitchFamily="2" charset="-122"/>
              </a:rPr>
              <a:t>从键盘接收</a:t>
            </a:r>
            <a:r>
              <a:rPr lang="en-US" altLang="zh-CN" sz="2400">
                <a:ea typeface="宋体" pitchFamily="2" charset="-122"/>
              </a:rPr>
              <a:t>10</a:t>
            </a:r>
            <a:r>
              <a:rPr lang="zh-CN" altLang="en-US" sz="2400">
                <a:ea typeface="宋体" pitchFamily="2" charset="-122"/>
              </a:rPr>
              <a:t>个数，求平均数很简单，可以采用边接收边求和的方法，最后根据总和求平均数。下面的程序可以做到：</a:t>
            </a:r>
          </a:p>
          <a:p>
            <a:pPr lvl="2">
              <a:lnSpc>
                <a:spcPct val="80000"/>
              </a:lnSpc>
              <a:buClr>
                <a:schemeClr val="tx2"/>
              </a:buClr>
              <a:buFontTx/>
              <a:buNone/>
            </a:pPr>
            <a:r>
              <a:rPr lang="en-US" altLang="zh-CN" sz="2400">
                <a:ea typeface="宋体" pitchFamily="2" charset="-122"/>
              </a:rPr>
              <a:t>int a,i;</a:t>
            </a:r>
          </a:p>
          <a:p>
            <a:pPr lvl="2">
              <a:lnSpc>
                <a:spcPct val="80000"/>
              </a:lnSpc>
              <a:buClr>
                <a:schemeClr val="tx2"/>
              </a:buClr>
              <a:buFontTx/>
              <a:buNone/>
            </a:pPr>
            <a:r>
              <a:rPr lang="en-US" altLang="zh-CN" sz="2400">
                <a:ea typeface="宋体" pitchFamily="2" charset="-122"/>
              </a:rPr>
              <a:t>float s;</a:t>
            </a:r>
          </a:p>
          <a:p>
            <a:pPr lvl="2">
              <a:lnSpc>
                <a:spcPct val="80000"/>
              </a:lnSpc>
              <a:buClr>
                <a:schemeClr val="tx2"/>
              </a:buClr>
              <a:buFontTx/>
              <a:buNone/>
            </a:pPr>
            <a:r>
              <a:rPr lang="en-US" altLang="zh-CN" sz="2400">
                <a:ea typeface="宋体" pitchFamily="2" charset="-122"/>
              </a:rPr>
              <a:t>for(i=0,s=0;i&lt;10;i++)</a:t>
            </a:r>
          </a:p>
          <a:p>
            <a:pPr lvl="2">
              <a:lnSpc>
                <a:spcPct val="80000"/>
              </a:lnSpc>
              <a:buClr>
                <a:schemeClr val="tx2"/>
              </a:buClr>
              <a:buFontTx/>
              <a:buNone/>
            </a:pPr>
            <a:r>
              <a:rPr lang="en-US" altLang="zh-CN" sz="2400">
                <a:ea typeface="宋体" pitchFamily="2" charset="-122"/>
              </a:rPr>
              <a:t>{</a:t>
            </a:r>
          </a:p>
          <a:p>
            <a:pPr lvl="2">
              <a:lnSpc>
                <a:spcPct val="80000"/>
              </a:lnSpc>
              <a:buClr>
                <a:schemeClr val="tx2"/>
              </a:buClr>
              <a:buFontTx/>
              <a:buNone/>
            </a:pPr>
            <a:r>
              <a:rPr lang="en-US" altLang="zh-CN" sz="2400">
                <a:ea typeface="宋体" pitchFamily="2" charset="-122"/>
              </a:rPr>
              <a:t>  scanf("%d",&amp;a);</a:t>
            </a:r>
          </a:p>
          <a:p>
            <a:pPr lvl="2">
              <a:lnSpc>
                <a:spcPct val="80000"/>
              </a:lnSpc>
              <a:buClr>
                <a:schemeClr val="tx2"/>
              </a:buClr>
              <a:buFontTx/>
              <a:buNone/>
            </a:pPr>
            <a:r>
              <a:rPr lang="en-US" altLang="zh-CN" sz="2400">
                <a:ea typeface="宋体" pitchFamily="2" charset="-122"/>
              </a:rPr>
              <a:t>  s = s + a;</a:t>
            </a:r>
          </a:p>
          <a:p>
            <a:pPr lvl="2">
              <a:lnSpc>
                <a:spcPct val="80000"/>
              </a:lnSpc>
              <a:buClr>
                <a:schemeClr val="tx2"/>
              </a:buClr>
              <a:buFontTx/>
              <a:buNone/>
            </a:pPr>
            <a:r>
              <a:rPr lang="en-US" altLang="zh-CN" sz="2400">
                <a:ea typeface="宋体" pitchFamily="2" charset="-122"/>
              </a:rPr>
              <a:t>} 		 </a:t>
            </a:r>
          </a:p>
        </p:txBody>
      </p:sp>
      <p:sp>
        <p:nvSpPr>
          <p:cNvPr id="6152" name="AutoShape 8"/>
          <p:cNvSpPr>
            <a:spLocks noChangeArrowheads="1"/>
          </p:cNvSpPr>
          <p:nvPr/>
        </p:nvSpPr>
        <p:spPr bwMode="auto">
          <a:xfrm>
            <a:off x="6248400" y="4343400"/>
            <a:ext cx="1905000" cy="1143000"/>
          </a:xfrm>
          <a:prstGeom prst="wedgeRoundRectCallout">
            <a:avLst>
              <a:gd name="adj1" fmla="val -79750"/>
              <a:gd name="adj2" fmla="val -131944"/>
              <a:gd name="adj3" fmla="val 16667"/>
            </a:avLst>
          </a:prstGeom>
          <a:solidFill>
            <a:schemeClr val="bg1"/>
          </a:solidFill>
          <a:ln w="9525">
            <a:solidFill>
              <a:schemeClr val="tx1"/>
            </a:solidFill>
            <a:miter lim="800000"/>
            <a:headEnd/>
            <a:tailEnd/>
          </a:ln>
          <a:effectLst/>
        </p:spPr>
        <p:txBody>
          <a:bodyPr/>
          <a:lstStyle/>
          <a:p>
            <a:pPr algn="ctr"/>
            <a:r>
              <a:rPr lang="zh-CN" altLang="en-US" b="1">
                <a:solidFill>
                  <a:srgbClr val="5F5F5F"/>
                </a:solidFill>
                <a:latin typeface="Franklin Gothic Book" pitchFamily="34" charset="0"/>
              </a:rPr>
              <a:t>输出小于平均数的数 </a:t>
            </a:r>
            <a:r>
              <a:rPr lang="en-US" altLang="zh-CN" b="1">
                <a:solidFill>
                  <a:srgbClr val="5F5F5F"/>
                </a:solidFill>
                <a:latin typeface="Franklin Gothic Book" pitchFamily="34" charset="0"/>
              </a:rPr>
              <a:t>?</a:t>
            </a:r>
          </a:p>
        </p:txBody>
      </p:sp>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mn-lt"/>
                <a:ea typeface="宋体" pitchFamily="2" charset="-122"/>
              </a:rPr>
              <a:t>6.15  *</a:t>
            </a:r>
            <a:r>
              <a:rPr lang="zh-CN" altLang="zh-CN" b="1" dirty="0" smtClean="0">
                <a:latin typeface="+mn-lt"/>
                <a:ea typeface="宋体" pitchFamily="2" charset="-122"/>
              </a:rPr>
              <a:t>统计汽车违规罚分</a:t>
            </a:r>
            <a:endParaRPr lang="zh-CN" altLang="en-US" dirty="0">
              <a:latin typeface="+mn-lt"/>
              <a:ea typeface="宋体" pitchFamily="2" charset="-122"/>
            </a:endParaRPr>
          </a:p>
        </p:txBody>
      </p:sp>
      <p:sp>
        <p:nvSpPr>
          <p:cNvPr id="3" name="内容占位符 2"/>
          <p:cNvSpPr>
            <a:spLocks noGrp="1"/>
          </p:cNvSpPr>
          <p:nvPr>
            <p:ph sz="quarter" idx="1"/>
          </p:nvPr>
        </p:nvSpPr>
        <p:spPr/>
        <p:txBody>
          <a:bodyPr/>
          <a:lstStyle/>
          <a:p>
            <a:pPr>
              <a:spcBef>
                <a:spcPct val="0"/>
              </a:spcBef>
            </a:pPr>
            <a:r>
              <a:rPr lang="zh-CN" altLang="zh-CN" sz="2800" dirty="0" smtClean="0">
                <a:solidFill>
                  <a:schemeClr val="accent3">
                    <a:shade val="75000"/>
                  </a:schemeClr>
                </a:solidFill>
                <a:ea typeface="宋体" pitchFamily="2" charset="-122"/>
              </a:rPr>
              <a:t>【例</a:t>
            </a:r>
            <a:r>
              <a:rPr lang="en-US" altLang="zh-CN" sz="2800" dirty="0" smtClean="0">
                <a:solidFill>
                  <a:schemeClr val="accent3">
                    <a:shade val="75000"/>
                  </a:schemeClr>
                </a:solidFill>
                <a:ea typeface="宋体" pitchFamily="2" charset="-122"/>
              </a:rPr>
              <a:t>6-13</a:t>
            </a:r>
            <a:r>
              <a:rPr lang="zh-CN" altLang="zh-CN" sz="2800" dirty="0" smtClean="0">
                <a:solidFill>
                  <a:schemeClr val="accent3">
                    <a:shade val="75000"/>
                  </a:schemeClr>
                </a:solidFill>
                <a:ea typeface="宋体" pitchFamily="2" charset="-122"/>
              </a:rPr>
              <a:t>】设有</a:t>
            </a:r>
            <a:r>
              <a:rPr lang="en-US" altLang="zh-CN" sz="2800" dirty="0" smtClean="0">
                <a:solidFill>
                  <a:schemeClr val="accent3">
                    <a:shade val="75000"/>
                  </a:schemeClr>
                </a:solidFill>
                <a:ea typeface="宋体" pitchFamily="2" charset="-122"/>
              </a:rPr>
              <a:t>3</a:t>
            </a:r>
            <a:r>
              <a:rPr lang="zh-CN" altLang="zh-CN" sz="2800" dirty="0" smtClean="0">
                <a:solidFill>
                  <a:schemeClr val="accent3">
                    <a:shade val="75000"/>
                  </a:schemeClr>
                </a:solidFill>
                <a:ea typeface="宋体" pitchFamily="2" charset="-122"/>
              </a:rPr>
              <a:t>辆汽车牌号为</a:t>
            </a:r>
            <a:r>
              <a:rPr lang="en-US" altLang="zh-CN" sz="2800" dirty="0" smtClean="0">
                <a:solidFill>
                  <a:schemeClr val="accent3">
                    <a:shade val="75000"/>
                  </a:schemeClr>
                </a:solidFill>
                <a:ea typeface="宋体" pitchFamily="2" charset="-122"/>
              </a:rPr>
              <a:t>219</a:t>
            </a:r>
            <a:r>
              <a:rPr lang="zh-CN" altLang="zh-CN" sz="2800" dirty="0" smtClean="0">
                <a:solidFill>
                  <a:schemeClr val="accent3">
                    <a:shade val="75000"/>
                  </a:schemeClr>
                </a:solidFill>
                <a:ea typeface="宋体" pitchFamily="2" charset="-122"/>
              </a:rPr>
              <a:t>、</a:t>
            </a:r>
            <a:r>
              <a:rPr lang="en-US" altLang="zh-CN" sz="2800" dirty="0" smtClean="0">
                <a:solidFill>
                  <a:schemeClr val="accent3">
                    <a:shade val="75000"/>
                  </a:schemeClr>
                </a:solidFill>
                <a:ea typeface="宋体" pitchFamily="2" charset="-122"/>
              </a:rPr>
              <a:t>362</a:t>
            </a:r>
            <a:r>
              <a:rPr lang="zh-CN" altLang="zh-CN" sz="2800" dirty="0" smtClean="0">
                <a:solidFill>
                  <a:schemeClr val="accent3">
                    <a:shade val="75000"/>
                  </a:schemeClr>
                </a:solidFill>
                <a:ea typeface="宋体" pitchFamily="2" charset="-122"/>
              </a:rPr>
              <a:t>、</a:t>
            </a:r>
            <a:r>
              <a:rPr lang="en-US" altLang="zh-CN" sz="2800" dirty="0" smtClean="0">
                <a:solidFill>
                  <a:schemeClr val="accent3">
                    <a:shade val="75000"/>
                  </a:schemeClr>
                </a:solidFill>
                <a:ea typeface="宋体" pitchFamily="2" charset="-122"/>
              </a:rPr>
              <a:t>639</a:t>
            </a:r>
            <a:r>
              <a:rPr lang="zh-CN" altLang="zh-CN" sz="2800" dirty="0" smtClean="0">
                <a:solidFill>
                  <a:schemeClr val="accent3">
                    <a:shade val="75000"/>
                  </a:schemeClr>
                </a:solidFill>
                <a:ea typeface="宋体" pitchFamily="2" charset="-122"/>
              </a:rPr>
              <a:t>。车管所查到的违规罚分情况如下数组：</a:t>
            </a:r>
          </a:p>
          <a:p>
            <a:pPr>
              <a:spcBef>
                <a:spcPct val="0"/>
              </a:spcBef>
            </a:pPr>
            <a:r>
              <a:rPr lang="en-US" altLang="zh-CN" sz="2800" dirty="0" smtClean="0">
                <a:solidFill>
                  <a:schemeClr val="accent3">
                    <a:shade val="75000"/>
                  </a:schemeClr>
                </a:solidFill>
                <a:ea typeface="宋体" pitchFamily="2" charset="-122"/>
              </a:rPr>
              <a:t>/*</a:t>
            </a:r>
            <a:r>
              <a:rPr lang="zh-CN" altLang="zh-CN" sz="2800" dirty="0" smtClean="0">
                <a:solidFill>
                  <a:schemeClr val="accent3">
                    <a:shade val="75000"/>
                  </a:schemeClr>
                </a:solidFill>
                <a:ea typeface="宋体" pitchFamily="2" charset="-122"/>
              </a:rPr>
              <a:t>车牌号数据</a:t>
            </a:r>
            <a:r>
              <a:rPr lang="en-US" altLang="zh-CN" sz="2800" dirty="0" smtClean="0">
                <a:solidFill>
                  <a:schemeClr val="accent3">
                    <a:shade val="75000"/>
                  </a:schemeClr>
                </a:solidFill>
                <a:ea typeface="宋体" pitchFamily="2" charset="-122"/>
              </a:rPr>
              <a:t>*/</a:t>
            </a:r>
            <a:endParaRPr lang="zh-CN" altLang="zh-CN" sz="2800" dirty="0" smtClean="0">
              <a:solidFill>
                <a:schemeClr val="accent3">
                  <a:shade val="75000"/>
                </a:schemeClr>
              </a:solidFill>
              <a:ea typeface="宋体" pitchFamily="2" charset="-122"/>
            </a:endParaRPr>
          </a:p>
          <a:p>
            <a:pPr>
              <a:spcBef>
                <a:spcPct val="0"/>
              </a:spcBef>
            </a:pPr>
            <a:r>
              <a:rPr lang="en-US" altLang="zh-CN" sz="2800" dirty="0" err="1" smtClean="0">
                <a:solidFill>
                  <a:schemeClr val="accent3">
                    <a:shade val="75000"/>
                  </a:schemeClr>
                </a:solidFill>
                <a:ea typeface="宋体" pitchFamily="2" charset="-122"/>
              </a:rPr>
              <a:t>int</a:t>
            </a:r>
            <a:r>
              <a:rPr lang="en-US" altLang="zh-CN" sz="2800" dirty="0" smtClean="0">
                <a:solidFill>
                  <a:schemeClr val="accent3">
                    <a:shade val="75000"/>
                  </a:schemeClr>
                </a:solidFill>
                <a:ea typeface="宋体" pitchFamily="2" charset="-122"/>
              </a:rPr>
              <a:t> car[10]={219,362,639, 219, 639, 219, 219,362,639,362};</a:t>
            </a:r>
            <a:endParaRPr lang="zh-CN" altLang="zh-CN" sz="2800" dirty="0" smtClean="0">
              <a:solidFill>
                <a:schemeClr val="accent3">
                  <a:shade val="75000"/>
                </a:schemeClr>
              </a:solidFill>
              <a:ea typeface="宋体" pitchFamily="2" charset="-122"/>
            </a:endParaRPr>
          </a:p>
          <a:p>
            <a:pPr>
              <a:spcBef>
                <a:spcPct val="0"/>
              </a:spcBef>
            </a:pPr>
            <a:r>
              <a:rPr lang="en-US" altLang="zh-CN" sz="2800" dirty="0" smtClean="0">
                <a:solidFill>
                  <a:schemeClr val="accent3">
                    <a:shade val="75000"/>
                  </a:schemeClr>
                </a:solidFill>
                <a:ea typeface="宋体" pitchFamily="2" charset="-122"/>
              </a:rPr>
              <a:t>/*</a:t>
            </a:r>
            <a:r>
              <a:rPr lang="zh-CN" altLang="zh-CN" sz="2800" dirty="0" smtClean="0">
                <a:solidFill>
                  <a:schemeClr val="accent3">
                    <a:shade val="75000"/>
                  </a:schemeClr>
                </a:solidFill>
                <a:ea typeface="宋体" pitchFamily="2" charset="-122"/>
              </a:rPr>
              <a:t>对应的罚分</a:t>
            </a:r>
            <a:r>
              <a:rPr lang="en-US" altLang="zh-CN" sz="2800" dirty="0" smtClean="0">
                <a:solidFill>
                  <a:schemeClr val="accent3">
                    <a:shade val="75000"/>
                  </a:schemeClr>
                </a:solidFill>
                <a:ea typeface="宋体" pitchFamily="2" charset="-122"/>
              </a:rPr>
              <a:t>*/</a:t>
            </a:r>
            <a:endParaRPr lang="zh-CN" altLang="zh-CN" sz="2800" dirty="0" smtClean="0">
              <a:solidFill>
                <a:schemeClr val="accent3">
                  <a:shade val="75000"/>
                </a:schemeClr>
              </a:solidFill>
              <a:ea typeface="宋体" pitchFamily="2" charset="-122"/>
            </a:endParaRPr>
          </a:p>
          <a:p>
            <a:pPr>
              <a:spcBef>
                <a:spcPct val="0"/>
              </a:spcBef>
            </a:pPr>
            <a:r>
              <a:rPr lang="en-US" altLang="zh-CN" sz="2800" dirty="0" err="1" smtClean="0">
                <a:solidFill>
                  <a:schemeClr val="accent3">
                    <a:shade val="75000"/>
                  </a:schemeClr>
                </a:solidFill>
                <a:ea typeface="宋体" pitchFamily="2" charset="-122"/>
              </a:rPr>
              <a:t>int</a:t>
            </a:r>
            <a:r>
              <a:rPr lang="en-US" altLang="zh-CN" sz="2800" dirty="0" smtClean="0">
                <a:solidFill>
                  <a:schemeClr val="accent3">
                    <a:shade val="75000"/>
                  </a:schemeClr>
                </a:solidFill>
                <a:ea typeface="宋体" pitchFamily="2" charset="-122"/>
              </a:rPr>
              <a:t> score[10]={3,2,6,3,2,3,6,1,3,2};</a:t>
            </a:r>
            <a:endParaRPr lang="zh-CN" altLang="zh-CN" sz="2800" dirty="0" smtClean="0">
              <a:solidFill>
                <a:schemeClr val="accent3">
                  <a:shade val="75000"/>
                </a:schemeClr>
              </a:solidFill>
              <a:ea typeface="宋体" pitchFamily="2" charset="-122"/>
            </a:endParaRPr>
          </a:p>
          <a:p>
            <a:pPr>
              <a:spcBef>
                <a:spcPct val="0"/>
              </a:spcBef>
            </a:pPr>
            <a:r>
              <a:rPr lang="zh-CN" altLang="zh-CN" sz="2800" dirty="0" smtClean="0">
                <a:solidFill>
                  <a:schemeClr val="accent3">
                    <a:shade val="75000"/>
                  </a:schemeClr>
                </a:solidFill>
                <a:ea typeface="宋体" pitchFamily="2" charset="-122"/>
              </a:rPr>
              <a:t>编程统计输出罚分满</a:t>
            </a:r>
            <a:r>
              <a:rPr lang="en-US" altLang="zh-CN" sz="2800" dirty="0" smtClean="0">
                <a:solidFill>
                  <a:schemeClr val="accent3">
                    <a:shade val="75000"/>
                  </a:schemeClr>
                </a:solidFill>
                <a:ea typeface="宋体" pitchFamily="2" charset="-122"/>
              </a:rPr>
              <a:t>12</a:t>
            </a:r>
            <a:r>
              <a:rPr lang="zh-CN" altLang="zh-CN" sz="2800" dirty="0" smtClean="0">
                <a:solidFill>
                  <a:schemeClr val="accent3">
                    <a:shade val="75000"/>
                  </a:schemeClr>
                </a:solidFill>
                <a:ea typeface="宋体" pitchFamily="2" charset="-122"/>
              </a:rPr>
              <a:t>分的车牌号。</a:t>
            </a:r>
          </a:p>
          <a:p>
            <a:endParaRPr lang="zh-CN" altLang="en-US" dirty="0"/>
          </a:p>
        </p:txBody>
      </p:sp>
    </p:spTree>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ea typeface="宋体" pitchFamily="2" charset="-122"/>
              </a:rPr>
              <a:t>6.15  *</a:t>
            </a:r>
            <a:r>
              <a:rPr lang="zh-CN" altLang="zh-CN" b="1" dirty="0" smtClean="0">
                <a:ea typeface="宋体" pitchFamily="2" charset="-122"/>
              </a:rPr>
              <a:t>统计汽车违规罚分</a:t>
            </a:r>
            <a:endParaRPr lang="zh-CN" altLang="en-US" dirty="0"/>
          </a:p>
        </p:txBody>
      </p:sp>
      <p:sp>
        <p:nvSpPr>
          <p:cNvPr id="3" name="内容占位符 2"/>
          <p:cNvSpPr>
            <a:spLocks noGrp="1"/>
          </p:cNvSpPr>
          <p:nvPr>
            <p:ph sz="quarter" idx="1"/>
          </p:nvPr>
        </p:nvSpPr>
        <p:spPr>
          <a:xfrm>
            <a:off x="301752" y="1527048"/>
            <a:ext cx="8503920" cy="4949952"/>
          </a:xfrm>
        </p:spPr>
        <p:txBody>
          <a:bodyPr/>
          <a:lstStyle/>
          <a:p>
            <a:r>
              <a:rPr lang="en-US" altLang="zh-CN" sz="1800" dirty="0" smtClean="0">
                <a:latin typeface="+mn-lt"/>
              </a:rPr>
              <a:t>#include&lt;</a:t>
            </a:r>
            <a:r>
              <a:rPr lang="en-US" altLang="zh-CN" sz="1800" dirty="0" err="1" smtClean="0">
                <a:latin typeface="+mn-lt"/>
              </a:rPr>
              <a:t>stdio.h</a:t>
            </a:r>
            <a:r>
              <a:rPr lang="en-US" altLang="zh-CN" sz="1800" dirty="0" smtClean="0">
                <a:latin typeface="+mn-lt"/>
              </a:rPr>
              <a:t>&gt;</a:t>
            </a:r>
            <a:endParaRPr lang="zh-CN" altLang="zh-CN" sz="1800" dirty="0" smtClean="0">
              <a:latin typeface="+mn-lt"/>
            </a:endParaRPr>
          </a:p>
          <a:p>
            <a:r>
              <a:rPr lang="en-US" altLang="zh-CN" sz="1800" dirty="0" smtClean="0">
                <a:latin typeface="+mn-lt"/>
              </a:rPr>
              <a:t>void main()</a:t>
            </a:r>
            <a:endParaRPr lang="zh-CN" altLang="zh-CN" sz="1800" dirty="0" smtClean="0">
              <a:latin typeface="+mn-lt"/>
            </a:endParaRPr>
          </a:p>
          <a:p>
            <a:r>
              <a:rPr lang="en-US" altLang="zh-CN" sz="1800" dirty="0" smtClean="0">
                <a:latin typeface="+mn-lt"/>
              </a:rPr>
              <a:t>{</a:t>
            </a:r>
            <a:endParaRPr lang="zh-CN" altLang="zh-CN" sz="1800" dirty="0" smtClean="0">
              <a:latin typeface="+mn-lt"/>
            </a:endParaRPr>
          </a:p>
          <a:p>
            <a:r>
              <a:rPr lang="en-US" altLang="zh-CN" sz="1800" dirty="0" err="1" smtClean="0">
                <a:latin typeface="+mn-lt"/>
              </a:rPr>
              <a:t>int</a:t>
            </a:r>
            <a:r>
              <a:rPr lang="en-US" altLang="zh-CN" sz="1800" dirty="0" smtClean="0">
                <a:latin typeface="+mn-lt"/>
              </a:rPr>
              <a:t> </a:t>
            </a:r>
            <a:r>
              <a:rPr lang="en-US" altLang="zh-CN" sz="1800" dirty="0" err="1" smtClean="0">
                <a:latin typeface="+mn-lt"/>
              </a:rPr>
              <a:t>carno</a:t>
            </a:r>
            <a:r>
              <a:rPr lang="en-US" altLang="zh-CN" sz="1800" dirty="0" smtClean="0">
                <a:latin typeface="+mn-lt"/>
              </a:rPr>
              <a:t>[3]={219,362,639};		/*</a:t>
            </a:r>
            <a:r>
              <a:rPr lang="zh-CN" altLang="zh-CN" sz="1800" dirty="0" smtClean="0">
                <a:latin typeface="+mn-lt"/>
              </a:rPr>
              <a:t>车牌号数组</a:t>
            </a:r>
            <a:r>
              <a:rPr lang="en-US" altLang="zh-CN" sz="1800" dirty="0" smtClean="0">
                <a:latin typeface="+mn-lt"/>
              </a:rPr>
              <a:t>*/</a:t>
            </a:r>
            <a:endParaRPr lang="zh-CN" altLang="zh-CN" sz="1800" dirty="0" smtClean="0">
              <a:latin typeface="+mn-lt"/>
            </a:endParaRPr>
          </a:p>
          <a:p>
            <a:r>
              <a:rPr lang="en-US" altLang="zh-CN" sz="1800" dirty="0" err="1" smtClean="0">
                <a:latin typeface="+mn-lt"/>
              </a:rPr>
              <a:t>int</a:t>
            </a:r>
            <a:r>
              <a:rPr lang="en-US" altLang="zh-CN" sz="1800" dirty="0" smtClean="0">
                <a:latin typeface="+mn-lt"/>
              </a:rPr>
              <a:t> car[10]={219,362,639, 219, 639, 219, 219,362,639,362};	/*</a:t>
            </a:r>
            <a:r>
              <a:rPr lang="zh-CN" altLang="zh-CN" sz="1800" dirty="0" smtClean="0">
                <a:latin typeface="+mn-lt"/>
              </a:rPr>
              <a:t>车牌号</a:t>
            </a:r>
            <a:r>
              <a:rPr lang="en-US" altLang="zh-CN" sz="1800" dirty="0" smtClean="0">
                <a:latin typeface="+mn-lt"/>
              </a:rPr>
              <a:t>*/</a:t>
            </a:r>
            <a:endParaRPr lang="zh-CN" altLang="zh-CN" sz="1800" dirty="0" smtClean="0">
              <a:latin typeface="+mn-lt"/>
            </a:endParaRPr>
          </a:p>
          <a:p>
            <a:r>
              <a:rPr lang="en-US" altLang="zh-CN" sz="1800" dirty="0" err="1" smtClean="0">
                <a:latin typeface="+mn-lt"/>
              </a:rPr>
              <a:t>int</a:t>
            </a:r>
            <a:r>
              <a:rPr lang="en-US" altLang="zh-CN" sz="1800" dirty="0" smtClean="0">
                <a:latin typeface="+mn-lt"/>
              </a:rPr>
              <a:t> score[10]={3,2,6,3,2,3,6,1,3,2};		/*</a:t>
            </a:r>
            <a:r>
              <a:rPr lang="zh-CN" altLang="zh-CN" sz="1800" dirty="0" smtClean="0">
                <a:latin typeface="+mn-lt"/>
              </a:rPr>
              <a:t>车牌号对应的罚分</a:t>
            </a:r>
            <a:r>
              <a:rPr lang="en-US" altLang="zh-CN" sz="1800" dirty="0" smtClean="0">
                <a:latin typeface="+mn-lt"/>
              </a:rPr>
              <a:t>*/</a:t>
            </a:r>
            <a:endParaRPr lang="zh-CN" altLang="zh-CN" sz="1800" dirty="0" smtClean="0">
              <a:latin typeface="+mn-lt"/>
            </a:endParaRPr>
          </a:p>
          <a:p>
            <a:r>
              <a:rPr lang="en-US" altLang="zh-CN" sz="1800" dirty="0" err="1" smtClean="0">
                <a:latin typeface="+mn-lt"/>
              </a:rPr>
              <a:t>int</a:t>
            </a:r>
            <a:r>
              <a:rPr lang="en-US" altLang="zh-CN" sz="1800" dirty="0" smtClean="0">
                <a:latin typeface="+mn-lt"/>
              </a:rPr>
              <a:t> </a:t>
            </a:r>
            <a:r>
              <a:rPr lang="en-US" altLang="zh-CN" sz="1800" dirty="0" err="1" smtClean="0">
                <a:latin typeface="+mn-lt"/>
              </a:rPr>
              <a:t>i,j,n</a:t>
            </a:r>
            <a:r>
              <a:rPr lang="en-US" altLang="zh-CN" sz="1800" dirty="0" smtClean="0">
                <a:latin typeface="+mn-lt"/>
              </a:rPr>
              <a:t>;</a:t>
            </a:r>
            <a:endParaRPr lang="zh-CN" altLang="zh-CN" sz="1800" dirty="0" smtClean="0">
              <a:latin typeface="+mn-lt"/>
            </a:endParaRPr>
          </a:p>
          <a:p>
            <a:r>
              <a:rPr lang="en-US" altLang="zh-CN" sz="1800" dirty="0" smtClean="0">
                <a:latin typeface="+mn-lt"/>
              </a:rPr>
              <a:t>for(</a:t>
            </a:r>
            <a:r>
              <a:rPr lang="en-US" altLang="zh-CN" sz="1800" dirty="0" err="1" smtClean="0">
                <a:latin typeface="+mn-lt"/>
              </a:rPr>
              <a:t>i</a:t>
            </a:r>
            <a:r>
              <a:rPr lang="en-US" altLang="zh-CN" sz="1800" dirty="0" smtClean="0">
                <a:latin typeface="+mn-lt"/>
              </a:rPr>
              <a:t>=0;i&lt;3;i++)</a:t>
            </a:r>
            <a:endParaRPr lang="zh-CN" altLang="zh-CN" sz="1800" dirty="0" smtClean="0">
              <a:latin typeface="+mn-lt"/>
            </a:endParaRPr>
          </a:p>
          <a:p>
            <a:r>
              <a:rPr lang="en-US" altLang="zh-CN" sz="1800" dirty="0" smtClean="0">
                <a:latin typeface="+mn-lt"/>
              </a:rPr>
              <a:t>{   n=0;</a:t>
            </a:r>
            <a:endParaRPr lang="zh-CN" altLang="zh-CN" sz="1800" dirty="0" smtClean="0">
              <a:latin typeface="+mn-lt"/>
            </a:endParaRPr>
          </a:p>
          <a:p>
            <a:r>
              <a:rPr lang="en-US" altLang="zh-CN" sz="1800" dirty="0" smtClean="0">
                <a:latin typeface="+mn-lt"/>
              </a:rPr>
              <a:t>    for(j=0;j&lt;10;j++)</a:t>
            </a:r>
            <a:endParaRPr lang="zh-CN" altLang="zh-CN" sz="1800" dirty="0" smtClean="0">
              <a:latin typeface="+mn-lt"/>
            </a:endParaRPr>
          </a:p>
          <a:p>
            <a:r>
              <a:rPr lang="en-US" altLang="zh-CN" sz="1800" dirty="0" smtClean="0">
                <a:latin typeface="+mn-lt"/>
              </a:rPr>
              <a:t>	if(car[j]==</a:t>
            </a:r>
            <a:r>
              <a:rPr lang="en-US" altLang="zh-CN" sz="1800" dirty="0" err="1" smtClean="0">
                <a:latin typeface="+mn-lt"/>
              </a:rPr>
              <a:t>carno</a:t>
            </a:r>
            <a:r>
              <a:rPr lang="en-US" altLang="zh-CN" sz="1800" dirty="0" smtClean="0">
                <a:latin typeface="+mn-lt"/>
              </a:rPr>
              <a:t>[</a:t>
            </a:r>
            <a:r>
              <a:rPr lang="en-US" altLang="zh-CN" sz="1800" dirty="0" err="1" smtClean="0">
                <a:latin typeface="+mn-lt"/>
              </a:rPr>
              <a:t>i</a:t>
            </a:r>
            <a:r>
              <a:rPr lang="en-US" altLang="zh-CN" sz="1800" dirty="0" smtClean="0">
                <a:latin typeface="+mn-lt"/>
              </a:rPr>
              <a:t>])  n=</a:t>
            </a:r>
            <a:r>
              <a:rPr lang="en-US" altLang="zh-CN" sz="1800" dirty="0" err="1" smtClean="0">
                <a:latin typeface="+mn-lt"/>
              </a:rPr>
              <a:t>n+score</a:t>
            </a:r>
            <a:r>
              <a:rPr lang="en-US" altLang="zh-CN" sz="1800" dirty="0" smtClean="0">
                <a:latin typeface="+mn-lt"/>
              </a:rPr>
              <a:t>[j];  /*</a:t>
            </a:r>
            <a:r>
              <a:rPr lang="zh-CN" altLang="zh-CN" sz="1800" dirty="0" smtClean="0">
                <a:latin typeface="+mn-lt"/>
              </a:rPr>
              <a:t>统计车牌号</a:t>
            </a:r>
            <a:r>
              <a:rPr lang="en-US" altLang="zh-CN" sz="1800" dirty="0" err="1" smtClean="0">
                <a:latin typeface="+mn-lt"/>
              </a:rPr>
              <a:t>carno</a:t>
            </a:r>
            <a:r>
              <a:rPr lang="en-US" altLang="zh-CN" sz="1800" dirty="0" smtClean="0">
                <a:latin typeface="+mn-lt"/>
              </a:rPr>
              <a:t>[</a:t>
            </a:r>
            <a:r>
              <a:rPr lang="en-US" altLang="zh-CN" sz="1800" dirty="0" err="1" smtClean="0">
                <a:latin typeface="+mn-lt"/>
              </a:rPr>
              <a:t>i</a:t>
            </a:r>
            <a:r>
              <a:rPr lang="en-US" altLang="zh-CN" sz="1800" dirty="0" smtClean="0">
                <a:latin typeface="+mn-lt"/>
              </a:rPr>
              <a:t>]</a:t>
            </a:r>
            <a:r>
              <a:rPr lang="zh-CN" altLang="zh-CN" sz="1800" dirty="0" smtClean="0">
                <a:latin typeface="+mn-lt"/>
              </a:rPr>
              <a:t>的罚分</a:t>
            </a:r>
            <a:r>
              <a:rPr lang="en-US" altLang="zh-CN" sz="1800" dirty="0" smtClean="0">
                <a:latin typeface="+mn-lt"/>
              </a:rPr>
              <a:t>*/</a:t>
            </a:r>
            <a:endParaRPr lang="zh-CN" altLang="zh-CN" sz="1800" dirty="0" smtClean="0">
              <a:latin typeface="+mn-lt"/>
            </a:endParaRPr>
          </a:p>
          <a:p>
            <a:r>
              <a:rPr lang="en-US" altLang="zh-CN" sz="1800" dirty="0" smtClean="0">
                <a:latin typeface="+mn-lt"/>
              </a:rPr>
              <a:t>	if(n&gt;=12)  </a:t>
            </a:r>
            <a:r>
              <a:rPr lang="en-US" altLang="zh-CN" sz="1800" dirty="0" err="1" smtClean="0">
                <a:latin typeface="+mn-lt"/>
              </a:rPr>
              <a:t>printf</a:t>
            </a:r>
            <a:r>
              <a:rPr lang="en-US" altLang="zh-CN" sz="1800" dirty="0" smtClean="0">
                <a:latin typeface="+mn-lt"/>
              </a:rPr>
              <a:t>(“%</a:t>
            </a:r>
            <a:r>
              <a:rPr lang="en-US" altLang="zh-CN" sz="1800" dirty="0" err="1" smtClean="0">
                <a:latin typeface="+mn-lt"/>
              </a:rPr>
              <a:t>d,%d</a:t>
            </a:r>
            <a:r>
              <a:rPr lang="en-US" altLang="zh-CN" sz="1800" dirty="0" smtClean="0">
                <a:latin typeface="+mn-lt"/>
              </a:rPr>
              <a:t>\</a:t>
            </a:r>
            <a:r>
              <a:rPr lang="en-US" altLang="zh-CN" sz="1800" dirty="0" err="1" smtClean="0">
                <a:latin typeface="+mn-lt"/>
              </a:rPr>
              <a:t>n”,carno</a:t>
            </a:r>
            <a:r>
              <a:rPr lang="en-US" altLang="zh-CN" sz="1800" dirty="0" smtClean="0">
                <a:latin typeface="+mn-lt"/>
              </a:rPr>
              <a:t>[</a:t>
            </a:r>
            <a:r>
              <a:rPr lang="en-US" altLang="zh-CN" sz="1800" dirty="0" err="1" smtClean="0">
                <a:latin typeface="+mn-lt"/>
              </a:rPr>
              <a:t>i</a:t>
            </a:r>
            <a:r>
              <a:rPr lang="en-US" altLang="zh-CN" sz="1800" dirty="0" smtClean="0">
                <a:latin typeface="+mn-lt"/>
              </a:rPr>
              <a:t>],n);</a:t>
            </a:r>
            <a:endParaRPr lang="zh-CN" altLang="zh-CN" sz="1800" dirty="0" smtClean="0">
              <a:latin typeface="+mn-lt"/>
            </a:endParaRPr>
          </a:p>
          <a:p>
            <a:r>
              <a:rPr lang="en-US" altLang="zh-CN" sz="1800" dirty="0" smtClean="0">
                <a:latin typeface="+mn-lt"/>
              </a:rPr>
              <a:t>}</a:t>
            </a:r>
            <a:endParaRPr lang="zh-CN" altLang="zh-CN" sz="1800" dirty="0" smtClean="0">
              <a:latin typeface="+mn-lt"/>
            </a:endParaRPr>
          </a:p>
          <a:p>
            <a:r>
              <a:rPr lang="en-US" altLang="zh-CN" sz="1800" dirty="0" smtClean="0">
                <a:latin typeface="+mn-lt"/>
              </a:rPr>
              <a:t>}</a:t>
            </a:r>
            <a:endParaRPr lang="zh-CN" altLang="zh-CN" sz="1800" dirty="0" smtClean="0">
              <a:latin typeface="+mn-lt"/>
            </a:endParaRPr>
          </a:p>
          <a:p>
            <a:endParaRPr lang="zh-CN" altLang="en-US" dirty="0">
              <a:latin typeface="+mn-lt"/>
            </a:endParaRPr>
          </a:p>
        </p:txBody>
      </p:sp>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4" name="Rectangle 6"/>
          <p:cNvSpPr>
            <a:spLocks noGrp="1" noChangeArrowheads="1"/>
          </p:cNvSpPr>
          <p:nvPr>
            <p:ph sz="quarter" idx="1"/>
          </p:nvPr>
        </p:nvSpPr>
        <p:spPr>
          <a:xfrm>
            <a:off x="381000" y="1600200"/>
            <a:ext cx="8534400" cy="4179888"/>
          </a:xfrm>
          <a:noFill/>
          <a:ln/>
        </p:spPr>
        <p:txBody>
          <a:bodyPr/>
          <a:lstStyle/>
          <a:p>
            <a:r>
              <a:rPr lang="zh-CN" altLang="en-US" dirty="0">
                <a:ea typeface="宋体" pitchFamily="2" charset="-122"/>
              </a:rPr>
              <a:t>数组的概念及其在内存中的存储情况。</a:t>
            </a:r>
          </a:p>
          <a:p>
            <a:pPr lvl="1"/>
            <a:r>
              <a:rPr lang="zh-CN" altLang="en-US" dirty="0">
                <a:ea typeface="宋体" pitchFamily="2" charset="-122"/>
              </a:rPr>
              <a:t>数组是指相同类型数据的有序集合，属于构造数据类型。</a:t>
            </a:r>
          </a:p>
          <a:p>
            <a:pPr lvl="1"/>
            <a:r>
              <a:rPr lang="zh-CN" altLang="en-US" dirty="0">
                <a:ea typeface="宋体" pitchFamily="2" charset="-122"/>
              </a:rPr>
              <a:t>一个数组包含多个数组元素。数组元素在内存中占用一段连续的存储空间。</a:t>
            </a:r>
          </a:p>
          <a:p>
            <a:pPr lvl="1"/>
            <a:r>
              <a:rPr lang="zh-CN" altLang="en-US" dirty="0">
                <a:ea typeface="宋体" pitchFamily="2" charset="-122"/>
              </a:rPr>
              <a:t>数组名代表整个数组的首地址，引用数组元素用数组名和下标，下标从</a:t>
            </a:r>
            <a:r>
              <a:rPr lang="en-US" altLang="zh-CN" dirty="0">
                <a:ea typeface="宋体" pitchFamily="2" charset="-122"/>
              </a:rPr>
              <a:t>0</a:t>
            </a:r>
            <a:r>
              <a:rPr lang="zh-CN" altLang="en-US" dirty="0">
                <a:ea typeface="宋体" pitchFamily="2" charset="-122"/>
              </a:rPr>
              <a:t>开始，上限是数组长度减</a:t>
            </a:r>
            <a:r>
              <a:rPr lang="en-US" altLang="zh-CN" dirty="0">
                <a:ea typeface="宋体" pitchFamily="2" charset="-122"/>
              </a:rPr>
              <a:t>1</a:t>
            </a:r>
            <a:r>
              <a:rPr lang="zh-CN" altLang="en-US" dirty="0">
                <a:ea typeface="宋体" pitchFamily="2" charset="-122"/>
              </a:rPr>
              <a:t>。</a:t>
            </a:r>
          </a:p>
          <a:p>
            <a:pPr lvl="1"/>
            <a:r>
              <a:rPr lang="zh-CN" altLang="en-US" dirty="0">
                <a:ea typeface="宋体" pitchFamily="2" charset="-122"/>
              </a:rPr>
              <a:t>数组的初始化有多种方式，每个数组元素本质上与普通变量相同，在引用之前需要赋初值。</a:t>
            </a: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7" name="Rectangle 5"/>
          <p:cNvSpPr>
            <a:spLocks noChangeArrowheads="1"/>
          </p:cNvSpPr>
          <p:nvPr/>
        </p:nvSpPr>
        <p:spPr bwMode="auto">
          <a:xfrm>
            <a:off x="457200" y="1676401"/>
            <a:ext cx="8229600" cy="4267200"/>
          </a:xfrm>
          <a:prstGeom prst="rect">
            <a:avLst/>
          </a:prstGeom>
          <a:noFill/>
          <a:ln w="9525">
            <a:noFill/>
            <a:miter lim="800000"/>
            <a:headEnd/>
            <a:tailEnd/>
          </a:ln>
          <a:effectLst/>
        </p:spPr>
        <p:txBody>
          <a:bodyPr/>
          <a:lstStyle/>
          <a:p>
            <a:pPr marL="342900" indent="-342900">
              <a:spcBef>
                <a:spcPct val="20000"/>
              </a:spcBef>
              <a:buFontTx/>
              <a:buChar char="•"/>
            </a:pPr>
            <a:r>
              <a:rPr lang="zh-CN" altLang="en-US" dirty="0">
                <a:solidFill>
                  <a:srgbClr val="5F5F5F"/>
                </a:solidFill>
                <a:latin typeface="+mn-lt"/>
              </a:rPr>
              <a:t>字符数组与字符串。</a:t>
            </a:r>
          </a:p>
          <a:p>
            <a:pPr marL="742950" lvl="1" indent="-285750">
              <a:spcBef>
                <a:spcPct val="20000"/>
              </a:spcBef>
              <a:buFontTx/>
              <a:buChar char="•"/>
            </a:pPr>
            <a:r>
              <a:rPr lang="zh-CN" altLang="en-US" dirty="0">
                <a:solidFill>
                  <a:srgbClr val="5F5F5F"/>
                </a:solidFill>
                <a:latin typeface="+mn-lt"/>
              </a:rPr>
              <a:t>存放字符型数据的数组称为字符数组。字符数组中的元素是字符类型的变量，只存放一个字符。</a:t>
            </a:r>
          </a:p>
          <a:p>
            <a:pPr marL="742950" lvl="1" indent="-285750">
              <a:spcBef>
                <a:spcPct val="20000"/>
              </a:spcBef>
              <a:buFontTx/>
              <a:buChar char="•"/>
            </a:pPr>
            <a:r>
              <a:rPr lang="zh-CN" altLang="en-US" dirty="0">
                <a:solidFill>
                  <a:srgbClr val="5F5F5F"/>
                </a:solidFill>
                <a:latin typeface="+mn-lt"/>
              </a:rPr>
              <a:t>字符串是一种以</a:t>
            </a:r>
            <a:r>
              <a:rPr lang="en-US" altLang="zh-CN" dirty="0">
                <a:solidFill>
                  <a:srgbClr val="5F5F5F"/>
                </a:solidFill>
                <a:latin typeface="+mn-lt"/>
              </a:rPr>
              <a:t>'\0'</a:t>
            </a:r>
            <a:r>
              <a:rPr lang="zh-CN" altLang="en-US" dirty="0">
                <a:solidFill>
                  <a:srgbClr val="5F5F5F"/>
                </a:solidFill>
                <a:latin typeface="+mn-lt"/>
              </a:rPr>
              <a:t>作为结束标志的特殊的字符型数组，结束标志不计入字符串长度。</a:t>
            </a:r>
          </a:p>
          <a:p>
            <a:pPr marL="742950" lvl="1" indent="-285750">
              <a:spcBef>
                <a:spcPct val="20000"/>
              </a:spcBef>
              <a:buFontTx/>
              <a:buChar char="•"/>
            </a:pPr>
            <a:r>
              <a:rPr lang="zh-CN" altLang="en-US" dirty="0">
                <a:solidFill>
                  <a:srgbClr val="5F5F5F"/>
                </a:solidFill>
                <a:latin typeface="+mn-lt"/>
              </a:rPr>
              <a:t>字符串的输入输出不同于一般字符数组的地方还在于可以整体的输入输出，例如：</a:t>
            </a:r>
          </a:p>
          <a:p>
            <a:pPr marL="1143000" lvl="2" indent="-228600">
              <a:spcBef>
                <a:spcPct val="20000"/>
              </a:spcBef>
              <a:buFontTx/>
              <a:buChar char="•"/>
            </a:pPr>
            <a:r>
              <a:rPr lang="en-US" altLang="zh-CN" dirty="0">
                <a:solidFill>
                  <a:srgbClr val="5F5F5F"/>
                </a:solidFill>
                <a:latin typeface="+mn-lt"/>
              </a:rPr>
              <a:t>puts(s)</a:t>
            </a:r>
            <a:r>
              <a:rPr lang="zh-CN" altLang="en-US" dirty="0">
                <a:solidFill>
                  <a:srgbClr val="5F5F5F"/>
                </a:solidFill>
                <a:latin typeface="+mn-lt"/>
              </a:rPr>
              <a:t>、</a:t>
            </a:r>
            <a:r>
              <a:rPr lang="en-US" altLang="zh-CN" dirty="0" err="1">
                <a:solidFill>
                  <a:srgbClr val="5F5F5F"/>
                </a:solidFill>
                <a:latin typeface="+mn-lt"/>
              </a:rPr>
              <a:t>printf</a:t>
            </a:r>
            <a:r>
              <a:rPr lang="en-US" altLang="zh-CN" dirty="0">
                <a:solidFill>
                  <a:srgbClr val="5F5F5F"/>
                </a:solidFill>
                <a:latin typeface="+mn-lt"/>
              </a:rPr>
              <a:t>(“%</a:t>
            </a:r>
            <a:r>
              <a:rPr lang="en-US" altLang="zh-CN" dirty="0" err="1">
                <a:solidFill>
                  <a:srgbClr val="5F5F5F"/>
                </a:solidFill>
                <a:latin typeface="+mn-lt"/>
              </a:rPr>
              <a:t>s”,s</a:t>
            </a:r>
            <a:r>
              <a:rPr lang="en-US" altLang="zh-CN" dirty="0">
                <a:solidFill>
                  <a:srgbClr val="5F5F5F"/>
                </a:solidFill>
                <a:latin typeface="+mn-lt"/>
              </a:rPr>
              <a:t>);</a:t>
            </a:r>
            <a:r>
              <a:rPr lang="zh-CN" altLang="en-US" dirty="0">
                <a:solidFill>
                  <a:srgbClr val="5F5F5F"/>
                </a:solidFill>
                <a:latin typeface="+mn-lt"/>
              </a:rPr>
              <a:t>等形式。</a:t>
            </a:r>
          </a:p>
          <a:p>
            <a:pPr marL="742950" lvl="1" indent="-285750">
              <a:spcBef>
                <a:spcPct val="20000"/>
              </a:spcBef>
              <a:buFontTx/>
              <a:buChar char="•"/>
            </a:pPr>
            <a:r>
              <a:rPr lang="zh-CN" altLang="en-US" dirty="0">
                <a:solidFill>
                  <a:srgbClr val="5F5F5F"/>
                </a:solidFill>
                <a:latin typeface="+mn-lt"/>
              </a:rPr>
              <a:t>字符串函数</a:t>
            </a: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sz="quarter" idx="1"/>
          </p:nvPr>
        </p:nvSpPr>
        <p:spPr>
          <a:xfrm>
            <a:off x="381000" y="1600200"/>
            <a:ext cx="8534400" cy="4179888"/>
          </a:xfrm>
        </p:spPr>
        <p:txBody>
          <a:bodyPr/>
          <a:lstStyle/>
          <a:p>
            <a:r>
              <a:rPr lang="zh-CN" altLang="en-US" sz="2400" dirty="0">
                <a:ea typeface="宋体" pitchFamily="2" charset="-122"/>
              </a:rPr>
              <a:t>输入一个字符串，将指定位置的字符删除 。</a:t>
            </a:r>
          </a:p>
          <a:p>
            <a:r>
              <a:rPr lang="zh-CN" altLang="en-US" sz="2400" dirty="0">
                <a:ea typeface="宋体" pitchFamily="2" charset="-122"/>
              </a:rPr>
              <a:t>输入一个字符串，在指定的位置插入一个</a:t>
            </a:r>
            <a:r>
              <a:rPr lang="zh-CN" altLang="en-US" sz="2400">
                <a:ea typeface="宋体" pitchFamily="2" charset="-122"/>
              </a:rPr>
              <a:t>字符 </a:t>
            </a:r>
            <a:r>
              <a:rPr lang="zh-CN" altLang="en-US" sz="2400" smtClean="0">
                <a:ea typeface="宋体" pitchFamily="2" charset="-122"/>
              </a:rPr>
              <a:t>。</a:t>
            </a:r>
            <a:endParaRPr lang="zh-CN" altLang="en-US" sz="3200" dirty="0">
              <a:ea typeface="宋体" pitchFamily="2" charset="-122"/>
            </a:endParaRPr>
          </a:p>
          <a:p>
            <a:r>
              <a:rPr lang="zh-CN" altLang="zh-CN" sz="2400" dirty="0">
                <a:ea typeface="宋体" pitchFamily="2" charset="-122"/>
              </a:rPr>
              <a:t>编写程序，求下列矩阵各行元素之和及各列元素之和。</a:t>
            </a:r>
            <a:endParaRPr lang="zh-CN" altLang="en-US" sz="2400" dirty="0">
              <a:ea typeface="宋体" pitchFamily="2" charset="-122"/>
            </a:endParaRPr>
          </a:p>
          <a:p>
            <a:pPr lvl="2">
              <a:buFontTx/>
              <a:buNone/>
            </a:pPr>
            <a:r>
              <a:rPr lang="zh-CN" altLang="en-US" sz="2600" dirty="0">
                <a:solidFill>
                  <a:srgbClr val="0066FF"/>
                </a:solidFill>
                <a:ea typeface="宋体" pitchFamily="2" charset="-122"/>
              </a:rPr>
              <a:t>	</a:t>
            </a:r>
            <a:r>
              <a:rPr lang="en-US" altLang="zh-CN" sz="2600" dirty="0">
                <a:solidFill>
                  <a:srgbClr val="FF0000"/>
                </a:solidFill>
                <a:ea typeface="宋体" pitchFamily="2" charset="-122"/>
              </a:rPr>
              <a:t>1	2	3	4	5</a:t>
            </a:r>
          </a:p>
          <a:p>
            <a:pPr lvl="2">
              <a:buFontTx/>
              <a:buNone/>
            </a:pPr>
            <a:r>
              <a:rPr lang="en-US" altLang="zh-CN" sz="2600" dirty="0">
                <a:solidFill>
                  <a:srgbClr val="FF0000"/>
                </a:solidFill>
                <a:ea typeface="宋体" pitchFamily="2" charset="-122"/>
              </a:rPr>
              <a:t>	2	3	4	5	6</a:t>
            </a:r>
          </a:p>
          <a:p>
            <a:pPr lvl="2">
              <a:buFontTx/>
              <a:buNone/>
            </a:pPr>
            <a:r>
              <a:rPr lang="en-US" altLang="zh-CN" sz="2600" dirty="0">
                <a:solidFill>
                  <a:srgbClr val="FF0000"/>
                </a:solidFill>
                <a:ea typeface="宋体" pitchFamily="2" charset="-122"/>
              </a:rPr>
              <a:t>	3	4	5	6	7</a:t>
            </a:r>
          </a:p>
          <a:p>
            <a:pPr lvl="2">
              <a:buFontTx/>
              <a:buNone/>
            </a:pPr>
            <a:r>
              <a:rPr lang="en-US" altLang="zh-CN" sz="2600" dirty="0">
                <a:solidFill>
                  <a:srgbClr val="FF0000"/>
                </a:solidFill>
                <a:ea typeface="宋体" pitchFamily="2" charset="-122"/>
              </a:rPr>
              <a:t>	4	5	6	7	8</a:t>
            </a:r>
          </a:p>
          <a:p>
            <a:r>
              <a:rPr lang="zh-CN" altLang="en-US" sz="2400" dirty="0">
                <a:ea typeface="宋体" pitchFamily="2" charset="-122"/>
              </a:rPr>
              <a:t>有一篇文章，共有</a:t>
            </a:r>
            <a:r>
              <a:rPr lang="en-US" altLang="zh-CN" sz="2400" dirty="0">
                <a:ea typeface="宋体" pitchFamily="2" charset="-122"/>
              </a:rPr>
              <a:t>3</a:t>
            </a:r>
            <a:r>
              <a:rPr lang="zh-CN" altLang="en-US" sz="2400" dirty="0">
                <a:ea typeface="宋体" pitchFamily="2" charset="-122"/>
              </a:rPr>
              <a:t>行文字，每行最多</a:t>
            </a:r>
            <a:r>
              <a:rPr lang="en-US" altLang="zh-CN" sz="2400" dirty="0">
                <a:ea typeface="宋体" pitchFamily="2" charset="-122"/>
              </a:rPr>
              <a:t>80</a:t>
            </a:r>
            <a:r>
              <a:rPr lang="zh-CN" altLang="en-US" sz="2400" dirty="0">
                <a:ea typeface="宋体" pitchFamily="2" charset="-122"/>
              </a:rPr>
              <a:t>个字符。要求分别统计其中英文大写字母、小写字母、数字、空格，以及其他字符的个数 </a:t>
            </a:r>
            <a:r>
              <a:rPr lang="zh-CN" altLang="en-US" sz="2400" dirty="0" smtClean="0">
                <a:ea typeface="宋体" pitchFamily="2" charset="-122"/>
              </a:rPr>
              <a:t>。</a:t>
            </a:r>
            <a:endParaRPr lang="zh-CN" altLang="en-US" sz="2400" dirty="0">
              <a:ea typeface="宋体" pitchFamily="2" charset="-122"/>
            </a:endParaRP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习题</a:t>
            </a:r>
            <a:endParaRPr lang="zh-CN" altLang="en-US" dirty="0"/>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zh-CN"/>
              <a:t>6.1  </a:t>
            </a:r>
            <a:r>
              <a:rPr lang="zh-CN" altLang="en-US"/>
              <a:t>数组的基本概念 </a:t>
            </a:r>
          </a:p>
        </p:txBody>
      </p:sp>
      <p:sp>
        <p:nvSpPr>
          <p:cNvPr id="8195" name="Rectangle 3"/>
          <p:cNvSpPr>
            <a:spLocks noGrp="1" noChangeArrowheads="1"/>
          </p:cNvSpPr>
          <p:nvPr>
            <p:ph sz="quarter" idx="1"/>
          </p:nvPr>
        </p:nvSpPr>
        <p:spPr>
          <a:xfrm>
            <a:off x="381000" y="1600200"/>
            <a:ext cx="8534400" cy="4111625"/>
          </a:xfrm>
          <a:noFill/>
          <a:ln/>
        </p:spPr>
        <p:txBody>
          <a:bodyPr/>
          <a:lstStyle/>
          <a:p>
            <a:pPr>
              <a:lnSpc>
                <a:spcPct val="90000"/>
              </a:lnSpc>
            </a:pPr>
            <a:r>
              <a:rPr kumimoji="1" lang="zh-CN" altLang="en-US">
                <a:solidFill>
                  <a:srgbClr val="000000"/>
                </a:solidFill>
                <a:ea typeface="宋体" pitchFamily="2" charset="-122"/>
              </a:rPr>
              <a:t>所谓数组，就是一组类型相同的变量。</a:t>
            </a:r>
          </a:p>
          <a:p>
            <a:pPr>
              <a:lnSpc>
                <a:spcPct val="90000"/>
              </a:lnSpc>
            </a:pPr>
            <a:r>
              <a:rPr kumimoji="1" lang="zh-CN" altLang="en-US">
                <a:solidFill>
                  <a:srgbClr val="000000"/>
                </a:solidFill>
                <a:ea typeface="宋体" pitchFamily="2" charset="-122"/>
              </a:rPr>
              <a:t>它用一个数组名标识，每个数组元素都是通过数组名和元素的相对位置</a:t>
            </a:r>
            <a:r>
              <a:rPr kumimoji="1" lang="en-US" altLang="zh-CN">
                <a:solidFill>
                  <a:srgbClr val="000000"/>
                </a:solidFill>
                <a:ea typeface="宋体" pitchFamily="2" charset="-122"/>
              </a:rPr>
              <a:t>——</a:t>
            </a:r>
            <a:r>
              <a:rPr kumimoji="1" lang="zh-CN" altLang="en-US">
                <a:solidFill>
                  <a:srgbClr val="000000"/>
                </a:solidFill>
                <a:ea typeface="宋体" pitchFamily="2" charset="-122"/>
              </a:rPr>
              <a:t>下标来引用的。</a:t>
            </a:r>
          </a:p>
          <a:p>
            <a:pPr>
              <a:lnSpc>
                <a:spcPct val="90000"/>
              </a:lnSpc>
            </a:pPr>
            <a:r>
              <a:rPr kumimoji="1" lang="zh-CN" altLang="en-US">
                <a:solidFill>
                  <a:srgbClr val="000000"/>
                </a:solidFill>
                <a:ea typeface="宋体" pitchFamily="2" charset="-122"/>
              </a:rPr>
              <a:t>数组可以是一维的，也可以是多维的。</a:t>
            </a:r>
          </a:p>
          <a:p>
            <a:pPr lvl="1">
              <a:lnSpc>
                <a:spcPct val="90000"/>
              </a:lnSpc>
            </a:pPr>
            <a:r>
              <a:rPr kumimoji="1" lang="en-US" altLang="zh-CN">
                <a:solidFill>
                  <a:srgbClr val="FF0000"/>
                </a:solidFill>
                <a:ea typeface="宋体" pitchFamily="2" charset="-122"/>
              </a:rPr>
              <a:t>int</a:t>
            </a:r>
            <a:r>
              <a:rPr kumimoji="1" lang="en-US" altLang="zh-CN">
                <a:ea typeface="宋体" pitchFamily="2" charset="-122"/>
              </a:rPr>
              <a:t> a1,a2,a3,…,a10</a:t>
            </a:r>
          </a:p>
          <a:p>
            <a:pPr lvl="1">
              <a:lnSpc>
                <a:spcPct val="90000"/>
              </a:lnSpc>
            </a:pPr>
            <a:r>
              <a:rPr kumimoji="1" lang="en-US" altLang="zh-CN">
                <a:solidFill>
                  <a:srgbClr val="FF0000"/>
                </a:solidFill>
                <a:ea typeface="宋体" pitchFamily="2" charset="-122"/>
              </a:rPr>
              <a:t>int</a:t>
            </a:r>
            <a:r>
              <a:rPr kumimoji="1" lang="en-US" altLang="zh-CN">
                <a:ea typeface="宋体" pitchFamily="2" charset="-122"/>
              </a:rPr>
              <a:t> a[10];    ===  </a:t>
            </a:r>
            <a:r>
              <a:rPr kumimoji="1" lang="en-US" altLang="zh-CN">
                <a:solidFill>
                  <a:srgbClr val="FF0000"/>
                </a:solidFill>
                <a:ea typeface="宋体" pitchFamily="2" charset="-122"/>
              </a:rPr>
              <a:t>(a[0],a[1],a[3],…,a[9])</a:t>
            </a:r>
            <a:r>
              <a:rPr kumimoji="1" lang="en-US" altLang="zh-CN">
                <a:solidFill>
                  <a:srgbClr val="000000"/>
                </a:solidFill>
                <a:ea typeface="宋体" pitchFamily="2" charset="-122"/>
              </a:rPr>
              <a:t> </a:t>
            </a:r>
          </a:p>
          <a:p>
            <a:pPr lvl="1">
              <a:lnSpc>
                <a:spcPct val="90000"/>
              </a:lnSpc>
            </a:pPr>
            <a:r>
              <a:rPr kumimoji="1" lang="zh-CN" altLang="en-US">
                <a:ea typeface="宋体" pitchFamily="2" charset="-122"/>
              </a:rPr>
              <a:t>其中下标从</a:t>
            </a:r>
            <a:r>
              <a:rPr kumimoji="1" lang="en-US" altLang="zh-CN">
                <a:ea typeface="宋体" pitchFamily="2" charset="-122"/>
              </a:rPr>
              <a:t>0</a:t>
            </a:r>
            <a:r>
              <a:rPr kumimoji="1" lang="zh-CN" altLang="en-US">
                <a:ea typeface="宋体" pitchFamily="2" charset="-122"/>
              </a:rPr>
              <a:t>开始，和前面不同的是，这些变量统一共享一个数组名</a:t>
            </a:r>
            <a:r>
              <a:rPr kumimoji="1" lang="en-US" altLang="zh-CN">
                <a:ea typeface="宋体" pitchFamily="2" charset="-122"/>
              </a:rPr>
              <a:t>a</a:t>
            </a:r>
            <a:r>
              <a:rPr kumimoji="1" lang="zh-CN" altLang="en-US">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zh-CN"/>
              <a:t>6.2  </a:t>
            </a:r>
            <a:r>
              <a:rPr lang="zh-CN" altLang="en-US"/>
              <a:t>一维数组 </a:t>
            </a:r>
          </a:p>
        </p:txBody>
      </p:sp>
      <p:sp>
        <p:nvSpPr>
          <p:cNvPr id="30723" name="Rectangle 3"/>
          <p:cNvSpPr>
            <a:spLocks noGrp="1" noChangeArrowheads="1"/>
          </p:cNvSpPr>
          <p:nvPr>
            <p:ph sz="quarter" idx="1"/>
          </p:nvPr>
        </p:nvSpPr>
        <p:spPr>
          <a:xfrm>
            <a:off x="381000" y="1600200"/>
            <a:ext cx="8534400" cy="3910013"/>
          </a:xfrm>
          <a:noFill/>
          <a:ln/>
        </p:spPr>
        <p:txBody>
          <a:bodyPr/>
          <a:lstStyle/>
          <a:p>
            <a:pPr lvl="1">
              <a:lnSpc>
                <a:spcPct val="90000"/>
              </a:lnSpc>
              <a:buClr>
                <a:schemeClr val="tx2"/>
              </a:buClr>
            </a:pPr>
            <a:r>
              <a:rPr kumimoji="1" lang="zh-CN" altLang="en-US" sz="2400" dirty="0">
                <a:solidFill>
                  <a:srgbClr val="000000"/>
                </a:solidFill>
                <a:ea typeface="宋体" pitchFamily="2" charset="-122"/>
              </a:rPr>
              <a:t>一维数组用于存储一行或一列的数据。定义方式如下：</a:t>
            </a:r>
          </a:p>
          <a:p>
            <a:pPr lvl="3">
              <a:lnSpc>
                <a:spcPct val="90000"/>
              </a:lnSpc>
              <a:buClr>
                <a:schemeClr val="accent2"/>
              </a:buClr>
            </a:pPr>
            <a:r>
              <a:rPr kumimoji="1" lang="en-US" altLang="zh-CN" sz="3200" dirty="0">
                <a:solidFill>
                  <a:srgbClr val="FF0000"/>
                </a:solidFill>
                <a:ea typeface="宋体" pitchFamily="2" charset="-122"/>
              </a:rPr>
              <a:t>&lt;</a:t>
            </a:r>
            <a:r>
              <a:rPr kumimoji="1" lang="zh-CN" altLang="en-US" sz="3200" dirty="0">
                <a:solidFill>
                  <a:srgbClr val="FF0000"/>
                </a:solidFill>
                <a:ea typeface="宋体" pitchFamily="2" charset="-122"/>
              </a:rPr>
              <a:t>类型</a:t>
            </a:r>
            <a:r>
              <a:rPr kumimoji="1" lang="en-US" altLang="zh-CN" sz="3200" dirty="0">
                <a:solidFill>
                  <a:srgbClr val="FF0000"/>
                </a:solidFill>
                <a:ea typeface="宋体" pitchFamily="2" charset="-122"/>
              </a:rPr>
              <a:t>&gt; &lt;</a:t>
            </a:r>
            <a:r>
              <a:rPr kumimoji="1" lang="zh-CN" altLang="en-US" sz="3200" dirty="0">
                <a:solidFill>
                  <a:srgbClr val="FF0000"/>
                </a:solidFill>
                <a:ea typeface="宋体" pitchFamily="2" charset="-122"/>
              </a:rPr>
              <a:t>数组名</a:t>
            </a:r>
            <a:r>
              <a:rPr kumimoji="1" lang="en-US" altLang="zh-CN" sz="3200" dirty="0">
                <a:solidFill>
                  <a:srgbClr val="FF0000"/>
                </a:solidFill>
                <a:ea typeface="宋体" pitchFamily="2" charset="-122"/>
              </a:rPr>
              <a:t>&gt; [&lt;</a:t>
            </a:r>
            <a:r>
              <a:rPr kumimoji="1" lang="zh-CN" altLang="en-US" sz="3200" dirty="0">
                <a:solidFill>
                  <a:srgbClr val="FF0000"/>
                </a:solidFill>
                <a:ea typeface="宋体" pitchFamily="2" charset="-122"/>
              </a:rPr>
              <a:t>常量表达式</a:t>
            </a:r>
            <a:r>
              <a:rPr kumimoji="1" lang="en-US" altLang="zh-CN" sz="3200" dirty="0">
                <a:solidFill>
                  <a:srgbClr val="FF0000"/>
                </a:solidFill>
                <a:ea typeface="宋体" pitchFamily="2" charset="-122"/>
              </a:rPr>
              <a:t>&gt;];</a:t>
            </a:r>
          </a:p>
          <a:p>
            <a:pPr lvl="2">
              <a:lnSpc>
                <a:spcPct val="90000"/>
              </a:lnSpc>
              <a:buClr>
                <a:schemeClr val="tx2"/>
              </a:buClr>
            </a:pPr>
            <a:r>
              <a:rPr kumimoji="1" lang="en-US" altLang="zh-CN" sz="2700" dirty="0">
                <a:solidFill>
                  <a:srgbClr val="FF0000"/>
                </a:solidFill>
                <a:ea typeface="宋体" pitchFamily="2" charset="-122"/>
              </a:rPr>
              <a:t>&lt;</a:t>
            </a:r>
            <a:r>
              <a:rPr kumimoji="1" lang="zh-CN" altLang="en-US" sz="2700" dirty="0">
                <a:solidFill>
                  <a:srgbClr val="FF0000"/>
                </a:solidFill>
                <a:ea typeface="宋体" pitchFamily="2" charset="-122"/>
              </a:rPr>
              <a:t>类型</a:t>
            </a:r>
            <a:r>
              <a:rPr kumimoji="1" lang="en-US" altLang="zh-CN" sz="2700" dirty="0">
                <a:solidFill>
                  <a:srgbClr val="FF0000"/>
                </a:solidFill>
                <a:ea typeface="宋体" pitchFamily="2" charset="-122"/>
              </a:rPr>
              <a:t>&gt;</a:t>
            </a:r>
            <a:r>
              <a:rPr kumimoji="1" lang="zh-CN" altLang="en-US" sz="2700" dirty="0">
                <a:solidFill>
                  <a:srgbClr val="FF0000"/>
                </a:solidFill>
                <a:ea typeface="宋体" pitchFamily="2" charset="-122"/>
              </a:rPr>
              <a:t>：</a:t>
            </a:r>
            <a:r>
              <a:rPr kumimoji="1" lang="zh-CN" altLang="en-US" sz="2700" dirty="0">
                <a:solidFill>
                  <a:srgbClr val="000000"/>
                </a:solidFill>
                <a:ea typeface="宋体" pitchFamily="2" charset="-122"/>
              </a:rPr>
              <a:t>简单类型或结构体、共用体等复杂类型。</a:t>
            </a:r>
          </a:p>
          <a:p>
            <a:pPr lvl="2">
              <a:lnSpc>
                <a:spcPct val="90000"/>
              </a:lnSpc>
              <a:buClr>
                <a:schemeClr val="tx2"/>
              </a:buClr>
            </a:pPr>
            <a:r>
              <a:rPr kumimoji="1" lang="en-US" altLang="zh-CN" sz="2700" dirty="0">
                <a:solidFill>
                  <a:srgbClr val="FF0000"/>
                </a:solidFill>
                <a:ea typeface="宋体" pitchFamily="2" charset="-122"/>
              </a:rPr>
              <a:t>&lt;</a:t>
            </a:r>
            <a:r>
              <a:rPr kumimoji="1" lang="zh-CN" altLang="en-US" sz="2700" dirty="0">
                <a:solidFill>
                  <a:srgbClr val="FF0000"/>
                </a:solidFill>
                <a:ea typeface="宋体" pitchFamily="2" charset="-122"/>
              </a:rPr>
              <a:t>数组名</a:t>
            </a:r>
            <a:r>
              <a:rPr kumimoji="1" lang="en-US" altLang="zh-CN" sz="2700" dirty="0">
                <a:solidFill>
                  <a:srgbClr val="FF0000"/>
                </a:solidFill>
                <a:ea typeface="宋体" pitchFamily="2" charset="-122"/>
              </a:rPr>
              <a:t>&gt;</a:t>
            </a:r>
            <a:r>
              <a:rPr kumimoji="1" lang="zh-CN" altLang="en-US" sz="2700" dirty="0">
                <a:solidFill>
                  <a:srgbClr val="FF0000"/>
                </a:solidFill>
                <a:ea typeface="宋体" pitchFamily="2" charset="-122"/>
              </a:rPr>
              <a:t>：</a:t>
            </a:r>
            <a:r>
              <a:rPr kumimoji="1" lang="zh-CN" altLang="en-US" sz="2700" dirty="0">
                <a:solidFill>
                  <a:srgbClr val="000000"/>
                </a:solidFill>
                <a:ea typeface="宋体" pitchFamily="2" charset="-122"/>
              </a:rPr>
              <a:t>数组的标识、命名规则同变量名。</a:t>
            </a:r>
          </a:p>
          <a:p>
            <a:pPr lvl="2">
              <a:lnSpc>
                <a:spcPct val="90000"/>
              </a:lnSpc>
              <a:buClr>
                <a:schemeClr val="tx2"/>
              </a:buClr>
            </a:pPr>
            <a:r>
              <a:rPr kumimoji="1" lang="en-US" altLang="zh-CN" sz="2700" dirty="0">
                <a:solidFill>
                  <a:srgbClr val="FF0000"/>
                </a:solidFill>
                <a:ea typeface="宋体" pitchFamily="2" charset="-122"/>
              </a:rPr>
              <a:t>&lt;</a:t>
            </a:r>
            <a:r>
              <a:rPr kumimoji="1" lang="zh-CN" altLang="en-US" sz="2700" dirty="0">
                <a:solidFill>
                  <a:srgbClr val="FF0000"/>
                </a:solidFill>
                <a:ea typeface="宋体" pitchFamily="2" charset="-122"/>
              </a:rPr>
              <a:t>常量表达式</a:t>
            </a:r>
            <a:r>
              <a:rPr kumimoji="1" lang="en-US" altLang="zh-CN" sz="2700" dirty="0">
                <a:solidFill>
                  <a:srgbClr val="FF0000"/>
                </a:solidFill>
                <a:ea typeface="宋体" pitchFamily="2" charset="-122"/>
              </a:rPr>
              <a:t>&gt;</a:t>
            </a:r>
            <a:r>
              <a:rPr kumimoji="1" lang="zh-CN" altLang="en-US" sz="2700" dirty="0">
                <a:solidFill>
                  <a:srgbClr val="FF0000"/>
                </a:solidFill>
                <a:ea typeface="宋体" pitchFamily="2" charset="-122"/>
              </a:rPr>
              <a:t>：</a:t>
            </a:r>
            <a:r>
              <a:rPr kumimoji="1" lang="zh-CN" altLang="en-US" sz="2700" dirty="0">
                <a:solidFill>
                  <a:srgbClr val="000000"/>
                </a:solidFill>
                <a:ea typeface="宋体" pitchFamily="2" charset="-122"/>
              </a:rPr>
              <a:t>用来定义数组的长度，因为数组也必须先定义再使用。</a:t>
            </a:r>
          </a:p>
          <a:p>
            <a:pPr lvl="3"/>
            <a:r>
              <a:rPr kumimoji="1" lang="zh-CN" altLang="en-US" sz="3200" dirty="0">
                <a:ea typeface="宋体" pitchFamily="2" charset="-122"/>
              </a:rPr>
              <a:t>例如：</a:t>
            </a:r>
            <a:r>
              <a:rPr kumimoji="1" lang="en-US" altLang="zh-CN" sz="3200" dirty="0" err="1">
                <a:solidFill>
                  <a:srgbClr val="FF0000"/>
                </a:solidFill>
                <a:ea typeface="宋体" pitchFamily="2" charset="-122"/>
              </a:rPr>
              <a:t>int</a:t>
            </a:r>
            <a:r>
              <a:rPr kumimoji="1" lang="en-US" altLang="zh-CN" sz="3200" dirty="0">
                <a:solidFill>
                  <a:srgbClr val="FF0000"/>
                </a:solidFill>
                <a:ea typeface="宋体" pitchFamily="2" charset="-122"/>
              </a:rPr>
              <a:t> a[10];char s[100];</a:t>
            </a: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sz="quarter" idx="1"/>
          </p:nvPr>
        </p:nvSpPr>
        <p:spPr/>
        <p:txBody>
          <a:bodyPr/>
          <a:lstStyle/>
          <a:p>
            <a:pPr>
              <a:lnSpc>
                <a:spcPct val="80000"/>
              </a:lnSpc>
            </a:pPr>
            <a:r>
              <a:rPr kumimoji="1" lang="en-US" altLang="zh-CN" sz="2800" dirty="0">
                <a:ea typeface="宋体" pitchFamily="2" charset="-122"/>
              </a:rPr>
              <a:t>C</a:t>
            </a:r>
            <a:r>
              <a:rPr kumimoji="1" lang="zh-CN" altLang="en-US" sz="2800" dirty="0">
                <a:ea typeface="宋体" pitchFamily="2" charset="-122"/>
              </a:rPr>
              <a:t>语言不允许对数组的大小作动态定义，即定义行中的数组长度可以包括常量和符号常量，但不能包括变量。例如，下面的定义是错误的。</a:t>
            </a:r>
          </a:p>
          <a:p>
            <a:pPr lvl="2">
              <a:lnSpc>
                <a:spcPct val="80000"/>
              </a:lnSpc>
            </a:pPr>
            <a:r>
              <a:rPr kumimoji="1" lang="en-US" altLang="zh-CN" sz="2800" dirty="0" err="1">
                <a:ea typeface="宋体" pitchFamily="2" charset="-122"/>
              </a:rPr>
              <a:t>int</a:t>
            </a:r>
            <a:r>
              <a:rPr kumimoji="1" lang="en-US" altLang="zh-CN" sz="2800" dirty="0">
                <a:ea typeface="宋体" pitchFamily="2" charset="-122"/>
              </a:rPr>
              <a:t>  </a:t>
            </a:r>
            <a:r>
              <a:rPr kumimoji="1" lang="en-US" altLang="zh-CN" sz="2800" dirty="0">
                <a:solidFill>
                  <a:srgbClr val="FF0000"/>
                </a:solidFill>
                <a:ea typeface="宋体" pitchFamily="2" charset="-122"/>
              </a:rPr>
              <a:t>n</a:t>
            </a:r>
            <a:r>
              <a:rPr kumimoji="1" lang="en-US" altLang="zh-CN" sz="2800" dirty="0">
                <a:ea typeface="宋体" pitchFamily="2" charset="-122"/>
              </a:rPr>
              <a:t>=10; </a:t>
            </a:r>
            <a:r>
              <a:rPr kumimoji="1" lang="en-US" altLang="zh-CN" sz="2800" dirty="0" err="1">
                <a:ea typeface="宋体" pitchFamily="2" charset="-122"/>
              </a:rPr>
              <a:t>int</a:t>
            </a:r>
            <a:r>
              <a:rPr kumimoji="1" lang="en-US" altLang="zh-CN" sz="2800" dirty="0">
                <a:ea typeface="宋体" pitchFamily="2" charset="-122"/>
              </a:rPr>
              <a:t>  a[</a:t>
            </a:r>
            <a:r>
              <a:rPr kumimoji="1" lang="en-US" altLang="zh-CN" sz="2800" dirty="0">
                <a:solidFill>
                  <a:srgbClr val="FF0000"/>
                </a:solidFill>
                <a:ea typeface="宋体" pitchFamily="2" charset="-122"/>
              </a:rPr>
              <a:t>n</a:t>
            </a:r>
            <a:r>
              <a:rPr kumimoji="1" lang="en-US" altLang="zh-CN" sz="2800" dirty="0">
                <a:ea typeface="宋体" pitchFamily="2" charset="-122"/>
              </a:rPr>
              <a:t>];     /*</a:t>
            </a:r>
            <a:r>
              <a:rPr kumimoji="1" lang="zh-CN" altLang="en-US" sz="2800" dirty="0">
                <a:ea typeface="宋体" pitchFamily="2" charset="-122"/>
              </a:rPr>
              <a:t>因为</a:t>
            </a:r>
            <a:r>
              <a:rPr kumimoji="1" lang="en-US" altLang="zh-CN" sz="2800" dirty="0">
                <a:ea typeface="宋体" pitchFamily="2" charset="-122"/>
              </a:rPr>
              <a:t>n</a:t>
            </a:r>
            <a:r>
              <a:rPr kumimoji="1" lang="zh-CN" altLang="en-US" sz="2800" dirty="0">
                <a:ea typeface="宋体" pitchFamily="2" charset="-122"/>
              </a:rPr>
              <a:t>为</a:t>
            </a:r>
            <a:r>
              <a:rPr kumimoji="1" lang="zh-CN" altLang="en-US" sz="2800" dirty="0">
                <a:solidFill>
                  <a:srgbClr val="FF0000"/>
                </a:solidFill>
                <a:ea typeface="宋体" pitchFamily="2" charset="-122"/>
              </a:rPr>
              <a:t>变量</a:t>
            </a:r>
            <a:r>
              <a:rPr kumimoji="1" lang="zh-CN" altLang="en-US" sz="2800" dirty="0">
                <a:ea typeface="宋体" pitchFamily="2" charset="-122"/>
              </a:rPr>
              <a:t>*</a:t>
            </a:r>
            <a:r>
              <a:rPr kumimoji="1" lang="en-US" altLang="zh-CN" sz="2800" dirty="0">
                <a:ea typeface="宋体" pitchFamily="2" charset="-122"/>
              </a:rPr>
              <a:t>/</a:t>
            </a:r>
          </a:p>
          <a:p>
            <a:pPr lvl="1">
              <a:lnSpc>
                <a:spcPct val="80000"/>
              </a:lnSpc>
            </a:pPr>
            <a:r>
              <a:rPr kumimoji="1" lang="zh-CN" altLang="en-US" sz="2800" dirty="0">
                <a:ea typeface="宋体" pitchFamily="2" charset="-122"/>
              </a:rPr>
              <a:t>而下面的定义是正确的：</a:t>
            </a:r>
          </a:p>
          <a:p>
            <a:pPr lvl="3">
              <a:lnSpc>
                <a:spcPct val="80000"/>
              </a:lnSpc>
              <a:buFontTx/>
              <a:buNone/>
            </a:pPr>
            <a:r>
              <a:rPr kumimoji="1" lang="en-US" altLang="zh-CN" sz="2800" dirty="0">
                <a:ea typeface="宋体" pitchFamily="2" charset="-122"/>
              </a:rPr>
              <a:t>#define </a:t>
            </a:r>
            <a:r>
              <a:rPr kumimoji="1" lang="en-US" altLang="zh-CN" sz="2800" dirty="0">
                <a:solidFill>
                  <a:srgbClr val="FF0000"/>
                </a:solidFill>
                <a:ea typeface="宋体" pitchFamily="2" charset="-122"/>
              </a:rPr>
              <a:t>N</a:t>
            </a:r>
            <a:r>
              <a:rPr kumimoji="1" lang="en-US" altLang="zh-CN" sz="2800" dirty="0">
                <a:ea typeface="宋体" pitchFamily="2" charset="-122"/>
              </a:rPr>
              <a:t> 10</a:t>
            </a:r>
          </a:p>
          <a:p>
            <a:pPr lvl="3">
              <a:lnSpc>
                <a:spcPct val="80000"/>
              </a:lnSpc>
              <a:buFontTx/>
              <a:buNone/>
            </a:pPr>
            <a:r>
              <a:rPr kumimoji="1" lang="en-US" altLang="zh-CN" sz="2800" dirty="0">
                <a:ea typeface="宋体" pitchFamily="2" charset="-122"/>
              </a:rPr>
              <a:t>main() </a:t>
            </a:r>
          </a:p>
          <a:p>
            <a:pPr lvl="3">
              <a:lnSpc>
                <a:spcPct val="80000"/>
              </a:lnSpc>
              <a:buFontTx/>
              <a:buNone/>
            </a:pPr>
            <a:r>
              <a:rPr kumimoji="1" lang="en-US" altLang="zh-CN" sz="2800" dirty="0">
                <a:ea typeface="宋体" pitchFamily="2" charset="-122"/>
              </a:rPr>
              <a:t>{ </a:t>
            </a:r>
            <a:r>
              <a:rPr kumimoji="1" lang="en-US" altLang="zh-CN" sz="2800" dirty="0" err="1">
                <a:ea typeface="宋体" pitchFamily="2" charset="-122"/>
              </a:rPr>
              <a:t>int</a:t>
            </a:r>
            <a:r>
              <a:rPr kumimoji="1" lang="en-US" altLang="zh-CN" sz="2800" dirty="0">
                <a:ea typeface="宋体" pitchFamily="2" charset="-122"/>
              </a:rPr>
              <a:t> a[</a:t>
            </a:r>
            <a:r>
              <a:rPr kumimoji="1" lang="en-US" altLang="zh-CN" sz="2800" dirty="0">
                <a:solidFill>
                  <a:srgbClr val="FF0000"/>
                </a:solidFill>
                <a:ea typeface="宋体" pitchFamily="2" charset="-122"/>
              </a:rPr>
              <a:t>N</a:t>
            </a:r>
            <a:r>
              <a:rPr kumimoji="1" lang="en-US" altLang="zh-CN" sz="2800" dirty="0">
                <a:ea typeface="宋体" pitchFamily="2" charset="-122"/>
              </a:rPr>
              <a:t>];        /*N</a:t>
            </a:r>
            <a:r>
              <a:rPr kumimoji="1" lang="zh-CN" altLang="en-US" sz="2800" dirty="0">
                <a:ea typeface="宋体" pitchFamily="2" charset="-122"/>
              </a:rPr>
              <a:t>为</a:t>
            </a:r>
            <a:r>
              <a:rPr kumimoji="1" lang="zh-CN" altLang="en-US" sz="2800" dirty="0">
                <a:solidFill>
                  <a:srgbClr val="FF0000"/>
                </a:solidFill>
                <a:ea typeface="宋体" pitchFamily="2" charset="-122"/>
              </a:rPr>
              <a:t>符号常量</a:t>
            </a:r>
            <a:r>
              <a:rPr kumimoji="1" lang="zh-CN" altLang="en-US" sz="2800" dirty="0">
                <a:ea typeface="宋体" pitchFamily="2" charset="-122"/>
              </a:rPr>
              <a:t>*</a:t>
            </a:r>
            <a:r>
              <a:rPr kumimoji="1" lang="en-US" altLang="zh-CN" sz="2800" dirty="0">
                <a:ea typeface="宋体" pitchFamily="2" charset="-122"/>
              </a:rPr>
              <a:t>/</a:t>
            </a:r>
          </a:p>
          <a:p>
            <a:pPr lvl="3">
              <a:lnSpc>
                <a:spcPct val="80000"/>
              </a:lnSpc>
              <a:buFontTx/>
              <a:buNone/>
            </a:pPr>
            <a:r>
              <a:rPr kumimoji="1" lang="en-US" altLang="zh-CN" sz="2800" dirty="0">
                <a:ea typeface="宋体" pitchFamily="2" charset="-122"/>
              </a:rPr>
              <a:t>   …</a:t>
            </a:r>
            <a:r>
              <a:rPr kumimoji="1" lang="zh-CN" altLang="en-US" sz="2800" dirty="0">
                <a:ea typeface="宋体" pitchFamily="2" charset="-122"/>
              </a:rPr>
              <a:t>｝</a:t>
            </a:r>
          </a:p>
        </p:txBody>
      </p:sp>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7" name="Rectangle 5"/>
          <p:cNvSpPr>
            <a:spLocks noChangeArrowheads="1"/>
          </p:cNvSpPr>
          <p:nvPr/>
        </p:nvSpPr>
        <p:spPr bwMode="auto">
          <a:xfrm>
            <a:off x="381000" y="1600200"/>
            <a:ext cx="8534400" cy="4343400"/>
          </a:xfrm>
          <a:prstGeom prst="rect">
            <a:avLst/>
          </a:prstGeom>
          <a:noFill/>
          <a:ln w="9525">
            <a:noFill/>
            <a:miter lim="800000"/>
            <a:headEnd/>
            <a:tailEnd/>
          </a:ln>
          <a:effectLst/>
        </p:spPr>
        <p:txBody>
          <a:bodyPr/>
          <a:lstStyle/>
          <a:p>
            <a:pPr marL="342900" indent="-342900">
              <a:lnSpc>
                <a:spcPct val="80000"/>
              </a:lnSpc>
              <a:spcBef>
                <a:spcPct val="20000"/>
              </a:spcBef>
              <a:buFontTx/>
              <a:buChar char="•"/>
            </a:pPr>
            <a:r>
              <a:rPr kumimoji="1" lang="zh-CN" altLang="en-US" sz="2800" dirty="0">
                <a:solidFill>
                  <a:srgbClr val="5F5F5F"/>
                </a:solidFill>
                <a:latin typeface="+mn-lt"/>
              </a:rPr>
              <a:t>定义数组的同时可以对数组初始化。以下初始化的方法都是允许的：</a:t>
            </a:r>
          </a:p>
          <a:p>
            <a:pPr marL="742950" lvl="1" indent="-285750">
              <a:lnSpc>
                <a:spcPct val="80000"/>
              </a:lnSpc>
              <a:spcBef>
                <a:spcPct val="20000"/>
              </a:spcBef>
              <a:buFontTx/>
              <a:buChar char="•"/>
            </a:pPr>
            <a:r>
              <a:rPr kumimoji="1" lang="en-US" altLang="zh-CN" sz="2800" dirty="0" err="1">
                <a:solidFill>
                  <a:srgbClr val="5F5F5F"/>
                </a:solidFill>
                <a:latin typeface="+mn-lt"/>
              </a:rPr>
              <a:t>int</a:t>
            </a:r>
            <a:r>
              <a:rPr kumimoji="1" lang="en-US" altLang="zh-CN" sz="2800" dirty="0">
                <a:solidFill>
                  <a:srgbClr val="5F5F5F"/>
                </a:solidFill>
                <a:latin typeface="+mn-lt"/>
              </a:rPr>
              <a:t> a[</a:t>
            </a:r>
            <a:r>
              <a:rPr kumimoji="1" lang="en-US" altLang="zh-CN" sz="2800" dirty="0">
                <a:solidFill>
                  <a:srgbClr val="FF0000"/>
                </a:solidFill>
                <a:latin typeface="+mn-lt"/>
              </a:rPr>
              <a:t>10</a:t>
            </a:r>
            <a:r>
              <a:rPr kumimoji="1" lang="en-US" altLang="zh-CN" sz="2800" dirty="0">
                <a:solidFill>
                  <a:srgbClr val="5F5F5F"/>
                </a:solidFill>
                <a:latin typeface="+mn-lt"/>
              </a:rPr>
              <a:t>]={1,2,3,4,5,6,7,8,9,10};//</a:t>
            </a:r>
            <a:r>
              <a:rPr kumimoji="1" lang="zh-CN" altLang="en-US" sz="2800" dirty="0">
                <a:solidFill>
                  <a:srgbClr val="5F5F5F"/>
                </a:solidFill>
                <a:latin typeface="+mn-lt"/>
              </a:rPr>
              <a:t>完全初始化</a:t>
            </a:r>
          </a:p>
          <a:p>
            <a:pPr marL="742950" lvl="1" indent="-285750">
              <a:lnSpc>
                <a:spcPct val="80000"/>
              </a:lnSpc>
              <a:spcBef>
                <a:spcPct val="20000"/>
              </a:spcBef>
              <a:buFontTx/>
              <a:buChar char="•"/>
            </a:pPr>
            <a:r>
              <a:rPr kumimoji="1" lang="en-US" altLang="zh-CN" sz="2800" dirty="0" err="1">
                <a:solidFill>
                  <a:srgbClr val="5F5F5F"/>
                </a:solidFill>
                <a:latin typeface="+mn-lt"/>
              </a:rPr>
              <a:t>int</a:t>
            </a:r>
            <a:r>
              <a:rPr kumimoji="1" lang="en-US" altLang="zh-CN" sz="2800" dirty="0">
                <a:solidFill>
                  <a:srgbClr val="5F5F5F"/>
                </a:solidFill>
                <a:latin typeface="+mn-lt"/>
              </a:rPr>
              <a:t> a[]={1,2,3,4,5,6,7,8,9,10}; //</a:t>
            </a:r>
            <a:r>
              <a:rPr kumimoji="1" lang="zh-CN" altLang="en-US" sz="2800" dirty="0">
                <a:solidFill>
                  <a:srgbClr val="5F5F5F"/>
                </a:solidFill>
                <a:latin typeface="+mn-lt"/>
              </a:rPr>
              <a:t>完全初始化，可省略长度</a:t>
            </a:r>
          </a:p>
          <a:p>
            <a:pPr marL="742950" lvl="1" indent="-285750">
              <a:lnSpc>
                <a:spcPct val="80000"/>
              </a:lnSpc>
              <a:spcBef>
                <a:spcPct val="20000"/>
              </a:spcBef>
              <a:buFontTx/>
              <a:buChar char="•"/>
            </a:pPr>
            <a:r>
              <a:rPr kumimoji="1" lang="en-US" altLang="zh-CN" sz="2800" dirty="0" err="1">
                <a:solidFill>
                  <a:srgbClr val="5F5F5F"/>
                </a:solidFill>
                <a:latin typeface="+mn-lt"/>
              </a:rPr>
              <a:t>int</a:t>
            </a:r>
            <a:r>
              <a:rPr kumimoji="1" lang="en-US" altLang="zh-CN" sz="2800" dirty="0">
                <a:solidFill>
                  <a:srgbClr val="5F5F5F"/>
                </a:solidFill>
                <a:latin typeface="+mn-lt"/>
              </a:rPr>
              <a:t> a[10]={1,2,,4,5};//</a:t>
            </a:r>
            <a:r>
              <a:rPr kumimoji="1" lang="zh-CN" altLang="en-US" sz="2800" dirty="0">
                <a:solidFill>
                  <a:srgbClr val="5F5F5F"/>
                </a:solidFill>
                <a:latin typeface="+mn-lt"/>
              </a:rPr>
              <a:t>部分元素</a:t>
            </a:r>
            <a:r>
              <a:rPr kumimoji="1" lang="en-US" altLang="zh-CN" sz="2800" dirty="0">
                <a:solidFill>
                  <a:srgbClr val="5F5F5F"/>
                </a:solidFill>
                <a:latin typeface="+mn-lt"/>
              </a:rPr>
              <a:t>a[0]</a:t>
            </a:r>
            <a:r>
              <a:rPr kumimoji="1" lang="zh-CN" altLang="en-US" sz="2800" dirty="0">
                <a:solidFill>
                  <a:srgbClr val="5F5F5F"/>
                </a:solidFill>
                <a:latin typeface="+mn-lt"/>
              </a:rPr>
              <a:t>、</a:t>
            </a:r>
            <a:r>
              <a:rPr kumimoji="1" lang="en-US" altLang="zh-CN" sz="2800" dirty="0">
                <a:solidFill>
                  <a:srgbClr val="5F5F5F"/>
                </a:solidFill>
                <a:latin typeface="+mn-lt"/>
              </a:rPr>
              <a:t>a[1]</a:t>
            </a:r>
            <a:r>
              <a:rPr kumimoji="1" lang="zh-CN" altLang="en-US" sz="2800" dirty="0">
                <a:solidFill>
                  <a:srgbClr val="5F5F5F"/>
                </a:solidFill>
                <a:latin typeface="+mn-lt"/>
              </a:rPr>
              <a:t>、</a:t>
            </a:r>
            <a:r>
              <a:rPr kumimoji="1" lang="en-US" altLang="zh-CN" sz="2800" dirty="0">
                <a:solidFill>
                  <a:srgbClr val="5F5F5F"/>
                </a:solidFill>
                <a:latin typeface="+mn-lt"/>
              </a:rPr>
              <a:t>a[3]</a:t>
            </a:r>
            <a:r>
              <a:rPr kumimoji="1" lang="zh-CN" altLang="en-US" sz="2800" dirty="0">
                <a:solidFill>
                  <a:srgbClr val="5F5F5F"/>
                </a:solidFill>
                <a:latin typeface="+mn-lt"/>
              </a:rPr>
              <a:t>、</a:t>
            </a:r>
            <a:r>
              <a:rPr kumimoji="1" lang="en-US" altLang="zh-CN" sz="2800" dirty="0">
                <a:solidFill>
                  <a:srgbClr val="5F5F5F"/>
                </a:solidFill>
                <a:latin typeface="+mn-lt"/>
              </a:rPr>
              <a:t>a[4]</a:t>
            </a:r>
            <a:r>
              <a:rPr kumimoji="1" lang="zh-CN" altLang="en-US" sz="2800" dirty="0">
                <a:solidFill>
                  <a:srgbClr val="5F5F5F"/>
                </a:solidFill>
                <a:latin typeface="+mn-lt"/>
              </a:rPr>
              <a:t>初始化 </a:t>
            </a:r>
          </a:p>
        </p:txBody>
      </p:sp>
      <p:sp>
        <p:nvSpPr>
          <p:cNvPr id="6" name="标题 5"/>
          <p:cNvSpPr>
            <a:spLocks noGrp="1"/>
          </p:cNvSpPr>
          <p:nvPr>
            <p:ph type="title"/>
          </p:nvPr>
        </p:nvSpPr>
        <p:spPr/>
        <p:txBody>
          <a:bodyPr/>
          <a:lstStyle/>
          <a:p>
            <a:endParaRPr lang="zh-CN" altLang="en-US"/>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0" name="Rectangle 6"/>
          <p:cNvSpPr>
            <a:spLocks noGrp="1" noChangeArrowheads="1"/>
          </p:cNvSpPr>
          <p:nvPr>
            <p:ph sz="quarter" idx="1"/>
          </p:nvPr>
        </p:nvSpPr>
        <p:spPr>
          <a:xfrm>
            <a:off x="381000" y="1447800"/>
            <a:ext cx="8534400" cy="4111625"/>
          </a:xfrm>
        </p:spPr>
        <p:txBody>
          <a:bodyPr/>
          <a:lstStyle/>
          <a:p>
            <a:r>
              <a:rPr lang="zh-CN" altLang="en-US">
                <a:ea typeface="宋体" pitchFamily="2" charset="-122"/>
              </a:rPr>
              <a:t>数组元素的下标从</a:t>
            </a:r>
            <a:r>
              <a:rPr lang="en-US" altLang="zh-CN">
                <a:ea typeface="宋体" pitchFamily="2" charset="-122"/>
              </a:rPr>
              <a:t>0</a:t>
            </a:r>
            <a:r>
              <a:rPr lang="zh-CN" altLang="en-US">
                <a:ea typeface="宋体" pitchFamily="2" charset="-122"/>
              </a:rPr>
              <a:t>开始。</a:t>
            </a:r>
          </a:p>
          <a:p>
            <a:r>
              <a:rPr lang="zh-CN" altLang="en-US">
                <a:ea typeface="宋体" pitchFamily="2" charset="-122"/>
              </a:rPr>
              <a:t>数组名不能像变量一样进行赋值操作。以下用法是错误的：</a:t>
            </a:r>
          </a:p>
          <a:p>
            <a:pPr lvl="1"/>
            <a:r>
              <a:rPr lang="en-US" altLang="zh-CN" sz="2400">
                <a:ea typeface="宋体" pitchFamily="2" charset="-122"/>
              </a:rPr>
              <a:t>int a[10],b[10];</a:t>
            </a:r>
          </a:p>
          <a:p>
            <a:pPr lvl="1"/>
            <a:r>
              <a:rPr lang="en-US" altLang="zh-CN" sz="2400">
                <a:solidFill>
                  <a:srgbClr val="FF0000"/>
                </a:solidFill>
                <a:ea typeface="宋体" pitchFamily="2" charset="-122"/>
              </a:rPr>
              <a:t>a=b;  /*</a:t>
            </a:r>
            <a:r>
              <a:rPr lang="zh-CN" altLang="en-US" sz="2400">
                <a:solidFill>
                  <a:srgbClr val="FF0000"/>
                </a:solidFill>
                <a:ea typeface="宋体" pitchFamily="2" charset="-122"/>
              </a:rPr>
              <a:t>错误*</a:t>
            </a:r>
            <a:r>
              <a:rPr lang="en-US" altLang="zh-CN" sz="2400">
                <a:solidFill>
                  <a:srgbClr val="FF0000"/>
                </a:solidFill>
                <a:ea typeface="宋体" pitchFamily="2" charset="-122"/>
              </a:rPr>
              <a:t>/</a:t>
            </a:r>
          </a:p>
          <a:p>
            <a:r>
              <a:rPr lang="zh-CN" altLang="en-US">
                <a:ea typeface="宋体" pitchFamily="2" charset="-122"/>
              </a:rPr>
              <a:t>正确的定义</a:t>
            </a:r>
            <a:r>
              <a:rPr lang="en-US" altLang="zh-CN">
                <a:ea typeface="宋体" pitchFamily="2" charset="-122"/>
              </a:rPr>
              <a:t>:</a:t>
            </a:r>
          </a:p>
          <a:p>
            <a:pPr lvl="1"/>
            <a:r>
              <a:rPr lang="en-US" altLang="zh-CN" sz="2400">
                <a:ea typeface="宋体" pitchFamily="2" charset="-122"/>
              </a:rPr>
              <a:t>int  a[10];	/*</a:t>
            </a:r>
            <a:r>
              <a:rPr lang="zh-CN" altLang="en-US" sz="2400">
                <a:ea typeface="宋体" pitchFamily="2" charset="-122"/>
              </a:rPr>
              <a:t>定义整型数组</a:t>
            </a:r>
            <a:r>
              <a:rPr lang="en-US" altLang="zh-CN" sz="2400">
                <a:ea typeface="宋体" pitchFamily="2" charset="-122"/>
              </a:rPr>
              <a:t>a</a:t>
            </a:r>
            <a:r>
              <a:rPr lang="zh-CN" altLang="en-US" sz="2400">
                <a:ea typeface="宋体" pitchFamily="2" charset="-122"/>
              </a:rPr>
              <a:t>，它有</a:t>
            </a:r>
            <a:r>
              <a:rPr lang="en-US" altLang="zh-CN" sz="2400">
                <a:ea typeface="宋体" pitchFamily="2" charset="-122"/>
              </a:rPr>
              <a:t>10</a:t>
            </a:r>
            <a:r>
              <a:rPr lang="zh-CN" altLang="en-US" sz="2400">
                <a:ea typeface="宋体" pitchFamily="2" charset="-122"/>
              </a:rPr>
              <a:t>个元素*</a:t>
            </a:r>
            <a:r>
              <a:rPr lang="en-US" altLang="zh-CN" sz="2400">
                <a:ea typeface="宋体" pitchFamily="2" charset="-122"/>
              </a:rPr>
              <a:t>/</a:t>
            </a:r>
          </a:p>
          <a:p>
            <a:pPr lvl="1"/>
            <a:r>
              <a:rPr lang="en-US" altLang="zh-CN" sz="2400">
                <a:ea typeface="宋体" pitchFamily="2" charset="-122"/>
              </a:rPr>
              <a:t>char s[20];	/*</a:t>
            </a:r>
            <a:r>
              <a:rPr lang="zh-CN" altLang="en-US" sz="2400">
                <a:ea typeface="宋体" pitchFamily="2" charset="-122"/>
              </a:rPr>
              <a:t>定义字符型数组</a:t>
            </a:r>
            <a:r>
              <a:rPr lang="en-US" altLang="zh-CN" sz="2400">
                <a:ea typeface="宋体" pitchFamily="2" charset="-122"/>
              </a:rPr>
              <a:t>s</a:t>
            </a:r>
            <a:r>
              <a:rPr lang="zh-CN" altLang="en-US" sz="2400">
                <a:ea typeface="宋体" pitchFamily="2" charset="-122"/>
              </a:rPr>
              <a:t>，它有</a:t>
            </a:r>
            <a:r>
              <a:rPr lang="en-US" altLang="zh-CN" sz="2400">
                <a:ea typeface="宋体" pitchFamily="2" charset="-122"/>
              </a:rPr>
              <a:t>20</a:t>
            </a:r>
            <a:r>
              <a:rPr lang="zh-CN" altLang="en-US" sz="2400">
                <a:ea typeface="宋体" pitchFamily="2" charset="-122"/>
              </a:rPr>
              <a:t>个元素*</a:t>
            </a:r>
            <a:r>
              <a:rPr lang="en-US" altLang="zh-CN" sz="2400">
                <a:ea typeface="宋体" pitchFamily="2" charset="-122"/>
              </a:rPr>
              <a:t>/</a:t>
            </a:r>
          </a:p>
          <a:p>
            <a:pPr lvl="1"/>
            <a:r>
              <a:rPr lang="en-US" altLang="zh-CN" sz="2400">
                <a:ea typeface="宋体" pitchFamily="2" charset="-122"/>
              </a:rPr>
              <a:t>float f[5],g[10];  /*</a:t>
            </a:r>
            <a:r>
              <a:rPr lang="zh-CN" altLang="en-US" sz="2400">
                <a:ea typeface="宋体" pitchFamily="2" charset="-122"/>
              </a:rPr>
              <a:t>定义实型数组</a:t>
            </a:r>
            <a:r>
              <a:rPr lang="en-US" altLang="zh-CN" sz="2400">
                <a:ea typeface="宋体" pitchFamily="2" charset="-122"/>
              </a:rPr>
              <a:t>f</a:t>
            </a:r>
            <a:r>
              <a:rPr lang="zh-CN" altLang="en-US" sz="2400">
                <a:ea typeface="宋体" pitchFamily="2" charset="-122"/>
              </a:rPr>
              <a:t>和</a:t>
            </a:r>
            <a:r>
              <a:rPr lang="en-US" altLang="zh-CN" sz="2400">
                <a:ea typeface="宋体" pitchFamily="2" charset="-122"/>
              </a:rPr>
              <a:t>g</a:t>
            </a:r>
            <a:r>
              <a:rPr lang="zh-CN" altLang="en-US" sz="2400">
                <a:ea typeface="宋体" pitchFamily="2" charset="-122"/>
              </a:rPr>
              <a:t>，</a:t>
            </a:r>
            <a:r>
              <a:rPr lang="en-US" altLang="zh-CN" sz="2400">
                <a:ea typeface="宋体" pitchFamily="2" charset="-122"/>
              </a:rPr>
              <a:t>f</a:t>
            </a:r>
            <a:r>
              <a:rPr lang="zh-CN" altLang="en-US" sz="2400">
                <a:ea typeface="宋体" pitchFamily="2" charset="-122"/>
              </a:rPr>
              <a:t>数组有</a:t>
            </a:r>
            <a:r>
              <a:rPr lang="en-US" altLang="zh-CN" sz="2400">
                <a:ea typeface="宋体" pitchFamily="2" charset="-122"/>
              </a:rPr>
              <a:t>5</a:t>
            </a:r>
            <a:r>
              <a:rPr lang="zh-CN" altLang="en-US" sz="2400">
                <a:ea typeface="宋体" pitchFamily="2" charset="-122"/>
              </a:rPr>
              <a:t>个元素，</a:t>
            </a:r>
            <a:r>
              <a:rPr lang="en-US" altLang="zh-CN" sz="2400">
                <a:ea typeface="宋体" pitchFamily="2" charset="-122"/>
              </a:rPr>
              <a:t>g</a:t>
            </a:r>
            <a:r>
              <a:rPr lang="zh-CN" altLang="en-US" sz="2400">
                <a:ea typeface="宋体" pitchFamily="2" charset="-122"/>
              </a:rPr>
              <a:t>数组有</a:t>
            </a:r>
            <a:r>
              <a:rPr lang="en-US" altLang="zh-CN" sz="2400">
                <a:ea typeface="宋体" pitchFamily="2" charset="-122"/>
              </a:rPr>
              <a:t>10</a:t>
            </a:r>
            <a:r>
              <a:rPr lang="zh-CN" altLang="en-US" sz="2400">
                <a:ea typeface="宋体" pitchFamily="2" charset="-122"/>
              </a:rPr>
              <a:t>个元素*</a:t>
            </a:r>
            <a:r>
              <a:rPr lang="en-US" altLang="zh-CN" sz="240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3">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市镇">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市镇">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c3</Template>
  <TotalTime>631</TotalTime>
  <Words>2258</Words>
  <Application>Microsoft Office PowerPoint</Application>
  <PresentationFormat>全屏显示(4:3)</PresentationFormat>
  <Paragraphs>389</Paragraphs>
  <Slides>44</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44</vt:i4>
      </vt:variant>
    </vt:vector>
  </HeadingPairs>
  <TitlesOfParts>
    <vt:vector size="45" baseType="lpstr">
      <vt:lpstr>c3</vt:lpstr>
      <vt:lpstr>第6章 数组 </vt:lpstr>
      <vt:lpstr>幻灯片 2</vt:lpstr>
      <vt:lpstr>数组</vt:lpstr>
      <vt:lpstr>6.1  数组的基本概念</vt:lpstr>
      <vt:lpstr>6.1  数组的基本概念 </vt:lpstr>
      <vt:lpstr>6.2  一维数组 </vt:lpstr>
      <vt:lpstr>幻灯片 7</vt:lpstr>
      <vt:lpstr>幻灯片 8</vt:lpstr>
      <vt:lpstr>幻灯片 9</vt:lpstr>
      <vt:lpstr>6.3  案例：求10个数中的最大值、最小值、平均值</vt:lpstr>
      <vt:lpstr>6.4  二维数组和多维数组 </vt:lpstr>
      <vt:lpstr>6.4  二维数组和多维数组</vt:lpstr>
      <vt:lpstr>二维数组的初始化 </vt:lpstr>
      <vt:lpstr>【例6-2】演示二维数组的定义及元素引用 </vt:lpstr>
      <vt:lpstr>6.5  案例：输入学生成绩，计算每门课程的平均分</vt:lpstr>
      <vt:lpstr>6.6  字符数组与字符串 </vt:lpstr>
      <vt:lpstr>6.7  案例：逆序输出字符串</vt:lpstr>
      <vt:lpstr>6.8  字符串函数 </vt:lpstr>
      <vt:lpstr>6.8  字符串函数 </vt:lpstr>
      <vt:lpstr>6.8  字符串函数</vt:lpstr>
      <vt:lpstr>6.8  字符串函数</vt:lpstr>
      <vt:lpstr>6.8  字符串函数</vt:lpstr>
      <vt:lpstr>6.9  案例：查找最大字符串</vt:lpstr>
      <vt:lpstr>6.10  案例：冒泡排序算法</vt:lpstr>
      <vt:lpstr>6.10  案例：冒泡排序算法</vt:lpstr>
      <vt:lpstr>6.10  案例：冒泡排序算法</vt:lpstr>
      <vt:lpstr>6.10  案例：冒泡排序算法</vt:lpstr>
      <vt:lpstr>6.10  案例：冒泡排序算法</vt:lpstr>
      <vt:lpstr>6.10  案例：冒泡排序算法</vt:lpstr>
      <vt:lpstr>变量跟踪</vt:lpstr>
      <vt:lpstr>6.11  案例：字符串的连接、插入和删除</vt:lpstr>
      <vt:lpstr>【例6-8】编写程序删除字符串中的指定字符 </vt:lpstr>
      <vt:lpstr>【例6-8】编写程序删除字符串中的指定字符</vt:lpstr>
      <vt:lpstr>6.12  案例：转置矩阵</vt:lpstr>
      <vt:lpstr>6.13  案例：杨辉三角形</vt:lpstr>
      <vt:lpstr>6.13  案例：杨辉三角形</vt:lpstr>
      <vt:lpstr>6.14  案例：日历的打印</vt:lpstr>
      <vt:lpstr>6.14  案例：日历的打印</vt:lpstr>
      <vt:lpstr>6.14  案例：日历的打印</vt:lpstr>
      <vt:lpstr>6.15  *统计汽车违规罚分</vt:lpstr>
      <vt:lpstr>6.15  *统计汽车违规罚分</vt:lpstr>
      <vt:lpstr>幻灯片 42</vt:lpstr>
      <vt:lpstr>幻灯片 43</vt:lpstr>
      <vt:lpstr>幻灯片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21世纪高职高专新概念规划教材</dc:title>
  <dc:subject>C语言程序设计(第二版)</dc:subject>
  <dc:creator>丁亚涛</dc:creator>
  <dc:description>配套资源：网站、课件、练习与测试软件、题库等。</dc:description>
  <cp:lastModifiedBy>a</cp:lastModifiedBy>
  <cp:revision>439</cp:revision>
  <cp:lastPrinted>1601-01-01T00:00:00Z</cp:lastPrinted>
  <dcterms:created xsi:type="dcterms:W3CDTF">1601-01-01T00:00:00Z</dcterms:created>
  <dcterms:modified xsi:type="dcterms:W3CDTF">2014-06-03T02:11:52Z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