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sldIdLst>
    <p:sldId id="256" r:id="rId2"/>
    <p:sldId id="257" r:id="rId3"/>
    <p:sldId id="258" r:id="rId4"/>
    <p:sldId id="306" r:id="rId5"/>
    <p:sldId id="260" r:id="rId6"/>
    <p:sldId id="282" r:id="rId7"/>
    <p:sldId id="261" r:id="rId8"/>
    <p:sldId id="283" r:id="rId9"/>
    <p:sldId id="263" r:id="rId10"/>
    <p:sldId id="265" r:id="rId11"/>
    <p:sldId id="266" r:id="rId12"/>
    <p:sldId id="267" r:id="rId13"/>
    <p:sldId id="268" r:id="rId14"/>
    <p:sldId id="307" r:id="rId15"/>
    <p:sldId id="269" r:id="rId16"/>
    <p:sldId id="270" r:id="rId17"/>
    <p:sldId id="271" r:id="rId18"/>
    <p:sldId id="272" r:id="rId19"/>
    <p:sldId id="308" r:id="rId20"/>
    <p:sldId id="273" r:id="rId21"/>
    <p:sldId id="274" r:id="rId22"/>
    <p:sldId id="275" r:id="rId23"/>
    <p:sldId id="276" r:id="rId24"/>
    <p:sldId id="280" r:id="rId25"/>
    <p:sldId id="277" r:id="rId26"/>
    <p:sldId id="278" r:id="rId27"/>
    <p:sldId id="309" r:id="rId28"/>
    <p:sldId id="279" r:id="rId29"/>
    <p:sldId id="284" r:id="rId30"/>
    <p:sldId id="285" r:id="rId31"/>
    <p:sldId id="286" r:id="rId32"/>
    <p:sldId id="310" r:id="rId33"/>
    <p:sldId id="297" r:id="rId34"/>
    <p:sldId id="287" r:id="rId35"/>
    <p:sldId id="315" r:id="rId36"/>
    <p:sldId id="316" r:id="rId37"/>
    <p:sldId id="317" r:id="rId38"/>
    <p:sldId id="319" r:id="rId39"/>
    <p:sldId id="318" r:id="rId40"/>
    <p:sldId id="321" r:id="rId41"/>
    <p:sldId id="320" r:id="rId42"/>
    <p:sldId id="311" r:id="rId43"/>
    <p:sldId id="312" r:id="rId44"/>
    <p:sldId id="313" r:id="rId45"/>
    <p:sldId id="314" r:id="rId46"/>
    <p:sldId id="305" r:id="rId47"/>
    <p:sldId id="296" r:id="rId4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00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5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6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789FDDE-A3B2-4E33-B9D8-57448703E0F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1A8C8-D324-4262-9F8D-888822C40BB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DEAE10A3-B7DE-47D4-8E9E-0F1C1B62E47C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971800"/>
            <a:ext cx="7315200" cy="609600"/>
          </a:xfrm>
        </p:spPr>
        <p:txBody>
          <a:bodyPr/>
          <a:lstStyle>
            <a:lvl1pPr>
              <a:defRPr sz="3600">
                <a:latin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fld id="{F789FDDE-A3B2-4E33-B9D8-57448703E0F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0010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81000" y="1600200"/>
            <a:ext cx="4191000" cy="4343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91000" cy="4343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fld id="{50596A49-7273-4D5F-90A2-DA6C4C5C3E2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3">
                    <a:shade val="75000"/>
                  </a:schemeClr>
                </a:solidFill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>
            <a:lvl1pPr>
              <a:defRPr>
                <a:latin typeface="宋体" pitchFamily="2" charset="-122"/>
                <a:ea typeface="宋体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C512ED28-59DB-4C25-8A54-291B7B06072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183627A-7BFB-4D61-B1EA-C5E9C37F6B2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AA0D1-1A33-42A1-B518-806537D4493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椭圆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椭圆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内容占位符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6" name="内容占位符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fld id="{7A3676D5-EC27-4D5B-B46A-89C2A649BCE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14FDBAAE-9E27-40B0-AA35-487E1041032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fld id="{542015BB-230A-47BC-BD4E-531C929816F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内容占位符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3A6FBAD-9AD2-4E9D-A4CE-D749283B896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D6571AEB-97B1-4691-A8A5-304062452CE9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椭圆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789FDDE-A3B2-4E33-B9D8-57448703E0FD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62" name="标题占位符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dirty="0" smtClean="0"/>
          </a:p>
        </p:txBody>
      </p:sp>
      <p:sp>
        <p:nvSpPr>
          <p:cNvPr id="2063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b="1" kern="1200">
          <a:solidFill>
            <a:srgbClr val="7B9899"/>
          </a:solidFill>
          <a:latin typeface="宋体" pitchFamily="2" charset="-122"/>
          <a:ea typeface="宋体" pitchFamily="2" charset="-122"/>
          <a:cs typeface="宋体" pitchFamily="2" charset="-122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宋体" pitchFamily="2" charset="-122"/>
          <a:ea typeface="宋体" pitchFamily="2" charset="-122"/>
          <a:cs typeface="宋体" pitchFamily="2" charset="-122"/>
        </a:defRPr>
      </a:lvl1pPr>
      <a:lvl2pPr marL="547688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方正舒体"/>
        </a:defRPr>
      </a:lvl2pPr>
      <a:lvl3pPr marL="822325" indent="-228600" algn="l" rtl="0" eaLnBrk="1" fontAlgn="base" hangingPunct="1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方正舒体"/>
        </a:defRPr>
      </a:lvl3pPr>
      <a:lvl4pPr marL="1096963" indent="-228600" algn="l" rtl="0" eaLnBrk="1" fontAlgn="base" hangingPunct="1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方正舒体"/>
        </a:defRPr>
      </a:lvl4pPr>
      <a:lvl5pPr marL="1371600" indent="-228600" algn="l" rtl="0" eaLnBrk="1" fontAlgn="base" hangingPunct="1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方正舒体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sz="3200" dirty="0"/>
              <a:t>第</a:t>
            </a:r>
            <a:r>
              <a:rPr lang="en-US" altLang="zh-CN" sz="3200" dirty="0"/>
              <a:t>7</a:t>
            </a:r>
            <a:r>
              <a:rPr lang="zh-CN" altLang="en-US" sz="3200" dirty="0"/>
              <a:t>章 函数</a:t>
            </a:r>
            <a:r>
              <a:rPr lang="zh-CN" altLang="en-US" dirty="0"/>
              <a:t> </a:t>
            </a:r>
            <a:r>
              <a:rPr lang="zh-CN" altLang="en-US" sz="3200" dirty="0"/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7.3  </a:t>
            </a:r>
            <a:r>
              <a:rPr lang="zh-CN" altLang="en-US"/>
              <a:t>参考传递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4681537"/>
          </a:xfrm>
        </p:spPr>
        <p:txBody>
          <a:bodyPr/>
          <a:lstStyle/>
          <a:p>
            <a:r>
              <a:rPr lang="zh-CN" altLang="en-US" dirty="0">
                <a:ea typeface="宋体" pitchFamily="2" charset="-122"/>
              </a:rPr>
              <a:t>实参向形参的参数传递有两种形式：</a:t>
            </a:r>
          </a:p>
          <a:p>
            <a:pPr lvl="1"/>
            <a:r>
              <a:rPr lang="zh-CN" altLang="en-US" sz="2400" dirty="0">
                <a:ea typeface="宋体" pitchFamily="2" charset="-122"/>
              </a:rPr>
              <a:t>值传递和地址传递。</a:t>
            </a:r>
          </a:p>
          <a:p>
            <a:pPr lvl="1"/>
            <a:r>
              <a:rPr lang="zh-CN" altLang="en-US" sz="2400" dirty="0">
                <a:solidFill>
                  <a:srgbClr val="FF0000"/>
                </a:solidFill>
                <a:ea typeface="宋体" pitchFamily="2" charset="-122"/>
              </a:rPr>
              <a:t>值传递</a:t>
            </a:r>
            <a:r>
              <a:rPr lang="zh-CN" altLang="en-US" sz="2400" dirty="0">
                <a:ea typeface="宋体" pitchFamily="2" charset="-122"/>
              </a:rPr>
              <a:t>是单向的数据传递，传递完成后，对形参的任何操作都不会影响实参。</a:t>
            </a:r>
          </a:p>
          <a:p>
            <a:pPr lvl="1"/>
            <a:r>
              <a:rPr lang="zh-CN" altLang="en-US" sz="2400" dirty="0">
                <a:solidFill>
                  <a:srgbClr val="FF0000"/>
                </a:solidFill>
                <a:ea typeface="宋体" pitchFamily="2" charset="-122"/>
              </a:rPr>
              <a:t>地址传递</a:t>
            </a:r>
            <a:r>
              <a:rPr lang="zh-CN" altLang="en-US" sz="2400" dirty="0">
                <a:ea typeface="宋体" pitchFamily="2" charset="-122"/>
              </a:rPr>
              <a:t>也可以说是单向的数据传递，但这种数据往往是变量、结构体、对象等的地址，对形参的操作会直接影响实参，从而使得这种形式上的“单向”数据传递变成“双向”</a:t>
            </a:r>
            <a:r>
              <a:rPr lang="zh-CN" altLang="en-US" sz="2400" dirty="0" smtClean="0">
                <a:ea typeface="宋体" pitchFamily="2" charset="-122"/>
              </a:rPr>
              <a:t>的。 </a:t>
            </a:r>
            <a:endParaRPr lang="zh-CN" altLang="en-US" sz="2400" dirty="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7.3  </a:t>
            </a:r>
            <a:r>
              <a:rPr lang="zh-CN" altLang="en-US"/>
              <a:t>参考传递</a:t>
            </a: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752600"/>
            <a:ext cx="5943600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【</a:t>
            </a:r>
            <a:r>
              <a:rPr kumimoji="1" lang="zh-CN" altLang="en-US"/>
              <a:t>例</a:t>
            </a:r>
            <a:r>
              <a:rPr kumimoji="1" lang="en-US" altLang="zh-CN"/>
              <a:t>7-2】</a:t>
            </a:r>
            <a:r>
              <a:rPr kumimoji="1" lang="zh-CN" altLang="en-US"/>
              <a:t>演示函数的参数传递 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4343400" y="1524000"/>
            <a:ext cx="4267200" cy="426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void main()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{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 err="1">
                <a:latin typeface="Arial" charset="0"/>
              </a:rPr>
              <a:t>int</a:t>
            </a:r>
            <a:r>
              <a:rPr kumimoji="1" lang="en-US" altLang="zh-CN" sz="2100" dirty="0">
                <a:latin typeface="Arial" charset="0"/>
              </a:rPr>
              <a:t> x=10,y=20;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 err="1">
                <a:latin typeface="Arial" charset="0"/>
              </a:rPr>
              <a:t>int</a:t>
            </a:r>
            <a:r>
              <a:rPr kumimoji="1" lang="en-US" altLang="zh-CN" sz="2100" dirty="0">
                <a:latin typeface="Arial" charset="0"/>
              </a:rPr>
              <a:t> a[10] = {1,2,3,4,5,6,7,8,9,10};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 err="1">
                <a:latin typeface="Arial" charset="0"/>
              </a:rPr>
              <a:t>int</a:t>
            </a:r>
            <a:r>
              <a:rPr kumimoji="1" lang="en-US" altLang="zh-CN" sz="2100" dirty="0">
                <a:latin typeface="Arial" charset="0"/>
              </a:rPr>
              <a:t> </a:t>
            </a:r>
            <a:r>
              <a:rPr kumimoji="1" lang="en-US" altLang="zh-CN" sz="2100" dirty="0" err="1">
                <a:latin typeface="Arial" charset="0"/>
              </a:rPr>
              <a:t>i,s</a:t>
            </a:r>
            <a:r>
              <a:rPr kumimoji="1" lang="en-US" altLang="zh-CN" sz="2100" dirty="0">
                <a:latin typeface="Arial" charset="0"/>
              </a:rPr>
              <a:t> = 0; swap(</a:t>
            </a:r>
            <a:r>
              <a:rPr kumimoji="1" lang="en-US" altLang="zh-CN" sz="2100" dirty="0" err="1">
                <a:latin typeface="Arial" charset="0"/>
              </a:rPr>
              <a:t>x,y</a:t>
            </a:r>
            <a:r>
              <a:rPr kumimoji="1" lang="en-US" altLang="zh-CN" sz="2100" dirty="0">
                <a:latin typeface="Arial" charset="0"/>
              </a:rPr>
              <a:t>); /*</a:t>
            </a:r>
            <a:r>
              <a:rPr kumimoji="1" lang="zh-CN" altLang="en-US" sz="2100" dirty="0">
                <a:latin typeface="Arial" charset="0"/>
              </a:rPr>
              <a:t>值传递*</a:t>
            </a:r>
            <a:r>
              <a:rPr kumimoji="1" lang="en-US" altLang="zh-CN" sz="2100" dirty="0">
                <a:latin typeface="Arial" charset="0"/>
              </a:rPr>
              <a:t>/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 err="1">
                <a:latin typeface="Arial" charset="0"/>
              </a:rPr>
              <a:t>printf</a:t>
            </a:r>
            <a:r>
              <a:rPr kumimoji="1" lang="en-US" altLang="zh-CN" sz="2100" dirty="0">
                <a:latin typeface="Arial" charset="0"/>
              </a:rPr>
              <a:t>("</a:t>
            </a:r>
            <a:r>
              <a:rPr kumimoji="1" lang="en-US" altLang="zh-CN" sz="2100" dirty="0" err="1">
                <a:latin typeface="Arial" charset="0"/>
              </a:rPr>
              <a:t>x,y</a:t>
            </a:r>
            <a:r>
              <a:rPr kumimoji="1" lang="en-US" altLang="zh-CN" sz="2100" dirty="0">
                <a:latin typeface="Arial" charset="0"/>
              </a:rPr>
              <a:t>=%d(main)\</a:t>
            </a:r>
            <a:r>
              <a:rPr kumimoji="1" lang="en-US" altLang="zh-CN" sz="2100" dirty="0" err="1">
                <a:latin typeface="Arial" charset="0"/>
              </a:rPr>
              <a:t>n",x,y</a:t>
            </a:r>
            <a:r>
              <a:rPr kumimoji="1" lang="en-US" altLang="zh-CN" sz="2100" dirty="0">
                <a:latin typeface="Arial" charset="0"/>
              </a:rPr>
              <a:t>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for(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 = 0 ; 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 &lt; 10 ; 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++)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	s = s + a[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];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 err="1">
                <a:latin typeface="Arial" charset="0"/>
              </a:rPr>
              <a:t>printf</a:t>
            </a:r>
            <a:r>
              <a:rPr kumimoji="1" lang="en-US" altLang="zh-CN" sz="2100" dirty="0">
                <a:latin typeface="Arial" charset="0"/>
              </a:rPr>
              <a:t>("s=%d\</a:t>
            </a:r>
            <a:r>
              <a:rPr kumimoji="1" lang="en-US" altLang="zh-CN" sz="2100" dirty="0" err="1">
                <a:latin typeface="Arial" charset="0"/>
              </a:rPr>
              <a:t>n",s</a:t>
            </a:r>
            <a:r>
              <a:rPr kumimoji="1" lang="en-US" altLang="zh-CN" sz="2100" dirty="0">
                <a:latin typeface="Arial" charset="0"/>
              </a:rPr>
              <a:t>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s=0; change(a); /*</a:t>
            </a:r>
            <a:r>
              <a:rPr kumimoji="1" lang="zh-CN" altLang="en-US" sz="2100" dirty="0">
                <a:latin typeface="Arial" charset="0"/>
              </a:rPr>
              <a:t>地址传递*</a:t>
            </a:r>
            <a:r>
              <a:rPr kumimoji="1" lang="en-US" altLang="zh-CN" sz="2100" dirty="0">
                <a:latin typeface="Arial" charset="0"/>
              </a:rPr>
              <a:t>/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for(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 = 0 ; 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 &lt; 10 ; 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++) s = s + a[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];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 err="1">
                <a:latin typeface="Arial" charset="0"/>
              </a:rPr>
              <a:t>printf</a:t>
            </a:r>
            <a:r>
              <a:rPr kumimoji="1" lang="en-US" altLang="zh-CN" sz="2100" dirty="0">
                <a:latin typeface="Arial" charset="0"/>
              </a:rPr>
              <a:t>("s=%d\</a:t>
            </a:r>
            <a:r>
              <a:rPr kumimoji="1" lang="en-US" altLang="zh-CN" sz="2100" dirty="0" err="1">
                <a:latin typeface="Arial" charset="0"/>
              </a:rPr>
              <a:t>n",s</a:t>
            </a:r>
            <a:r>
              <a:rPr kumimoji="1" lang="en-US" altLang="zh-CN" sz="2100" dirty="0">
                <a:latin typeface="Arial" charset="0"/>
              </a:rPr>
              <a:t>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} 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81000" y="1524000"/>
            <a:ext cx="3962400" cy="426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#include &lt;</a:t>
            </a:r>
            <a:r>
              <a:rPr kumimoji="1" lang="en-US" altLang="zh-CN" sz="2100" dirty="0" err="1">
                <a:latin typeface="Arial" charset="0"/>
              </a:rPr>
              <a:t>stdio.h</a:t>
            </a:r>
            <a:r>
              <a:rPr kumimoji="1" lang="en-US" altLang="zh-CN" sz="2100" dirty="0">
                <a:latin typeface="Arial" charset="0"/>
              </a:rPr>
              <a:t>&gt;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void swap(</a:t>
            </a:r>
            <a:r>
              <a:rPr kumimoji="1" lang="en-US" altLang="zh-CN" sz="2100" dirty="0" err="1">
                <a:latin typeface="Arial" charset="0"/>
              </a:rPr>
              <a:t>int</a:t>
            </a:r>
            <a:r>
              <a:rPr kumimoji="1" lang="en-US" altLang="zh-CN" sz="2100" dirty="0">
                <a:latin typeface="Arial" charset="0"/>
              </a:rPr>
              <a:t> </a:t>
            </a:r>
            <a:r>
              <a:rPr kumimoji="1" lang="en-US" altLang="zh-CN" sz="2100" dirty="0" err="1">
                <a:latin typeface="Arial" charset="0"/>
              </a:rPr>
              <a:t>a,int</a:t>
            </a:r>
            <a:r>
              <a:rPr kumimoji="1" lang="en-US" altLang="zh-CN" sz="2100" dirty="0">
                <a:latin typeface="Arial" charset="0"/>
              </a:rPr>
              <a:t> b)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{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 err="1">
                <a:latin typeface="Arial" charset="0"/>
              </a:rPr>
              <a:t>int</a:t>
            </a:r>
            <a:r>
              <a:rPr kumimoji="1" lang="en-US" altLang="zh-CN" sz="2100" dirty="0">
                <a:latin typeface="Arial" charset="0"/>
              </a:rPr>
              <a:t> t;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t=a; a=b; b=t;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 err="1">
                <a:latin typeface="Arial" charset="0"/>
              </a:rPr>
              <a:t>printf</a:t>
            </a:r>
            <a:r>
              <a:rPr kumimoji="1" lang="en-US" altLang="zh-CN" sz="2100" dirty="0">
                <a:latin typeface="Arial" charset="0"/>
              </a:rPr>
              <a:t>("</a:t>
            </a:r>
            <a:r>
              <a:rPr kumimoji="1" lang="en-US" altLang="zh-CN" sz="2100" dirty="0" err="1">
                <a:latin typeface="Arial" charset="0"/>
              </a:rPr>
              <a:t>a,b</a:t>
            </a:r>
            <a:r>
              <a:rPr kumimoji="1" lang="en-US" altLang="zh-CN" sz="2100" dirty="0">
                <a:latin typeface="Arial" charset="0"/>
              </a:rPr>
              <a:t>=%d(swap)\</a:t>
            </a:r>
            <a:r>
              <a:rPr kumimoji="1" lang="en-US" altLang="zh-CN" sz="2100" dirty="0" err="1">
                <a:latin typeface="Arial" charset="0"/>
              </a:rPr>
              <a:t>n",a,b</a:t>
            </a:r>
            <a:r>
              <a:rPr kumimoji="1" lang="en-US" altLang="zh-CN" sz="2100" dirty="0">
                <a:latin typeface="Arial" charset="0"/>
              </a:rPr>
              <a:t>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void change(</a:t>
            </a:r>
            <a:r>
              <a:rPr kumimoji="1" lang="en-US" altLang="zh-CN" sz="2100" dirty="0" err="1">
                <a:latin typeface="Arial" charset="0"/>
              </a:rPr>
              <a:t>int</a:t>
            </a:r>
            <a:r>
              <a:rPr kumimoji="1" lang="en-US" altLang="zh-CN" sz="2100" dirty="0">
                <a:latin typeface="Arial" charset="0"/>
              </a:rPr>
              <a:t> x[10])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{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 err="1">
                <a:latin typeface="Arial" charset="0"/>
              </a:rPr>
              <a:t>int</a:t>
            </a:r>
            <a:r>
              <a:rPr kumimoji="1" lang="en-US" altLang="zh-CN" sz="2100" dirty="0">
                <a:latin typeface="Arial" charset="0"/>
              </a:rPr>
              <a:t> 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;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for(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=0 ; 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&lt;10 ; 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++)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	x[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] = x[</a:t>
            </a:r>
            <a:r>
              <a:rPr kumimoji="1" lang="en-US" altLang="zh-CN" sz="2100" dirty="0" err="1">
                <a:latin typeface="Arial" charset="0"/>
              </a:rPr>
              <a:t>i</a:t>
            </a:r>
            <a:r>
              <a:rPr kumimoji="1" lang="en-US" altLang="zh-CN" sz="2100" dirty="0">
                <a:latin typeface="Arial" charset="0"/>
              </a:rPr>
              <a:t>]+ 1;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1" lang="en-US" altLang="zh-CN" sz="2100" dirty="0">
                <a:latin typeface="Arial" charset="0"/>
              </a:rPr>
              <a:t>}</a:t>
            </a:r>
          </a:p>
        </p:txBody>
      </p:sp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5427662"/>
            <a:ext cx="2819400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/>
              <a:t>7.4  </a:t>
            </a:r>
            <a:r>
              <a:rPr lang="zh-CN" altLang="en-US" sz="3600"/>
              <a:t>函数声明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46053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函数的声明是对函数类型、名称等的</a:t>
            </a: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说明</a:t>
            </a:r>
            <a:r>
              <a:rPr lang="zh-CN" altLang="en-US" sz="2400">
                <a:ea typeface="宋体" pitchFamily="2" charset="-122"/>
              </a:rPr>
              <a:t>。对函数及其函数体的建立称为函数的</a:t>
            </a: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定义</a:t>
            </a:r>
            <a:r>
              <a:rPr lang="zh-CN" altLang="en-US" sz="2400">
                <a:ea typeface="宋体" pitchFamily="2" charset="-122"/>
              </a:rPr>
              <a:t>。对函数的说明可以和定义一起完成，也可以只对函数的原型进行声明，这种声明通常称为引用性声明，其格式如下：</a:t>
            </a:r>
          </a:p>
          <a:p>
            <a:pPr lvl="2">
              <a:lnSpc>
                <a:spcPct val="8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&lt;</a:t>
            </a: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类型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&gt; &lt;</a:t>
            </a: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函数名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&gt; (&lt;</a:t>
            </a: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形参表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&gt;);</a:t>
            </a:r>
          </a:p>
          <a:p>
            <a:pPr lvl="1"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如：</a:t>
            </a:r>
          </a:p>
          <a:p>
            <a:pPr lvl="2">
              <a:lnSpc>
                <a:spcPct val="8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int sum(int a,int b);</a:t>
            </a:r>
          </a:p>
          <a:p>
            <a:pPr lvl="1"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和完整的函数声明不同的是，形参表可以只给出形参的类型，如：</a:t>
            </a:r>
          </a:p>
          <a:p>
            <a:pPr lvl="2">
              <a:lnSpc>
                <a:spcPct val="8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int sum(int,int );</a:t>
            </a:r>
          </a:p>
          <a:p>
            <a:pPr lvl="2"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形参名可以省略。</a:t>
            </a:r>
          </a:p>
          <a:p>
            <a:pPr lvl="2"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另外，这种声明是一条语句，后面的分号（</a:t>
            </a:r>
            <a:r>
              <a:rPr lang="en-US" altLang="zh-CN" sz="2400">
                <a:ea typeface="宋体" pitchFamily="2" charset="-122"/>
              </a:rPr>
              <a:t>;</a:t>
            </a:r>
            <a:r>
              <a:rPr lang="zh-CN" altLang="en-US" sz="2400">
                <a:ea typeface="宋体" pitchFamily="2" charset="-122"/>
              </a:rPr>
              <a:t>）必不可少。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010400" cy="609600"/>
          </a:xfrm>
        </p:spPr>
        <p:txBody>
          <a:bodyPr/>
          <a:lstStyle/>
          <a:p>
            <a:r>
              <a:rPr lang="zh-CN" altLang="en-US" dirty="0"/>
              <a:t>声明和定义的区分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sz="2400" dirty="0">
                <a:ea typeface="宋体" pitchFamily="2" charset="-122"/>
              </a:rPr>
              <a:t>变量的声明通常是对变量的类型和名称的一种说明，不一定会分配内存，而变量的定义肯定会分配内存空间。</a:t>
            </a:r>
          </a:p>
          <a:p>
            <a:r>
              <a:rPr lang="zh-CN" altLang="en-US" sz="2400" dirty="0">
                <a:ea typeface="宋体" pitchFamily="2" charset="-122"/>
              </a:rPr>
              <a:t>函数的声明是对函数的类型和名称的一种说明，而函数的定义是一个模块，包括函数体部分。</a:t>
            </a:r>
          </a:p>
          <a:p>
            <a:r>
              <a:rPr lang="zh-CN" altLang="en-US" sz="2400" dirty="0">
                <a:ea typeface="宋体" pitchFamily="2" charset="-122"/>
              </a:rPr>
              <a:t>声明可能也是定义，也可能不是。广义上的声明包括定义性声明和引用性声明，我们通常所说的声明指的是后者。</a:t>
            </a:r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7.5  </a:t>
            </a:r>
            <a:r>
              <a:rPr lang="zh-CN" altLang="en-US"/>
              <a:t>作用域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38200" y="1676400"/>
            <a:ext cx="7696200" cy="4757738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>
                <a:ea typeface="宋体" pitchFamily="2" charset="-122"/>
              </a:rPr>
              <a:t>作用域就是作用范围，不同作用域允许相同的标识符出现，同一作用域标识符不能重复，嵌套的作用域标识符由内向外屏蔽。 </a:t>
            </a:r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3276600"/>
            <a:ext cx="41052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7.5  </a:t>
            </a:r>
            <a:r>
              <a:rPr lang="zh-CN" altLang="en-US"/>
              <a:t>作用域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828800"/>
            <a:ext cx="8534400" cy="3367087"/>
          </a:xfrm>
        </p:spPr>
        <p:txBody>
          <a:bodyPr/>
          <a:lstStyle/>
          <a:p>
            <a:r>
              <a:rPr lang="zh-CN" altLang="en-US" sz="2400" dirty="0">
                <a:ea typeface="宋体" pitchFamily="2" charset="-122"/>
              </a:rPr>
              <a:t>标识符</a:t>
            </a:r>
            <a:r>
              <a:rPr lang="en-US" altLang="zh-CN" sz="2400" dirty="0">
                <a:ea typeface="宋体" pitchFamily="2" charset="-122"/>
              </a:rPr>
              <a:t>a</a:t>
            </a:r>
            <a:r>
              <a:rPr lang="zh-CN" altLang="en-US" sz="2400" dirty="0">
                <a:ea typeface="宋体" pitchFamily="2" charset="-122"/>
              </a:rPr>
              <a:t>共出现了</a:t>
            </a:r>
            <a:r>
              <a:rPr lang="en-US" altLang="zh-CN" sz="2400" dirty="0">
                <a:ea typeface="宋体" pitchFamily="2" charset="-122"/>
              </a:rPr>
              <a:t>3</a:t>
            </a:r>
            <a:r>
              <a:rPr lang="zh-CN" altLang="en-US" sz="2400" dirty="0">
                <a:ea typeface="宋体" pitchFamily="2" charset="-122"/>
              </a:rPr>
              <a:t>次。大圆</a:t>
            </a:r>
            <a:r>
              <a:rPr lang="en-US" altLang="zh-CN" sz="2400" dirty="0">
                <a:ea typeface="宋体" pitchFamily="2" charset="-122"/>
              </a:rPr>
              <a:t>A</a:t>
            </a:r>
            <a:r>
              <a:rPr lang="zh-CN" altLang="en-US" sz="2400" dirty="0">
                <a:ea typeface="宋体" pitchFamily="2" charset="-122"/>
              </a:rPr>
              <a:t>中的</a:t>
            </a:r>
            <a:r>
              <a:rPr lang="en-US" altLang="zh-CN" sz="2400" dirty="0" err="1">
                <a:ea typeface="宋体" pitchFamily="2" charset="-122"/>
              </a:rPr>
              <a:t>int</a:t>
            </a:r>
            <a:r>
              <a:rPr lang="en-US" altLang="zh-CN" sz="2400" dirty="0">
                <a:ea typeface="宋体" pitchFamily="2" charset="-122"/>
              </a:rPr>
              <a:t> a</a:t>
            </a:r>
            <a:r>
              <a:rPr lang="zh-CN" altLang="en-US" sz="2400" dirty="0">
                <a:ea typeface="宋体" pitchFamily="2" charset="-122"/>
              </a:rPr>
              <a:t>作用范围是整个程序；小圆</a:t>
            </a:r>
            <a:r>
              <a:rPr lang="en-US" altLang="zh-CN" sz="2400" dirty="0">
                <a:ea typeface="宋体" pitchFamily="2" charset="-122"/>
              </a:rPr>
              <a:t>B</a:t>
            </a:r>
            <a:r>
              <a:rPr lang="zh-CN" altLang="en-US" sz="2400" dirty="0">
                <a:ea typeface="宋体" pitchFamily="2" charset="-122"/>
              </a:rPr>
              <a:t>、</a:t>
            </a:r>
            <a:r>
              <a:rPr lang="en-US" altLang="zh-CN" sz="2400" dirty="0">
                <a:ea typeface="宋体" pitchFamily="2" charset="-122"/>
              </a:rPr>
              <a:t>D</a:t>
            </a:r>
            <a:r>
              <a:rPr lang="zh-CN" altLang="en-US" sz="2400" dirty="0">
                <a:ea typeface="宋体" pitchFamily="2" charset="-122"/>
              </a:rPr>
              <a:t>中的</a:t>
            </a:r>
            <a:r>
              <a:rPr lang="en-US" altLang="zh-CN" sz="2400" dirty="0" err="1">
                <a:ea typeface="宋体" pitchFamily="2" charset="-122"/>
              </a:rPr>
              <a:t>int</a:t>
            </a:r>
            <a:r>
              <a:rPr lang="en-US" altLang="zh-CN" sz="2400" dirty="0">
                <a:ea typeface="宋体" pitchFamily="2" charset="-122"/>
              </a:rPr>
              <a:t> a</a:t>
            </a:r>
            <a:r>
              <a:rPr lang="zh-CN" altLang="en-US" sz="2400" dirty="0">
                <a:ea typeface="宋体" pitchFamily="2" charset="-122"/>
              </a:rPr>
              <a:t>分属</a:t>
            </a:r>
            <a:r>
              <a:rPr lang="en-US" altLang="zh-CN" sz="2400" dirty="0">
                <a:ea typeface="宋体" pitchFamily="2" charset="-122"/>
              </a:rPr>
              <a:t>B</a:t>
            </a:r>
            <a:r>
              <a:rPr lang="zh-CN" altLang="en-US" sz="2400" dirty="0">
                <a:ea typeface="宋体" pitchFamily="2" charset="-122"/>
              </a:rPr>
              <a:t>、</a:t>
            </a:r>
            <a:r>
              <a:rPr lang="en-US" altLang="zh-CN" sz="2400" dirty="0">
                <a:ea typeface="宋体" pitchFamily="2" charset="-122"/>
              </a:rPr>
              <a:t>D</a:t>
            </a:r>
            <a:r>
              <a:rPr lang="zh-CN" altLang="en-US" sz="2400" dirty="0">
                <a:ea typeface="宋体" pitchFamily="2" charset="-122"/>
              </a:rPr>
              <a:t>范围，而且都屏蔽了大圆</a:t>
            </a:r>
            <a:r>
              <a:rPr lang="en-US" altLang="zh-CN" sz="2400" dirty="0">
                <a:ea typeface="宋体" pitchFamily="2" charset="-122"/>
              </a:rPr>
              <a:t>A</a:t>
            </a:r>
            <a:r>
              <a:rPr lang="zh-CN" altLang="en-US" sz="2400" dirty="0">
                <a:ea typeface="宋体" pitchFamily="2" charset="-122"/>
              </a:rPr>
              <a:t>中的</a:t>
            </a:r>
            <a:r>
              <a:rPr lang="en-US" altLang="zh-CN" sz="2400" dirty="0">
                <a:ea typeface="宋体" pitchFamily="2" charset="-122"/>
              </a:rPr>
              <a:t>a</a:t>
            </a:r>
            <a:r>
              <a:rPr lang="zh-CN" altLang="en-US" sz="2400" dirty="0">
                <a:ea typeface="宋体" pitchFamily="2" charset="-122"/>
              </a:rPr>
              <a:t>，小圆</a:t>
            </a:r>
            <a:r>
              <a:rPr lang="en-US" altLang="zh-CN" sz="2400" dirty="0">
                <a:ea typeface="宋体" pitchFamily="2" charset="-122"/>
              </a:rPr>
              <a:t>C</a:t>
            </a:r>
            <a:r>
              <a:rPr lang="zh-CN" altLang="en-US" sz="2400" dirty="0">
                <a:ea typeface="宋体" pitchFamily="2" charset="-122"/>
              </a:rPr>
              <a:t>可以直接访问大圆中的</a:t>
            </a:r>
            <a:r>
              <a:rPr lang="en-US" altLang="zh-CN" sz="2400" dirty="0" err="1">
                <a:ea typeface="宋体" pitchFamily="2" charset="-122"/>
              </a:rPr>
              <a:t>int</a:t>
            </a:r>
            <a:r>
              <a:rPr lang="en-US" altLang="zh-CN" sz="2400" dirty="0">
                <a:ea typeface="宋体" pitchFamily="2" charset="-122"/>
              </a:rPr>
              <a:t> a</a:t>
            </a:r>
            <a:r>
              <a:rPr lang="zh-CN" altLang="en-US" sz="2400" dirty="0">
                <a:ea typeface="宋体" pitchFamily="2" charset="-122"/>
              </a:rPr>
              <a:t>；</a:t>
            </a:r>
          </a:p>
          <a:p>
            <a:r>
              <a:rPr lang="zh-CN" altLang="en-US" sz="2400" dirty="0">
                <a:ea typeface="宋体" pitchFamily="2" charset="-122"/>
              </a:rPr>
              <a:t>小圆</a:t>
            </a:r>
            <a:r>
              <a:rPr lang="en-US" altLang="zh-CN" sz="2400" dirty="0">
                <a:ea typeface="宋体" pitchFamily="2" charset="-122"/>
              </a:rPr>
              <a:t>B</a:t>
            </a:r>
            <a:r>
              <a:rPr lang="zh-CN" altLang="en-US" sz="2400" dirty="0">
                <a:ea typeface="宋体" pitchFamily="2" charset="-122"/>
              </a:rPr>
              <a:t>不能访问小圆</a:t>
            </a:r>
            <a:r>
              <a:rPr lang="en-US" altLang="zh-CN" sz="2400" dirty="0">
                <a:ea typeface="宋体" pitchFamily="2" charset="-122"/>
              </a:rPr>
              <a:t>D</a:t>
            </a:r>
            <a:r>
              <a:rPr lang="zh-CN" altLang="en-US" sz="2400" dirty="0">
                <a:ea typeface="宋体" pitchFamily="2" charset="-122"/>
              </a:rPr>
              <a:t>中</a:t>
            </a:r>
            <a:r>
              <a:rPr lang="en-US" altLang="zh-CN" sz="2400" dirty="0">
                <a:ea typeface="宋体" pitchFamily="2" charset="-122"/>
              </a:rPr>
              <a:t>char d</a:t>
            </a:r>
            <a:r>
              <a:rPr lang="zh-CN" altLang="en-US" sz="2400" dirty="0">
                <a:ea typeface="宋体" pitchFamily="2" charset="-122"/>
              </a:rPr>
              <a:t>，同样，小圆</a:t>
            </a:r>
            <a:r>
              <a:rPr lang="en-US" altLang="zh-CN" sz="2400" dirty="0">
                <a:ea typeface="宋体" pitchFamily="2" charset="-122"/>
              </a:rPr>
              <a:t>D</a:t>
            </a:r>
            <a:r>
              <a:rPr lang="zh-CN" altLang="en-US" sz="2400" dirty="0">
                <a:ea typeface="宋体" pitchFamily="2" charset="-122"/>
              </a:rPr>
              <a:t>不能访问小圆</a:t>
            </a:r>
            <a:r>
              <a:rPr lang="en-US" altLang="zh-CN" sz="2400" dirty="0">
                <a:ea typeface="宋体" pitchFamily="2" charset="-122"/>
              </a:rPr>
              <a:t>B</a:t>
            </a:r>
            <a:r>
              <a:rPr lang="zh-CN" altLang="en-US" sz="2400" dirty="0">
                <a:ea typeface="宋体" pitchFamily="2" charset="-122"/>
              </a:rPr>
              <a:t>中的</a:t>
            </a:r>
            <a:r>
              <a:rPr lang="en-US" altLang="zh-CN" sz="2400" dirty="0">
                <a:ea typeface="宋体" pitchFamily="2" charset="-122"/>
              </a:rPr>
              <a:t>char b</a:t>
            </a:r>
            <a:r>
              <a:rPr lang="zh-CN" altLang="en-US" sz="2400" dirty="0">
                <a:ea typeface="宋体" pitchFamily="2" charset="-122"/>
              </a:rPr>
              <a:t>。</a:t>
            </a:r>
          </a:p>
          <a:p>
            <a:r>
              <a:rPr lang="en-US" altLang="zh-CN" sz="2400" dirty="0">
                <a:ea typeface="宋体" pitchFamily="2" charset="-122"/>
              </a:rPr>
              <a:t>B</a:t>
            </a:r>
            <a:r>
              <a:rPr lang="zh-CN" altLang="en-US" sz="2400" dirty="0">
                <a:ea typeface="宋体" pitchFamily="2" charset="-122"/>
              </a:rPr>
              <a:t>、</a:t>
            </a:r>
            <a:r>
              <a:rPr lang="en-US" altLang="zh-CN" sz="2400" dirty="0">
                <a:ea typeface="宋体" pitchFamily="2" charset="-122"/>
              </a:rPr>
              <a:t>C</a:t>
            </a:r>
            <a:r>
              <a:rPr lang="zh-CN" altLang="en-US" sz="2400" dirty="0">
                <a:ea typeface="宋体" pitchFamily="2" charset="-122"/>
              </a:rPr>
              <a:t>、</a:t>
            </a:r>
            <a:r>
              <a:rPr lang="en-US" altLang="zh-CN" sz="2400" dirty="0">
                <a:ea typeface="宋体" pitchFamily="2" charset="-122"/>
              </a:rPr>
              <a:t>D</a:t>
            </a:r>
            <a:r>
              <a:rPr lang="zh-CN" altLang="en-US" sz="2400" dirty="0">
                <a:ea typeface="宋体" pitchFamily="2" charset="-122"/>
              </a:rPr>
              <a:t>都能访问大圆</a:t>
            </a:r>
            <a:r>
              <a:rPr lang="en-US" altLang="zh-CN" sz="2400" dirty="0">
                <a:ea typeface="宋体" pitchFamily="2" charset="-122"/>
              </a:rPr>
              <a:t>A</a:t>
            </a:r>
            <a:r>
              <a:rPr lang="zh-CN" altLang="en-US" sz="2400" dirty="0">
                <a:ea typeface="宋体" pitchFamily="2" charset="-122"/>
              </a:rPr>
              <a:t>中的</a:t>
            </a:r>
            <a:r>
              <a:rPr lang="en-US" altLang="zh-CN" sz="2400" dirty="0">
                <a:ea typeface="宋体" pitchFamily="2" charset="-122"/>
              </a:rPr>
              <a:t>char c</a:t>
            </a:r>
            <a:r>
              <a:rPr lang="zh-CN" altLang="en-US" sz="2400" dirty="0">
                <a:ea typeface="宋体" pitchFamily="2" charset="-122"/>
              </a:rPr>
              <a:t>、</a:t>
            </a:r>
            <a:r>
              <a:rPr lang="en-US" altLang="zh-CN" sz="2400" dirty="0" err="1">
                <a:ea typeface="宋体" pitchFamily="2" charset="-122"/>
              </a:rPr>
              <a:t>int</a:t>
            </a:r>
            <a:r>
              <a:rPr lang="en-US" altLang="zh-CN" sz="2400" dirty="0">
                <a:ea typeface="宋体" pitchFamily="2" charset="-122"/>
              </a:rPr>
              <a:t> sum(</a:t>
            </a:r>
            <a:r>
              <a:rPr lang="en-US" altLang="zh-CN" sz="2400" dirty="0" err="1">
                <a:ea typeface="宋体" pitchFamily="2" charset="-122"/>
              </a:rPr>
              <a:t>int</a:t>
            </a:r>
            <a:r>
              <a:rPr lang="en-US" altLang="zh-CN" sz="2400" dirty="0">
                <a:ea typeface="宋体" pitchFamily="2" charset="-122"/>
              </a:rPr>
              <a:t> n);</a:t>
            </a:r>
          </a:p>
          <a:p>
            <a:r>
              <a:rPr lang="zh-CN" altLang="en-US" sz="2400" dirty="0">
                <a:ea typeface="宋体" pitchFamily="2" charset="-122"/>
              </a:rPr>
              <a:t>小圆</a:t>
            </a:r>
            <a:r>
              <a:rPr lang="en-US" altLang="zh-CN" sz="2400" dirty="0">
                <a:ea typeface="宋体" pitchFamily="2" charset="-122"/>
              </a:rPr>
              <a:t>B</a:t>
            </a:r>
            <a:r>
              <a:rPr lang="zh-CN" altLang="en-US" sz="2400" dirty="0">
                <a:ea typeface="宋体" pitchFamily="2" charset="-122"/>
              </a:rPr>
              <a:t>、</a:t>
            </a:r>
            <a:r>
              <a:rPr lang="en-US" altLang="zh-CN" sz="2400" dirty="0">
                <a:ea typeface="宋体" pitchFamily="2" charset="-122"/>
              </a:rPr>
              <a:t>C</a:t>
            </a:r>
            <a:r>
              <a:rPr lang="zh-CN" altLang="en-US" sz="2400" dirty="0">
                <a:ea typeface="宋体" pitchFamily="2" charset="-122"/>
              </a:rPr>
              <a:t>、</a:t>
            </a:r>
            <a:r>
              <a:rPr lang="en-US" altLang="zh-CN" sz="2400" dirty="0">
                <a:ea typeface="宋体" pitchFamily="2" charset="-122"/>
              </a:rPr>
              <a:t>D</a:t>
            </a:r>
            <a:r>
              <a:rPr lang="zh-CN" altLang="en-US" sz="2400" dirty="0">
                <a:ea typeface="宋体" pitchFamily="2" charset="-122"/>
              </a:rPr>
              <a:t>可以理解成是</a:t>
            </a:r>
            <a:r>
              <a:rPr lang="en-US" altLang="zh-CN" sz="2400" dirty="0">
                <a:ea typeface="宋体" pitchFamily="2" charset="-122"/>
              </a:rPr>
              <a:t>3</a:t>
            </a:r>
            <a:r>
              <a:rPr lang="zh-CN" altLang="en-US" sz="2400" dirty="0">
                <a:ea typeface="宋体" pitchFamily="2" charset="-122"/>
              </a:rPr>
              <a:t>个函数或复合语句。在有些教材中用“块”来表示一段相对独立的代码。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例</a:t>
            </a:r>
            <a:r>
              <a:rPr lang="en-US" altLang="zh-CN" dirty="0"/>
              <a:t>7-3】</a:t>
            </a:r>
            <a:r>
              <a:rPr lang="zh-CN" altLang="en-US" dirty="0"/>
              <a:t>作用域演示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382000" cy="4910138"/>
          </a:xfrm>
        </p:spPr>
        <p:txBody>
          <a:bodyPr/>
          <a:lstStyle/>
          <a:p>
            <a:pPr>
              <a:buFontTx/>
              <a:buNone/>
            </a:pP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a=10; 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static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add(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a,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b) { return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a+b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; }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main()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{  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a,b,c;int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i,s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= 0;int sub(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int,int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);extern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d;a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=20;c=10;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	{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a;	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c=20; 	b=10;	a = add(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b,c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);n}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	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printf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("a = %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d,b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= %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d,c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= %d\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n",a,b,c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);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	for(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=1;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&lt;=100;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++) {s = s +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;}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	for(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=1;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&lt;=100;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++) {s = sub(s,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);}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	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printf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("s = %d\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n",s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);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printf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("d = %d\n" ,d);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}</a:t>
            </a:r>
          </a:p>
          <a:p>
            <a:pPr>
              <a:buFontTx/>
              <a:buNone/>
            </a:pPr>
            <a:r>
              <a:rPr kumimoji="1" lang="en-US" altLang="zh-CN" sz="2100" b="0" dirty="0">
                <a:latin typeface="+mn-lt"/>
                <a:ea typeface="宋体" pitchFamily="2" charset="-122"/>
              </a:rPr>
              <a:t>extern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sub(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a,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b) { return a-b; }</a:t>
            </a:r>
          </a:p>
          <a:p>
            <a:pPr>
              <a:buFontTx/>
              <a:buNone/>
            </a:pP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d = 888; </a:t>
            </a:r>
            <a:r>
              <a:rPr kumimoji="1" lang="en-US" altLang="zh-CN" sz="2100" b="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b="0" dirty="0">
                <a:latin typeface="+mn-lt"/>
                <a:ea typeface="宋体" pitchFamily="2" charset="-122"/>
              </a:rPr>
              <a:t> e = 999;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5407025"/>
            <a:ext cx="3124200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7.6  </a:t>
            </a:r>
            <a:r>
              <a:rPr lang="zh-CN" altLang="en-US"/>
              <a:t>存储类型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</p:spPr>
        <p:txBody>
          <a:bodyPr/>
          <a:lstStyle/>
          <a:p>
            <a:r>
              <a:rPr lang="zh-CN" altLang="en-US" sz="2400">
                <a:ea typeface="宋体" pitchFamily="2" charset="-122"/>
              </a:rPr>
              <a:t>从分配内存到被回收，变量的使用具有时效性，这就是变量的生存期。在整个程序运行过程中，不同存储类型的变量生存期也各有差异。 </a:t>
            </a:r>
          </a:p>
          <a:p>
            <a:r>
              <a:rPr lang="zh-CN" altLang="en-US" sz="2400">
                <a:ea typeface="宋体" pitchFamily="2" charset="-122"/>
              </a:rPr>
              <a:t>一个程序在内存中占用的存储空间分为两个部分：程序区和数据区，数据区也可以分成静态数据区和动态数据区。 </a:t>
            </a:r>
          </a:p>
          <a:p>
            <a:r>
              <a:rPr lang="zh-CN" altLang="en-US" sz="2400">
                <a:ea typeface="宋体" pitchFamily="2" charset="-122"/>
              </a:rPr>
              <a:t>生存期和作用域是不同的概念，分别从时间上和空间上对变量的使用进行界定，相互关联又不完全一致，例如，静态变量的生存期贯穿整个程序，但作用域是从声明位置开始到文件结束。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7.6  </a:t>
            </a:r>
            <a:r>
              <a:rPr lang="zh-CN" altLang="en-US"/>
              <a:t>存储类型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1600200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一个程序在内存中占用的存储空间分为两个部分：程序区和数据区，数据区也可以分成静态数据区和动态数据区 </a:t>
            </a:r>
          </a:p>
        </p:txBody>
      </p:sp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895600"/>
            <a:ext cx="34290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理解并掌握函数的概念、定义和调用的方法和实质</a:t>
            </a:r>
          </a:p>
          <a:p>
            <a:r>
              <a:rPr lang="zh-CN" altLang="en-US">
                <a:ea typeface="宋体" pitchFamily="2" charset="-122"/>
              </a:rPr>
              <a:t>掌握有参函数的数据传递方法，区分“值传递”与“地址传递”</a:t>
            </a:r>
          </a:p>
          <a:p>
            <a:r>
              <a:rPr lang="zh-CN" altLang="en-US">
                <a:ea typeface="宋体" pitchFamily="2" charset="-122"/>
              </a:rPr>
              <a:t>理解标识符作用域和生成期的概念</a:t>
            </a:r>
          </a:p>
          <a:p>
            <a:r>
              <a:rPr lang="zh-CN" altLang="en-US">
                <a:ea typeface="宋体" pitchFamily="2" charset="-122"/>
              </a:rPr>
              <a:t>理解并掌握存储类型的概念</a:t>
            </a:r>
          </a:p>
          <a:p>
            <a:r>
              <a:rPr lang="zh-CN" altLang="en-US">
                <a:ea typeface="宋体" pitchFamily="2" charset="-122"/>
              </a:rPr>
              <a:t>理解并学会设计简单的递归函数 </a:t>
            </a:r>
          </a:p>
        </p:txBody>
      </p:sp>
      <p:sp>
        <p:nvSpPr>
          <p:cNvPr id="4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7.6  </a:t>
            </a:r>
            <a:r>
              <a:rPr lang="zh-CN" altLang="en-US"/>
              <a:t>存储类型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044950"/>
          </a:xfrm>
        </p:spPr>
        <p:txBody>
          <a:bodyPr/>
          <a:lstStyle/>
          <a:p>
            <a:r>
              <a:rPr lang="zh-CN" altLang="en-US" sz="2400">
                <a:ea typeface="宋体" pitchFamily="2" charset="-122"/>
              </a:rPr>
              <a:t>变量的存储类型包括</a:t>
            </a:r>
            <a:r>
              <a:rPr lang="en-US" altLang="zh-CN" sz="2400">
                <a:ea typeface="宋体" pitchFamily="2" charset="-122"/>
              </a:rPr>
              <a:t>: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自动（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auto</a:t>
            </a:r>
            <a:r>
              <a:rPr lang="zh-CN" altLang="en-US" sz="2400">
                <a:ea typeface="宋体" pitchFamily="2" charset="-122"/>
              </a:rPr>
              <a:t>）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寄存器（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register</a:t>
            </a:r>
            <a:r>
              <a:rPr lang="zh-CN" altLang="en-US" sz="2400">
                <a:ea typeface="宋体" pitchFamily="2" charset="-122"/>
              </a:rPr>
              <a:t>）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静态（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static</a:t>
            </a:r>
            <a:r>
              <a:rPr lang="zh-CN" altLang="en-US" sz="2400">
                <a:ea typeface="宋体" pitchFamily="2" charset="-122"/>
              </a:rPr>
              <a:t>）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外部（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extern</a:t>
            </a:r>
            <a:r>
              <a:rPr lang="zh-CN" altLang="en-US" sz="2400">
                <a:ea typeface="宋体" pitchFamily="2" charset="-122"/>
              </a:rPr>
              <a:t>）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7.6.1  </a:t>
            </a:r>
            <a:r>
              <a:rPr lang="zh-CN" altLang="en-US"/>
              <a:t>自动（</a:t>
            </a:r>
            <a:r>
              <a:rPr lang="en-US" altLang="zh-CN"/>
              <a:t>auto</a:t>
            </a:r>
            <a:r>
              <a:rPr lang="zh-CN" altLang="en-US"/>
              <a:t>）类型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13238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auto</a:t>
            </a:r>
            <a:r>
              <a:rPr kumimoji="1" lang="zh-CN" altLang="en-US" sz="2400">
                <a:ea typeface="宋体" pitchFamily="2" charset="-122"/>
              </a:rPr>
              <a:t>用于局部变量的存储类型声明，可以省略，系统默认局部变量为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auto</a:t>
            </a:r>
            <a:r>
              <a:rPr kumimoji="1" lang="zh-CN" altLang="en-US" sz="2400">
                <a:ea typeface="宋体" pitchFamily="2" charset="-122"/>
              </a:rPr>
              <a:t>类型。</a:t>
            </a:r>
          </a:p>
          <a:p>
            <a:pPr>
              <a:lnSpc>
                <a:spcPct val="90000"/>
              </a:lnSpc>
            </a:pP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auto</a:t>
            </a:r>
            <a:r>
              <a:rPr kumimoji="1" lang="zh-CN" altLang="en-US" sz="2400">
                <a:ea typeface="宋体" pitchFamily="2" charset="-122"/>
              </a:rPr>
              <a:t>类型变量是动态变量，声明时系统不会自动初始化，其值是随机的，所以必须在使用前初始化或赋值。下面的用法是错误的：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int add(int a,int b)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{ int c;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   c = c + a + b; /*</a:t>
            </a:r>
            <a:r>
              <a:rPr kumimoji="1" lang="zh-CN" altLang="en-US" sz="2400">
                <a:ea typeface="宋体" pitchFamily="2" charset="-122"/>
              </a:rPr>
              <a:t>错误：</a:t>
            </a:r>
            <a:r>
              <a:rPr kumimoji="1" lang="en-US" altLang="zh-CN" sz="2400">
                <a:ea typeface="宋体" pitchFamily="2" charset="-122"/>
              </a:rPr>
              <a:t>c</a:t>
            </a:r>
            <a:r>
              <a:rPr kumimoji="1" lang="zh-CN" altLang="en-US" sz="2400">
                <a:ea typeface="宋体" pitchFamily="2" charset="-122"/>
              </a:rPr>
              <a:t>没有初始化*</a:t>
            </a:r>
            <a:r>
              <a:rPr kumimoji="1" lang="en-US" altLang="zh-CN" sz="2400">
                <a:ea typeface="宋体" pitchFamily="2" charset="-122"/>
              </a:rPr>
              <a:t>/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   return c;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}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auto</a:t>
            </a:r>
            <a:r>
              <a:rPr kumimoji="1" lang="en-US" altLang="zh-CN" sz="2400">
                <a:ea typeface="宋体" pitchFamily="2" charset="-122"/>
              </a:rPr>
              <a:t> int a; /*</a:t>
            </a:r>
            <a:r>
              <a:rPr kumimoji="1" lang="zh-CN" altLang="en-US" sz="2400">
                <a:ea typeface="宋体" pitchFamily="2" charset="-122"/>
              </a:rPr>
              <a:t>错误：外部变量不能声明为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auto</a:t>
            </a:r>
            <a:r>
              <a:rPr kumimoji="1" lang="en-US" altLang="zh-CN" sz="2400">
                <a:ea typeface="宋体" pitchFamily="2" charset="-122"/>
              </a:rPr>
              <a:t>*/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7.6.2  </a:t>
            </a:r>
            <a:r>
              <a:rPr lang="zh-CN" altLang="en-US"/>
              <a:t>寄存器（</a:t>
            </a:r>
            <a:r>
              <a:rPr lang="en-US" altLang="zh-CN"/>
              <a:t>register</a:t>
            </a:r>
            <a:r>
              <a:rPr lang="zh-CN" altLang="en-US"/>
              <a:t>）类型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13238"/>
          </a:xfrm>
        </p:spPr>
        <p:txBody>
          <a:bodyPr/>
          <a:lstStyle/>
          <a:p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register</a:t>
            </a:r>
            <a:r>
              <a:rPr lang="zh-CN" altLang="en-US" sz="2400">
                <a:ea typeface="宋体" pitchFamily="2" charset="-122"/>
              </a:rPr>
              <a:t>用于局部变量的存储类型声明，表示请求编译器尽可能直接分配使用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CPU</a:t>
            </a:r>
            <a:r>
              <a:rPr lang="zh-CN" altLang="en-US" sz="2400">
                <a:ea typeface="宋体" pitchFamily="2" charset="-122"/>
              </a:rPr>
              <a:t>的寄存器，在寄存器满的情况下才分配内存。这种类型的变量主要用于循环变量，可以大大提高对这种变量的存取速度，从而提高程序效率。</a:t>
            </a:r>
          </a:p>
          <a:p>
            <a:r>
              <a:rPr lang="zh-CN" altLang="en-US" sz="2400">
                <a:ea typeface="宋体" pitchFamily="2" charset="-122"/>
              </a:rPr>
              <a:t>能实际实现为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register</a:t>
            </a:r>
            <a:r>
              <a:rPr lang="zh-CN" altLang="en-US" sz="2400">
                <a:ea typeface="宋体" pitchFamily="2" charset="-122"/>
              </a:rPr>
              <a:t>类型的变量很少，主要是寄存器数量有限。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7.6.3  </a:t>
            </a:r>
            <a:r>
              <a:rPr lang="zh-CN" altLang="en-US"/>
              <a:t>静态（</a:t>
            </a:r>
            <a:r>
              <a:rPr lang="en-US" altLang="zh-CN"/>
              <a:t>static</a:t>
            </a:r>
            <a:r>
              <a:rPr lang="zh-CN" altLang="en-US"/>
              <a:t>）类型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kumimoji="1" lang="en-US" altLang="zh-CN" sz="2600" dirty="0">
                <a:solidFill>
                  <a:srgbClr val="FF0000"/>
                </a:solidFill>
                <a:ea typeface="宋体" pitchFamily="2" charset="-122"/>
              </a:rPr>
              <a:t>static</a:t>
            </a:r>
            <a:r>
              <a:rPr lang="zh-CN" altLang="en-US" sz="2400" dirty="0">
                <a:ea typeface="宋体" pitchFamily="2" charset="-122"/>
              </a:rPr>
              <a:t>类型变量称为静态变量，存放在静态存储区。</a:t>
            </a:r>
          </a:p>
          <a:p>
            <a:pPr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全局变量和局部变量都可以声明为</a:t>
            </a:r>
            <a:r>
              <a:rPr kumimoji="1" lang="en-US" altLang="zh-CN" sz="2600" dirty="0">
                <a:solidFill>
                  <a:srgbClr val="FF0000"/>
                </a:solidFill>
                <a:ea typeface="宋体" pitchFamily="2" charset="-122"/>
              </a:rPr>
              <a:t>static</a:t>
            </a:r>
            <a:r>
              <a:rPr lang="zh-CN" altLang="en-US" sz="2400" dirty="0">
                <a:ea typeface="宋体" pitchFamily="2" charset="-122"/>
              </a:rPr>
              <a:t>类型，但意义不同。</a:t>
            </a:r>
          </a:p>
          <a:p>
            <a:pPr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全局变量总是静态存储，默认值为</a:t>
            </a:r>
            <a:r>
              <a:rPr lang="en-US" altLang="zh-CN" sz="2400" dirty="0">
                <a:ea typeface="宋体" pitchFamily="2" charset="-122"/>
              </a:rPr>
              <a:t>0</a:t>
            </a:r>
            <a:r>
              <a:rPr lang="zh-CN" altLang="en-US" sz="2400" dirty="0">
                <a:ea typeface="宋体" pitchFamily="2" charset="-122"/>
              </a:rPr>
              <a:t>。全局变量前</a:t>
            </a:r>
            <a:r>
              <a:rPr lang="zh-CN" altLang="en-US" sz="2400" dirty="0" smtClean="0">
                <a:ea typeface="宋体" pitchFamily="2" charset="-122"/>
              </a:rPr>
              <a:t>加上。</a:t>
            </a:r>
            <a:r>
              <a:rPr kumimoji="1" lang="en-US" altLang="zh-CN" sz="2600" dirty="0" smtClean="0">
                <a:solidFill>
                  <a:srgbClr val="FF0000"/>
                </a:solidFill>
                <a:ea typeface="宋体" pitchFamily="2" charset="-122"/>
              </a:rPr>
              <a:t>static</a:t>
            </a:r>
            <a:r>
              <a:rPr lang="zh-CN" altLang="en-US" sz="2400" dirty="0">
                <a:ea typeface="宋体" pitchFamily="2" charset="-122"/>
              </a:rPr>
              <a:t>表示该变量只能在本程序文件内使用，其他文件无使用权限。对于全局变量，</a:t>
            </a:r>
            <a:r>
              <a:rPr kumimoji="1" lang="en-US" altLang="zh-CN" sz="2600" dirty="0">
                <a:solidFill>
                  <a:srgbClr val="FF0000"/>
                </a:solidFill>
                <a:ea typeface="宋体" pitchFamily="2" charset="-122"/>
              </a:rPr>
              <a:t>static</a:t>
            </a:r>
            <a:r>
              <a:rPr lang="zh-CN" altLang="en-US" sz="2400" dirty="0">
                <a:ea typeface="宋体" pitchFamily="2" charset="-122"/>
              </a:rPr>
              <a:t>关键字主要用于在程序包含多个文件时限制变量的使用范围，对于只有一个文件的程序有无</a:t>
            </a:r>
            <a:r>
              <a:rPr kumimoji="1" lang="en-US" altLang="zh-CN" sz="2600" dirty="0">
                <a:solidFill>
                  <a:srgbClr val="FF0000"/>
                </a:solidFill>
                <a:ea typeface="宋体" pitchFamily="2" charset="-122"/>
              </a:rPr>
              <a:t>static</a:t>
            </a:r>
            <a:r>
              <a:rPr lang="zh-CN" altLang="en-US" sz="2400" dirty="0">
                <a:ea typeface="宋体" pitchFamily="2" charset="-122"/>
              </a:rPr>
              <a:t>都是一样。</a:t>
            </a:r>
          </a:p>
          <a:p>
            <a:pPr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局部变量声明为</a:t>
            </a:r>
            <a:r>
              <a:rPr kumimoji="1" lang="en-US" altLang="zh-CN" sz="2600" dirty="0">
                <a:solidFill>
                  <a:srgbClr val="FF0000"/>
                </a:solidFill>
                <a:ea typeface="宋体" pitchFamily="2" charset="-122"/>
              </a:rPr>
              <a:t>static</a:t>
            </a:r>
            <a:r>
              <a:rPr lang="zh-CN" altLang="en-US" sz="2400" dirty="0">
                <a:ea typeface="宋体" pitchFamily="2" charset="-122"/>
              </a:rPr>
              <a:t>类型，则要求系统对该变量采用静态存储的内存分配方式。值得注意的是，对这种</a:t>
            </a:r>
            <a:r>
              <a:rPr kumimoji="1" lang="en-US" altLang="zh-CN" sz="2600" dirty="0">
                <a:solidFill>
                  <a:srgbClr val="FF0000"/>
                </a:solidFill>
                <a:ea typeface="宋体" pitchFamily="2" charset="-122"/>
              </a:rPr>
              <a:t>static</a:t>
            </a:r>
            <a:r>
              <a:rPr lang="zh-CN" altLang="en-US" sz="2400" dirty="0">
                <a:ea typeface="宋体" pitchFamily="2" charset="-122"/>
              </a:rPr>
              <a:t>类型的局部变量，系统初始化只进行一次，多次遇到该声明语句，将不再被执行。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7-5】</a:t>
            </a:r>
            <a:r>
              <a:rPr lang="zh-CN" altLang="en-US"/>
              <a:t>演示静态变量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338263"/>
            <a:ext cx="8382000" cy="48339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s;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static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t; /*</a:t>
            </a:r>
            <a:r>
              <a:rPr lang="zh-CN" altLang="en-US" sz="1900" dirty="0">
                <a:latin typeface="+mn-lt"/>
                <a:ea typeface="宋体" pitchFamily="2" charset="-122"/>
              </a:rPr>
              <a:t>其他文件不能使用*</a:t>
            </a:r>
            <a:r>
              <a:rPr lang="en-US" altLang="zh-CN" sz="1900" dirty="0">
                <a:latin typeface="+mn-lt"/>
                <a:ea typeface="宋体" pitchFamily="2" charset="-122"/>
              </a:rPr>
              <a:t>/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main()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{   	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sum(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);		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;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	for(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=3 ;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 &lt;= 5 ;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++)	{s = sum(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);t = t + s; } /*t</a:t>
            </a:r>
            <a:r>
              <a:rPr lang="zh-CN" altLang="en-US" sz="1900" dirty="0">
                <a:latin typeface="+mn-lt"/>
                <a:ea typeface="宋体" pitchFamily="2" charset="-122"/>
              </a:rPr>
              <a:t>自动初始化为</a:t>
            </a:r>
            <a:r>
              <a:rPr lang="en-US" altLang="zh-CN" sz="1900" dirty="0">
                <a:latin typeface="+mn-lt"/>
                <a:ea typeface="宋体" pitchFamily="2" charset="-122"/>
              </a:rPr>
              <a:t>0 */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	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900" dirty="0">
                <a:latin typeface="+mn-lt"/>
                <a:ea typeface="宋体" pitchFamily="2" charset="-122"/>
              </a:rPr>
              <a:t>("1+2+3+4+5 = %d\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1900" dirty="0">
                <a:latin typeface="+mn-lt"/>
                <a:ea typeface="宋体" pitchFamily="2" charset="-122"/>
              </a:rPr>
              <a:t>);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	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900" dirty="0">
                <a:latin typeface="+mn-lt"/>
                <a:ea typeface="宋体" pitchFamily="2" charset="-122"/>
              </a:rPr>
              <a:t>("(1+2+3)+(1+2+3+4)+(1+2+3+4+5) = %d\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n",t</a:t>
            </a:r>
            <a:r>
              <a:rPr lang="en-US" altLang="zh-CN" sz="1900" dirty="0">
                <a:latin typeface="+mn-lt"/>
                <a:ea typeface="宋体" pitchFamily="2" charset="-122"/>
              </a:rPr>
              <a:t>);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}</a:t>
            </a:r>
          </a:p>
          <a:p>
            <a:pPr>
              <a:buFontTx/>
              <a:buNone/>
            </a:pP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sum(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n)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{	static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s=0; /*</a:t>
            </a:r>
            <a:r>
              <a:rPr lang="zh-CN" altLang="en-US" sz="1900" dirty="0">
                <a:latin typeface="+mn-lt"/>
                <a:ea typeface="宋体" pitchFamily="2" charset="-122"/>
              </a:rPr>
              <a:t>该行语句只执行一次*</a:t>
            </a:r>
            <a:r>
              <a:rPr lang="en-US" altLang="zh-CN" sz="1900" dirty="0">
                <a:latin typeface="+mn-lt"/>
                <a:ea typeface="宋体" pitchFamily="2" charset="-122"/>
              </a:rPr>
              <a:t>/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	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;		for(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 = 1;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 &lt;= n ;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++)	s = s +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;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	return s;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5486400"/>
            <a:ext cx="3581400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【程序分析】</a:t>
            </a:r>
            <a:endParaRPr lang="en-US" altLang="zh-CN"/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375650" cy="41798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>
                <a:ea typeface="宋体" pitchFamily="2" charset="-122"/>
              </a:rPr>
              <a:t>sum</a:t>
            </a:r>
            <a:r>
              <a:rPr lang="zh-CN" altLang="en-US">
                <a:ea typeface="宋体" pitchFamily="2" charset="-122"/>
              </a:rPr>
              <a:t>函数计算</a:t>
            </a:r>
            <a:r>
              <a:rPr lang="en-US" altLang="zh-CN">
                <a:ea typeface="宋体" pitchFamily="2" charset="-122"/>
              </a:rPr>
              <a:t>1+2+3+…+n</a:t>
            </a:r>
            <a:r>
              <a:rPr lang="zh-CN" altLang="en-US">
                <a:ea typeface="宋体" pitchFamily="2" charset="-122"/>
              </a:rPr>
              <a:t>。主函数中利用</a:t>
            </a:r>
            <a:r>
              <a:rPr lang="en-US" altLang="zh-CN">
                <a:ea typeface="宋体" pitchFamily="2" charset="-122"/>
              </a:rPr>
              <a:t>for</a:t>
            </a:r>
            <a:r>
              <a:rPr lang="zh-CN" altLang="en-US">
                <a:ea typeface="宋体" pitchFamily="2" charset="-122"/>
              </a:rPr>
              <a:t>循环</a:t>
            </a:r>
            <a:r>
              <a:rPr lang="en-US" altLang="zh-CN">
                <a:ea typeface="宋体" pitchFamily="2" charset="-122"/>
              </a:rPr>
              <a:t>3</a:t>
            </a:r>
            <a:r>
              <a:rPr lang="zh-CN" altLang="en-US">
                <a:ea typeface="宋体" pitchFamily="2" charset="-122"/>
              </a:rPr>
              <a:t>次调用</a:t>
            </a:r>
            <a:r>
              <a:rPr lang="en-US" altLang="zh-CN">
                <a:ea typeface="宋体" pitchFamily="2" charset="-122"/>
              </a:rPr>
              <a:t>sum</a:t>
            </a:r>
            <a:r>
              <a:rPr lang="zh-CN" altLang="en-US">
                <a:ea typeface="宋体" pitchFamily="2" charset="-122"/>
              </a:rPr>
              <a:t>函数，分别计算</a:t>
            </a:r>
            <a:r>
              <a:rPr lang="en-US" altLang="zh-CN">
                <a:ea typeface="宋体" pitchFamily="2" charset="-122"/>
              </a:rPr>
              <a:t>sum(3)</a:t>
            </a:r>
            <a:r>
              <a:rPr lang="zh-CN" altLang="en-US">
                <a:ea typeface="宋体" pitchFamily="2" charset="-122"/>
              </a:rPr>
              <a:t>、</a:t>
            </a:r>
            <a:r>
              <a:rPr lang="en-US" altLang="zh-CN">
                <a:ea typeface="宋体" pitchFamily="2" charset="-122"/>
              </a:rPr>
              <a:t>sum(4)</a:t>
            </a:r>
            <a:r>
              <a:rPr lang="zh-CN" altLang="en-US">
                <a:ea typeface="宋体" pitchFamily="2" charset="-122"/>
              </a:rPr>
              <a:t>、</a:t>
            </a:r>
            <a:r>
              <a:rPr lang="en-US" altLang="zh-CN">
                <a:ea typeface="宋体" pitchFamily="2" charset="-122"/>
              </a:rPr>
              <a:t>sum(5)</a:t>
            </a:r>
          </a:p>
          <a:p>
            <a:pPr>
              <a:lnSpc>
                <a:spcPct val="90000"/>
              </a:lnSpc>
            </a:pPr>
            <a:r>
              <a:rPr lang="en-US" altLang="zh-CN">
                <a:ea typeface="宋体" pitchFamily="2" charset="-122"/>
              </a:rPr>
              <a:t>sum(3) == 1+2+3 == 6     </a:t>
            </a:r>
          </a:p>
          <a:p>
            <a:pPr lvl="1">
              <a:lnSpc>
                <a:spcPct val="90000"/>
              </a:lnSpc>
            </a:pPr>
            <a:r>
              <a:rPr lang="en-US" altLang="zh-CN">
                <a:ea typeface="宋体" pitchFamily="2" charset="-122"/>
                <a:sym typeface="Wingdings" pitchFamily="2" charset="2"/>
              </a:rPr>
              <a:t> s </a:t>
            </a:r>
            <a:r>
              <a:rPr lang="zh-CN" altLang="en-US">
                <a:ea typeface="宋体" pitchFamily="2" charset="-122"/>
                <a:sym typeface="Wingdings" pitchFamily="2" charset="2"/>
              </a:rPr>
              <a:t>等于</a:t>
            </a:r>
            <a:r>
              <a:rPr lang="en-US" altLang="zh-CN">
                <a:ea typeface="宋体" pitchFamily="2" charset="-122"/>
                <a:sym typeface="Wingdings" pitchFamily="2" charset="2"/>
              </a:rPr>
              <a:t>6</a:t>
            </a:r>
            <a:endParaRPr lang="en-US" altLang="zh-CN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>
                <a:ea typeface="宋体" pitchFamily="2" charset="-122"/>
              </a:rPr>
              <a:t>sum(4) == 6+(1+2+3+4) == 6+10 == 16 </a:t>
            </a:r>
          </a:p>
          <a:p>
            <a:pPr lvl="1">
              <a:lnSpc>
                <a:spcPct val="90000"/>
              </a:lnSpc>
            </a:pPr>
            <a:r>
              <a:rPr lang="en-US" altLang="zh-CN">
                <a:ea typeface="宋体" pitchFamily="2" charset="-122"/>
                <a:sym typeface="Wingdings" pitchFamily="2" charset="2"/>
              </a:rPr>
              <a:t> s </a:t>
            </a:r>
            <a:r>
              <a:rPr lang="zh-CN" altLang="en-US">
                <a:ea typeface="宋体" pitchFamily="2" charset="-122"/>
                <a:sym typeface="Wingdings" pitchFamily="2" charset="2"/>
              </a:rPr>
              <a:t>等于</a:t>
            </a:r>
            <a:r>
              <a:rPr lang="en-US" altLang="zh-CN">
                <a:ea typeface="宋体" pitchFamily="2" charset="-122"/>
                <a:sym typeface="Wingdings" pitchFamily="2" charset="2"/>
              </a:rPr>
              <a:t>16</a:t>
            </a:r>
            <a:endParaRPr lang="en-US" altLang="zh-CN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>
                <a:ea typeface="宋体" pitchFamily="2" charset="-122"/>
              </a:rPr>
              <a:t>sum(5) ==16+(1+2+3+4+5) == 16+15 == 31</a:t>
            </a:r>
          </a:p>
          <a:p>
            <a:pPr lvl="1">
              <a:lnSpc>
                <a:spcPct val="90000"/>
              </a:lnSpc>
            </a:pPr>
            <a:r>
              <a:rPr lang="en-US" altLang="zh-CN">
                <a:ea typeface="宋体" pitchFamily="2" charset="-122"/>
                <a:sym typeface="Wingdings" pitchFamily="2" charset="2"/>
              </a:rPr>
              <a:t> s </a:t>
            </a:r>
            <a:r>
              <a:rPr lang="zh-CN" altLang="en-US">
                <a:ea typeface="宋体" pitchFamily="2" charset="-122"/>
                <a:sym typeface="Wingdings" pitchFamily="2" charset="2"/>
              </a:rPr>
              <a:t>等于</a:t>
            </a:r>
            <a:r>
              <a:rPr lang="en-US" altLang="zh-CN">
                <a:ea typeface="宋体" pitchFamily="2" charset="-122"/>
                <a:sym typeface="Wingdings" pitchFamily="2" charset="2"/>
              </a:rPr>
              <a:t>31</a:t>
            </a:r>
            <a:endParaRPr lang="en-US" altLang="zh-CN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>
                <a:ea typeface="宋体" pitchFamily="2" charset="-122"/>
              </a:rPr>
              <a:t>t == 6 + 16 + 31 == 53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7.6.4  </a:t>
            </a:r>
            <a:r>
              <a:rPr lang="zh-CN" altLang="en-US"/>
              <a:t>外部（</a:t>
            </a:r>
            <a:r>
              <a:rPr lang="en-US" altLang="zh-CN"/>
              <a:t>extern</a:t>
            </a:r>
            <a:r>
              <a:rPr lang="zh-CN" altLang="en-US"/>
              <a:t>）类型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7743825" cy="4044950"/>
          </a:xfrm>
        </p:spPr>
        <p:txBody>
          <a:bodyPr/>
          <a:lstStyle/>
          <a:p>
            <a:r>
              <a:rPr kumimoji="1" lang="en-US" altLang="zh-CN" sz="2600">
                <a:solidFill>
                  <a:srgbClr val="FF0000"/>
                </a:solidFill>
                <a:ea typeface="宋体" pitchFamily="2" charset="-122"/>
              </a:rPr>
              <a:t>extern</a:t>
            </a:r>
            <a:r>
              <a:rPr lang="en-US" altLang="zh-CN">
                <a:ea typeface="宋体" pitchFamily="2" charset="-122"/>
              </a:rPr>
              <a:t> </a:t>
            </a:r>
            <a:r>
              <a:rPr lang="zh-CN" altLang="en-US">
                <a:ea typeface="宋体" pitchFamily="2" charset="-122"/>
              </a:rPr>
              <a:t>关键字用于声明外部的联接。对于全局变量，以下定义形式没什么区别：</a:t>
            </a:r>
          </a:p>
          <a:p>
            <a:pPr lvl="1"/>
            <a:r>
              <a:rPr kumimoji="1" lang="en-US" altLang="zh-CN" sz="3000">
                <a:solidFill>
                  <a:srgbClr val="FF0000"/>
                </a:solidFill>
                <a:ea typeface="宋体" pitchFamily="2" charset="-122"/>
              </a:rPr>
              <a:t>extern</a:t>
            </a:r>
            <a:r>
              <a:rPr lang="en-US" altLang="zh-CN">
                <a:ea typeface="宋体" pitchFamily="2" charset="-122"/>
              </a:rPr>
              <a:t> int a;</a:t>
            </a:r>
          </a:p>
          <a:p>
            <a:pPr lvl="1"/>
            <a:r>
              <a:rPr kumimoji="1" lang="en-US" altLang="zh-CN" sz="30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>
                <a:ea typeface="宋体" pitchFamily="2" charset="-122"/>
              </a:rPr>
              <a:t> a;</a:t>
            </a:r>
          </a:p>
          <a:p>
            <a:r>
              <a:rPr lang="zh-CN" altLang="en-US">
                <a:ea typeface="宋体" pitchFamily="2" charset="-122"/>
              </a:rPr>
              <a:t>默认情况下，在文件域中声明的变量和函数都是外部的。但对于作用域范围之外的变量和函数，需要</a:t>
            </a:r>
            <a:r>
              <a:rPr kumimoji="1" lang="en-US" altLang="zh-CN" sz="2600">
                <a:solidFill>
                  <a:srgbClr val="FF0000"/>
                </a:solidFill>
                <a:ea typeface="宋体" pitchFamily="2" charset="-122"/>
              </a:rPr>
              <a:t>extern</a:t>
            </a:r>
            <a:r>
              <a:rPr lang="zh-CN" altLang="en-US">
                <a:ea typeface="宋体" pitchFamily="2" charset="-122"/>
              </a:rPr>
              <a:t>来进行引用性声明。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001000" cy="685800"/>
          </a:xfrm>
        </p:spPr>
        <p:txBody>
          <a:bodyPr/>
          <a:lstStyle/>
          <a:p>
            <a:r>
              <a:rPr lang="en-US" altLang="zh-CN" dirty="0"/>
              <a:t>7.7  </a:t>
            </a:r>
            <a:r>
              <a:rPr lang="zh-CN" altLang="en-US" dirty="0"/>
              <a:t>案例：递归计算</a:t>
            </a:r>
            <a:r>
              <a:rPr lang="en-US" altLang="zh-CN" dirty="0"/>
              <a:t>s=1+2+3+…+100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447800"/>
            <a:ext cx="5029200" cy="4953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0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f(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n)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if(n == 1)	return 1;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else		return n*f(n-1);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s(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n)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  	if(n == 1)	return 1;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else		return n + s(n-1);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("5! = %d\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n",f</a:t>
            </a:r>
            <a:r>
              <a:rPr lang="en-US" altLang="zh-CN" sz="2000" dirty="0">
                <a:latin typeface="+mn-lt"/>
                <a:ea typeface="宋体" pitchFamily="2" charset="-122"/>
              </a:rPr>
              <a:t>(5));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("1+2+3+...+100 = %d\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2000" dirty="0">
                <a:latin typeface="+mn-lt"/>
                <a:ea typeface="宋体" pitchFamily="2" charset="-122"/>
              </a:rPr>
              <a:t>(100));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 </a:t>
            </a:r>
          </a:p>
        </p:txBody>
      </p:sp>
      <p:graphicFrame>
        <p:nvGraphicFramePr>
          <p:cNvPr id="9830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5029200" y="3200400"/>
          <a:ext cx="3810000" cy="1073150"/>
        </p:xfrm>
        <a:graphic>
          <a:graphicData uri="http://schemas.openxmlformats.org/presentationml/2006/ole">
            <p:oleObj spid="_x0000_s98308" name="公式" r:id="rId3" imgW="1308100" imgH="368300" progId="Equation.3">
              <p:embed/>
            </p:oleObj>
          </a:graphicData>
        </a:graphic>
      </p:graphicFrame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7.8  </a:t>
            </a:r>
            <a:r>
              <a:rPr lang="zh-CN" altLang="en-US" dirty="0"/>
              <a:t>递归函数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2433638"/>
          </a:xfrm>
          <a:noFill/>
          <a:ln/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函数不能嵌套定义，但可以嵌套调用。函数</a:t>
            </a:r>
            <a:r>
              <a:rPr lang="en-US" altLang="zh-CN">
                <a:ea typeface="宋体" pitchFamily="2" charset="-122"/>
              </a:rPr>
              <a:t>A</a:t>
            </a:r>
            <a:r>
              <a:rPr lang="zh-CN" altLang="en-US">
                <a:ea typeface="宋体" pitchFamily="2" charset="-122"/>
              </a:rPr>
              <a:t>可以调用</a:t>
            </a:r>
            <a:r>
              <a:rPr lang="en-US" altLang="zh-CN">
                <a:ea typeface="宋体" pitchFamily="2" charset="-122"/>
              </a:rPr>
              <a:t>B</a:t>
            </a:r>
            <a:r>
              <a:rPr lang="zh-CN" altLang="en-US">
                <a:ea typeface="宋体" pitchFamily="2" charset="-122"/>
              </a:rPr>
              <a:t>，函数</a:t>
            </a:r>
            <a:r>
              <a:rPr lang="en-US" altLang="zh-CN">
                <a:ea typeface="宋体" pitchFamily="2" charset="-122"/>
              </a:rPr>
              <a:t>B</a:t>
            </a:r>
            <a:r>
              <a:rPr lang="zh-CN" altLang="en-US">
                <a:ea typeface="宋体" pitchFamily="2" charset="-122"/>
              </a:rPr>
              <a:t>也可以调用</a:t>
            </a:r>
            <a:r>
              <a:rPr lang="en-US" altLang="zh-CN">
                <a:ea typeface="宋体" pitchFamily="2" charset="-122"/>
              </a:rPr>
              <a:t>C</a:t>
            </a:r>
            <a:r>
              <a:rPr lang="zh-CN" altLang="en-US">
                <a:ea typeface="宋体" pitchFamily="2" charset="-122"/>
              </a:rPr>
              <a:t>，这种调用称为嵌套调用。</a:t>
            </a:r>
          </a:p>
          <a:p>
            <a:r>
              <a:rPr lang="zh-CN" altLang="en-US">
                <a:ea typeface="宋体" pitchFamily="2" charset="-122"/>
              </a:rPr>
              <a:t>函数直接或间接调用自身，则称为递归调用，该函数则称为递归函数。 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581400"/>
            <a:ext cx="3048000" cy="10572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4825" y="3552825"/>
            <a:ext cx="3200400" cy="18224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5457825"/>
            <a:ext cx="3257550" cy="4095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7.9  </a:t>
            </a:r>
            <a:r>
              <a:rPr lang="zh-CN" altLang="en-US"/>
              <a:t>案例：函数参数处理次序的案例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</p:spPr>
        <p:txBody>
          <a:bodyPr/>
          <a:lstStyle/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void f(int a,int b)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{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	printf("a=%d,b=%d\n",a,b);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}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void main()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{	int i,j;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	i=j=1;	f(i,++i);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	i=j=1;	f(i,i++);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	i=j=1;	f(i+j,++i);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	i=j=1;	f(i+j,i++);</a:t>
            </a:r>
          </a:p>
          <a:p>
            <a:pPr lvl="1">
              <a:buFontTx/>
              <a:buNone/>
            </a:pPr>
            <a:r>
              <a:rPr lang="en-US" altLang="zh-CN" sz="2200">
                <a:ea typeface="宋体" pitchFamily="2" charset="-122"/>
              </a:rPr>
              <a:t>}  </a:t>
            </a:r>
          </a:p>
        </p:txBody>
      </p:sp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276600"/>
            <a:ext cx="4038600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引言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10063"/>
          </a:xfrm>
          <a:noFill/>
          <a:ln/>
        </p:spPr>
        <p:txBody>
          <a:bodyPr/>
          <a:lstStyle/>
          <a:p>
            <a:r>
              <a:rPr kumimoji="1" lang="zh-CN" altLang="en-US" dirty="0">
                <a:ea typeface="宋体" pitchFamily="2" charset="-122"/>
              </a:rPr>
              <a:t>函数可以实现程序的模块化，使得程序设计简单、直观，提高程序的可读性和可维护性，程序员还可以将一些常用的算法编写成通用函数，以供随时调用。</a:t>
            </a:r>
          </a:p>
          <a:p>
            <a:r>
              <a:rPr kumimoji="1" lang="zh-CN" altLang="en-US" dirty="0">
                <a:ea typeface="宋体" pitchFamily="2" charset="-122"/>
              </a:rPr>
              <a:t>无论程序的设计规模有多大、多复杂，都是划分为若干个相对独立、功能较单一的函数，通过对这些函数的调用，从而实现程序的功能。</a:t>
            </a:r>
          </a:p>
          <a:p>
            <a:r>
              <a:rPr kumimoji="1" lang="en-US" altLang="zh-CN" dirty="0">
                <a:ea typeface="宋体" pitchFamily="2" charset="-122"/>
              </a:rPr>
              <a:t>C</a:t>
            </a:r>
            <a:r>
              <a:rPr kumimoji="1" lang="zh-CN" altLang="en-US" dirty="0">
                <a:ea typeface="宋体" pitchFamily="2" charset="-122"/>
              </a:rPr>
              <a:t>语言的函数分为库函数和用户自定义</a:t>
            </a:r>
            <a:r>
              <a:rPr kumimoji="1" lang="zh-CN" altLang="en-US" dirty="0" smtClean="0">
                <a:ea typeface="宋体" pitchFamily="2" charset="-122"/>
              </a:rPr>
              <a:t>函数。 </a:t>
            </a:r>
            <a:endParaRPr kumimoji="1" lang="zh-CN" altLang="en-US" dirty="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7.10  </a:t>
            </a:r>
            <a:r>
              <a:rPr lang="zh-CN" altLang="en-US"/>
              <a:t>案例：</a:t>
            </a:r>
            <a:r>
              <a:rPr lang="en-US" altLang="zh-CN"/>
              <a:t>9999</a:t>
            </a:r>
            <a:r>
              <a:rPr lang="zh-CN" altLang="en-US"/>
              <a:t>符合“歌德巴赫猜想”吗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300">
                <a:ea typeface="宋体" pitchFamily="2" charset="-122"/>
              </a:rPr>
              <a:t>哥德巴赫（</a:t>
            </a:r>
            <a:r>
              <a:rPr lang="en-US" altLang="zh-CN" sz="2300">
                <a:ea typeface="宋体" pitchFamily="2" charset="-122"/>
              </a:rPr>
              <a:t>Goldbach C.</a:t>
            </a:r>
            <a:r>
              <a:rPr lang="zh-CN" altLang="en-US" sz="2300">
                <a:ea typeface="宋体" pitchFamily="2" charset="-122"/>
              </a:rPr>
              <a:t>，</a:t>
            </a:r>
            <a:r>
              <a:rPr lang="en-US" altLang="zh-CN" sz="2300">
                <a:ea typeface="宋体" pitchFamily="2" charset="-122"/>
              </a:rPr>
              <a:t>1690.3.18-1764.11.20</a:t>
            </a:r>
            <a:r>
              <a:rPr lang="zh-CN" altLang="en-US" sz="2300">
                <a:ea typeface="宋体" pitchFamily="2" charset="-122"/>
              </a:rPr>
              <a:t>）是德国数学家，出生于格奥尼格斯别尔格（现名加里宁城），曾在英国牛津大学学习；原学法学，由于在欧洲各国访问期间结识了贝努利家族，所以对数学研究产生了兴趣；曾担任中学教师。</a:t>
            </a:r>
          </a:p>
          <a:p>
            <a:pPr>
              <a:lnSpc>
                <a:spcPct val="90000"/>
              </a:lnSpc>
            </a:pPr>
            <a:r>
              <a:rPr lang="zh-CN" altLang="en-US" sz="2300">
                <a:ea typeface="宋体" pitchFamily="2" charset="-122"/>
              </a:rPr>
              <a:t>“歌德巴赫猜想”是歌德巴赫在</a:t>
            </a:r>
            <a:r>
              <a:rPr lang="en-US" altLang="zh-CN" sz="2300">
                <a:ea typeface="宋体" pitchFamily="2" charset="-122"/>
              </a:rPr>
              <a:t>1742</a:t>
            </a:r>
            <a:r>
              <a:rPr lang="zh-CN" altLang="en-US" sz="2300">
                <a:ea typeface="宋体" pitchFamily="2" charset="-122"/>
              </a:rPr>
              <a:t>年</a:t>
            </a:r>
            <a:r>
              <a:rPr lang="en-US" altLang="zh-CN" sz="2300">
                <a:ea typeface="宋体" pitchFamily="2" charset="-122"/>
              </a:rPr>
              <a:t>6</a:t>
            </a:r>
            <a:r>
              <a:rPr lang="zh-CN" altLang="en-US" sz="2300">
                <a:ea typeface="宋体" pitchFamily="2" charset="-122"/>
              </a:rPr>
              <a:t>月</a:t>
            </a:r>
            <a:r>
              <a:rPr lang="en-US" altLang="zh-CN" sz="2300">
                <a:ea typeface="宋体" pitchFamily="2" charset="-122"/>
              </a:rPr>
              <a:t>7</a:t>
            </a:r>
            <a:r>
              <a:rPr lang="zh-CN" altLang="en-US" sz="2300">
                <a:ea typeface="宋体" pitchFamily="2" charset="-122"/>
              </a:rPr>
              <a:t>日给著名数学家欧拉的信中提出的一个命题：</a:t>
            </a:r>
          </a:p>
          <a:p>
            <a:pPr lvl="1">
              <a:lnSpc>
                <a:spcPct val="90000"/>
              </a:lnSpc>
            </a:pPr>
            <a:r>
              <a:rPr lang="zh-CN" altLang="en-US" sz="2600">
                <a:ea typeface="宋体" pitchFamily="2" charset="-122"/>
              </a:rPr>
              <a:t>随便取某一个奇数，比如</a:t>
            </a:r>
            <a:r>
              <a:rPr lang="en-US" altLang="zh-CN" sz="2600">
                <a:ea typeface="宋体" pitchFamily="2" charset="-122"/>
              </a:rPr>
              <a:t>77</a:t>
            </a:r>
            <a:r>
              <a:rPr lang="zh-CN" altLang="en-US" sz="2600">
                <a:ea typeface="宋体" pitchFamily="2" charset="-122"/>
              </a:rPr>
              <a:t>，可以把它写成</a:t>
            </a:r>
            <a:r>
              <a:rPr lang="en-US" altLang="zh-CN" sz="2600">
                <a:ea typeface="宋体" pitchFamily="2" charset="-122"/>
              </a:rPr>
              <a:t>3</a:t>
            </a:r>
            <a:r>
              <a:rPr lang="zh-CN" altLang="en-US" sz="2600">
                <a:ea typeface="宋体" pitchFamily="2" charset="-122"/>
              </a:rPr>
              <a:t>个素数之和：</a:t>
            </a:r>
          </a:p>
          <a:p>
            <a:pPr lvl="2">
              <a:lnSpc>
                <a:spcPct val="90000"/>
              </a:lnSpc>
            </a:pP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77=53+17+7</a:t>
            </a:r>
          </a:p>
          <a:p>
            <a:pPr lvl="1">
              <a:lnSpc>
                <a:spcPct val="90000"/>
              </a:lnSpc>
            </a:pPr>
            <a:r>
              <a:rPr lang="zh-CN" altLang="en-US" sz="2600">
                <a:ea typeface="宋体" pitchFamily="2" charset="-122"/>
              </a:rPr>
              <a:t>再比如</a:t>
            </a:r>
            <a:r>
              <a:rPr lang="en-US" altLang="zh-CN" sz="2600">
                <a:ea typeface="宋体" pitchFamily="2" charset="-122"/>
              </a:rPr>
              <a:t>461</a:t>
            </a:r>
            <a:r>
              <a:rPr lang="zh-CN" altLang="en-US" sz="2600">
                <a:ea typeface="宋体" pitchFamily="2" charset="-122"/>
              </a:rPr>
              <a:t>：</a:t>
            </a:r>
          </a:p>
          <a:p>
            <a:pPr lvl="2">
              <a:lnSpc>
                <a:spcPct val="90000"/>
              </a:lnSpc>
            </a:pP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461=449+7+5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例</a:t>
            </a:r>
            <a:r>
              <a:rPr lang="en-US" altLang="zh-CN" sz="2800"/>
              <a:t>7-8】</a:t>
            </a:r>
            <a:r>
              <a:rPr lang="zh-CN" altLang="en-US" sz="2800"/>
              <a:t>验证</a:t>
            </a:r>
            <a:r>
              <a:rPr lang="en-US" altLang="zh-CN" sz="2800"/>
              <a:t>9999</a:t>
            </a:r>
            <a:r>
              <a:rPr lang="zh-CN" altLang="en-US" sz="2800"/>
              <a:t>是否符合“歌德巴赫猜想”。</a:t>
            </a:r>
          </a:p>
        </p:txBody>
      </p:sp>
      <p:sp>
        <p:nvSpPr>
          <p:cNvPr id="34828" name="Rectangle 12"/>
          <p:cNvSpPr>
            <a:spLocks noGrp="1" noChangeArrowheads="1"/>
          </p:cNvSpPr>
          <p:nvPr>
            <p:ph sz="quarter" idx="1"/>
          </p:nvPr>
        </p:nvSpPr>
        <p:spPr>
          <a:xfrm>
            <a:off x="457200" y="1371600"/>
            <a:ext cx="8229600" cy="513873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18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stdlib.h</a:t>
            </a:r>
            <a:r>
              <a:rPr lang="en-US" altLang="zh-CN" sz="18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isprimer</a:t>
            </a:r>
            <a:r>
              <a:rPr lang="en-US" altLang="zh-CN" sz="1800" dirty="0">
                <a:latin typeface="+mn-lt"/>
                <a:ea typeface="宋体" pitchFamily="2" charset="-122"/>
              </a:rPr>
              <a:t>(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{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n=9999;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a,b,c</a:t>
            </a:r>
            <a:r>
              <a:rPr lang="en-US" altLang="zh-CN" sz="18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for(a = 2 ;a &lt; n ;a++)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{	if(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isprimer</a:t>
            </a:r>
            <a:r>
              <a:rPr lang="en-US" altLang="zh-CN" sz="1800" dirty="0">
                <a:latin typeface="+mn-lt"/>
                <a:ea typeface="宋体" pitchFamily="2" charset="-122"/>
              </a:rPr>
              <a:t>(a))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 for( b = 2;b &lt; n ;b++)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 {  c = n - a - b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     if(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isprimer</a:t>
            </a:r>
            <a:r>
              <a:rPr lang="en-US" altLang="zh-CN" sz="1800" dirty="0">
                <a:latin typeface="+mn-lt"/>
                <a:ea typeface="宋体" pitchFamily="2" charset="-122"/>
              </a:rPr>
              <a:t>(b) &amp;&amp; 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isprimer</a:t>
            </a:r>
            <a:r>
              <a:rPr lang="en-US" altLang="zh-CN" sz="1800" dirty="0">
                <a:latin typeface="+mn-lt"/>
                <a:ea typeface="宋体" pitchFamily="2" charset="-122"/>
              </a:rPr>
              <a:t>(c))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     { 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("%d In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Goldbach</a:t>
            </a:r>
            <a:r>
              <a:rPr lang="en-US" altLang="zh-CN" sz="1800" dirty="0">
                <a:latin typeface="+mn-lt"/>
                <a:ea typeface="宋体" pitchFamily="2" charset="-122"/>
              </a:rPr>
              <a:t> Guess\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n",n</a:t>
            </a:r>
            <a:r>
              <a:rPr lang="en-US" altLang="zh-CN" sz="18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        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("%d=%d+%d+%d\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n",n,a,b,c</a:t>
            </a:r>
            <a:r>
              <a:rPr lang="en-US" altLang="zh-CN" sz="1800" dirty="0">
                <a:latin typeface="+mn-lt"/>
                <a:ea typeface="宋体" pitchFamily="2" charset="-122"/>
              </a:rPr>
              <a:t>);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         exit(0);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("%d Out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Goldbach</a:t>
            </a:r>
            <a:r>
              <a:rPr lang="en-US" altLang="zh-CN" sz="1800" dirty="0">
                <a:latin typeface="+mn-lt"/>
                <a:ea typeface="宋体" pitchFamily="2" charset="-122"/>
              </a:rPr>
              <a:t> Guess\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n",n</a:t>
            </a:r>
            <a:r>
              <a:rPr lang="en-US" altLang="zh-CN" sz="18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}</a:t>
            </a: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4876800" y="1524000"/>
            <a:ext cx="4038600" cy="2133600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1800" b="1">
                <a:solidFill>
                  <a:srgbClr val="5F5F5F"/>
                </a:solidFill>
                <a:latin typeface="Franklin Gothic Book" pitchFamily="34" charset="0"/>
              </a:rPr>
              <a:t>int isprimer(int n)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1800" b="1">
                <a:solidFill>
                  <a:srgbClr val="5F5F5F"/>
                </a:solidFill>
                <a:latin typeface="Franklin Gothic Book" pitchFamily="34" charset="0"/>
              </a:rPr>
              <a:t>{	int i;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1800" b="1">
                <a:solidFill>
                  <a:srgbClr val="5F5F5F"/>
                </a:solidFill>
                <a:latin typeface="Franklin Gothic Book" pitchFamily="34" charset="0"/>
              </a:rPr>
              <a:t>	for(i = 2 ; i &lt;= n/2 ; i++)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1800" b="1">
                <a:solidFill>
                  <a:srgbClr val="5F5F5F"/>
                </a:solidFill>
                <a:latin typeface="Franklin Gothic Book" pitchFamily="34" charset="0"/>
              </a:rPr>
              <a:t>		if(n % i == 0) break;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1800" b="1">
                <a:solidFill>
                  <a:srgbClr val="5F5F5F"/>
                </a:solidFill>
                <a:latin typeface="Franklin Gothic Book" pitchFamily="34" charset="0"/>
              </a:rPr>
              <a:t>	if(i &gt; n/2 ) return 1;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1800" b="1">
                <a:solidFill>
                  <a:srgbClr val="5F5F5F"/>
                </a:solidFill>
                <a:latin typeface="Franklin Gothic Book" pitchFamily="34" charset="0"/>
              </a:rPr>
              <a:t>	else 	return 0;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1800" b="1">
                <a:solidFill>
                  <a:srgbClr val="5F5F5F"/>
                </a:solidFill>
                <a:latin typeface="Franklin Gothic Book" pitchFamily="34" charset="0"/>
              </a:rPr>
              <a:t>} </a:t>
            </a:r>
          </a:p>
        </p:txBody>
      </p:sp>
      <p:pic>
        <p:nvPicPr>
          <p:cNvPr id="34833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5562600"/>
            <a:ext cx="28956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7.11	</a:t>
            </a:r>
            <a:r>
              <a:rPr lang="zh-CN" altLang="en-US" dirty="0"/>
              <a:t>案例：星号图形的打印 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066800"/>
            <a:ext cx="8534400" cy="4953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18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#define N 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void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lineprint</a:t>
            </a:r>
            <a:r>
              <a:rPr lang="en-US" altLang="zh-CN" sz="1800" dirty="0">
                <a:latin typeface="+mn-lt"/>
                <a:ea typeface="宋体" pitchFamily="2" charset="-122"/>
              </a:rPr>
              <a:t>(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n)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while(n--)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("*");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("\n");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void print(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n)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if( n &gt;=1)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lineprint</a:t>
            </a:r>
            <a:r>
              <a:rPr lang="en-US" altLang="zh-CN" sz="1800" dirty="0">
                <a:latin typeface="+mn-lt"/>
                <a:ea typeface="宋体" pitchFamily="2" charset="-122"/>
              </a:rPr>
              <a:t>(n); 	/*</a:t>
            </a:r>
            <a:r>
              <a:rPr lang="zh-CN" altLang="en-US" sz="1800" dirty="0">
                <a:latin typeface="+mn-lt"/>
                <a:ea typeface="宋体" pitchFamily="2" charset="-122"/>
              </a:rPr>
              <a:t>输出一行星号*</a:t>
            </a:r>
            <a:r>
              <a:rPr lang="en-US" altLang="zh-CN" sz="18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print(n-1);  	/*</a:t>
            </a:r>
            <a:r>
              <a:rPr lang="zh-CN" altLang="en-US" sz="1800" dirty="0">
                <a:latin typeface="+mn-lt"/>
                <a:ea typeface="宋体" pitchFamily="2" charset="-122"/>
              </a:rPr>
              <a:t>递归调用*</a:t>
            </a:r>
            <a:r>
              <a:rPr lang="en-US" altLang="zh-CN" sz="18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else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	return;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 smtClean="0">
                <a:latin typeface="+mn-lt"/>
                <a:ea typeface="宋体" pitchFamily="2" charset="-122"/>
              </a:rPr>
              <a:t>{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 smtClean="0">
                <a:latin typeface="+mn-lt"/>
                <a:ea typeface="宋体" pitchFamily="2" charset="-122"/>
              </a:rPr>
              <a:t>	print(N);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 smtClean="0">
                <a:latin typeface="+mn-lt"/>
                <a:ea typeface="宋体" pitchFamily="2" charset="-122"/>
              </a:rPr>
              <a:t>} </a:t>
            </a:r>
            <a:endParaRPr lang="en-US" altLang="zh-CN" sz="1800" dirty="0">
              <a:latin typeface="+mn-lt"/>
              <a:ea typeface="宋体" pitchFamily="2" charset="-122"/>
            </a:endParaRPr>
          </a:p>
        </p:txBody>
      </p:sp>
      <p:pic>
        <p:nvPicPr>
          <p:cNvPr id="100356" name="Picture 4"/>
          <p:cNvPicPr>
            <a:picLocks noChangeAspect="1" noChangeArrowheads="1"/>
          </p:cNvPicPr>
          <p:nvPr/>
        </p:nvPicPr>
        <p:blipFill>
          <a:blip r:embed="rId2" cstate="print"/>
          <a:srcRect r="40625"/>
          <a:stretch>
            <a:fillRect/>
          </a:stretch>
        </p:blipFill>
        <p:spPr bwMode="auto">
          <a:xfrm>
            <a:off x="6400800" y="1828800"/>
            <a:ext cx="14811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7620000" cy="44116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</a:t>
            </a:r>
            <a:r>
              <a:rPr lang="zh-CN" altLang="en-US" sz="2400" dirty="0">
                <a:ea typeface="宋体" pitchFamily="2" charset="-122"/>
              </a:rPr>
              <a:t>修改</a:t>
            </a:r>
            <a:r>
              <a:rPr lang="en-US" altLang="zh-CN" sz="2400" dirty="0" err="1">
                <a:ea typeface="宋体" pitchFamily="2" charset="-122"/>
              </a:rPr>
              <a:t>lineprint</a:t>
            </a:r>
            <a:r>
              <a:rPr lang="zh-CN" altLang="en-US" sz="2400" dirty="0">
                <a:ea typeface="宋体" pitchFamily="2" charset="-122"/>
              </a:rPr>
              <a:t>函数如下</a:t>
            </a:r>
            <a:r>
              <a:rPr lang="en-US" altLang="zh-CN" sz="2400" dirty="0">
                <a:ea typeface="宋体" pitchFamily="2" charset="-122"/>
              </a:rPr>
              <a:t>:</a:t>
            </a:r>
          </a:p>
          <a:p>
            <a:pPr lvl="1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void </a:t>
            </a:r>
            <a:r>
              <a:rPr lang="en-US" altLang="zh-CN" sz="2400" dirty="0" err="1">
                <a:ea typeface="宋体" pitchFamily="2" charset="-122"/>
              </a:rPr>
              <a:t>lineprint</a:t>
            </a:r>
            <a:r>
              <a:rPr lang="en-US" altLang="zh-CN" sz="2400" dirty="0">
                <a:ea typeface="宋体" pitchFamily="2" charset="-122"/>
              </a:rPr>
              <a:t> (</a:t>
            </a:r>
            <a:r>
              <a:rPr lang="en-US" altLang="zh-CN" sz="2400" dirty="0" err="1">
                <a:ea typeface="宋体" pitchFamily="2" charset="-122"/>
              </a:rPr>
              <a:t>int</a:t>
            </a:r>
            <a:r>
              <a:rPr lang="en-US" altLang="zh-CN" sz="2400" dirty="0">
                <a:ea typeface="宋体" pitchFamily="2" charset="-122"/>
              </a:rPr>
              <a:t> n)</a:t>
            </a:r>
          </a:p>
          <a:p>
            <a:pPr lvl="1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{</a:t>
            </a:r>
          </a:p>
          <a:p>
            <a:pPr lvl="1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</a:t>
            </a:r>
            <a:r>
              <a:rPr lang="en-US" altLang="zh-CN" sz="2400" dirty="0" err="1">
                <a:ea typeface="宋体" pitchFamily="2" charset="-122"/>
              </a:rPr>
              <a:t>int</a:t>
            </a:r>
            <a:r>
              <a:rPr lang="en-US" altLang="zh-CN" sz="2400" dirty="0">
                <a:ea typeface="宋体" pitchFamily="2" charset="-122"/>
              </a:rPr>
              <a:t> </a:t>
            </a:r>
            <a:r>
              <a:rPr lang="en-US" altLang="zh-CN" sz="2400" dirty="0" err="1">
                <a:ea typeface="宋体" pitchFamily="2" charset="-122"/>
              </a:rPr>
              <a:t>i</a:t>
            </a:r>
            <a:r>
              <a:rPr lang="en-US" altLang="zh-CN" sz="2400" dirty="0">
                <a:ea typeface="宋体" pitchFamily="2" charset="-122"/>
              </a:rPr>
              <a:t>=n;</a:t>
            </a:r>
          </a:p>
          <a:p>
            <a:pPr lvl="1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while(</a:t>
            </a:r>
            <a:r>
              <a:rPr lang="en-US" altLang="zh-CN" sz="2400" dirty="0" err="1">
                <a:ea typeface="宋体" pitchFamily="2" charset="-122"/>
              </a:rPr>
              <a:t>i</a:t>
            </a:r>
            <a:r>
              <a:rPr lang="en-US" altLang="zh-CN" sz="2400" dirty="0">
                <a:ea typeface="宋体" pitchFamily="2" charset="-122"/>
              </a:rPr>
              <a:t>--)	</a:t>
            </a:r>
            <a:r>
              <a:rPr lang="en-US" altLang="zh-CN" sz="2400" dirty="0" err="1">
                <a:ea typeface="宋体" pitchFamily="2" charset="-122"/>
              </a:rPr>
              <a:t>printf</a:t>
            </a:r>
            <a:r>
              <a:rPr lang="en-US" altLang="zh-CN" sz="2400" dirty="0">
                <a:ea typeface="宋体" pitchFamily="2" charset="-122"/>
              </a:rPr>
              <a:t>(" ");</a:t>
            </a:r>
          </a:p>
          <a:p>
            <a:pPr lvl="1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while(n--)	</a:t>
            </a:r>
            <a:r>
              <a:rPr lang="en-US" altLang="zh-CN" sz="2400" dirty="0" err="1">
                <a:ea typeface="宋体" pitchFamily="2" charset="-122"/>
              </a:rPr>
              <a:t>printf</a:t>
            </a:r>
            <a:r>
              <a:rPr lang="en-US" altLang="zh-CN" sz="2400" dirty="0">
                <a:ea typeface="宋体" pitchFamily="2" charset="-122"/>
              </a:rPr>
              <a:t>("*");</a:t>
            </a:r>
          </a:p>
          <a:p>
            <a:pPr lvl="1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</a:t>
            </a:r>
            <a:r>
              <a:rPr lang="en-US" altLang="zh-CN" sz="2400" dirty="0" err="1">
                <a:ea typeface="宋体" pitchFamily="2" charset="-122"/>
              </a:rPr>
              <a:t>printf</a:t>
            </a:r>
            <a:r>
              <a:rPr lang="en-US" altLang="zh-CN" sz="2400" dirty="0">
                <a:ea typeface="宋体" pitchFamily="2" charset="-122"/>
              </a:rPr>
              <a:t>("\n");</a:t>
            </a:r>
          </a:p>
          <a:p>
            <a:pPr lvl="1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} </a:t>
            </a:r>
          </a:p>
          <a:p>
            <a:pPr lvl="1">
              <a:buFontTx/>
              <a:buNone/>
            </a:pPr>
            <a:r>
              <a:rPr lang="zh-CN" altLang="en-US" dirty="0">
                <a:ea typeface="宋体" pitchFamily="2" charset="-122"/>
              </a:rPr>
              <a:t>将输出下面的图形</a:t>
            </a:r>
            <a:r>
              <a:rPr lang="en-US" altLang="zh-CN" dirty="0">
                <a:ea typeface="宋体" pitchFamily="2" charset="-122"/>
              </a:rPr>
              <a:t>: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7578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648200"/>
            <a:ext cx="1447800" cy="12033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7.12	</a:t>
            </a:r>
            <a:r>
              <a:rPr lang="zh-CN" altLang="en-US"/>
              <a:t>案例：演示数组和函数的关系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05800" cy="46053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1900" dirty="0">
                <a:latin typeface="+mn-lt"/>
                <a:ea typeface="宋体" pitchFamily="2" charset="-122"/>
              </a:rPr>
              <a:t>&gt;</a:t>
            </a:r>
          </a:p>
          <a:p>
            <a:pPr>
              <a:buFontTx/>
              <a:buNone/>
            </a:pP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sum(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a,int</a:t>
            </a:r>
            <a:r>
              <a:rPr lang="en-US" altLang="zh-CN" sz="1900" dirty="0">
                <a:latin typeface="+mn-lt"/>
                <a:ea typeface="宋体" pitchFamily="2" charset="-122"/>
              </a:rPr>
              <a:t> b)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{return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a+b</a:t>
            </a:r>
            <a:r>
              <a:rPr lang="en-US" altLang="zh-CN" sz="1900" dirty="0">
                <a:latin typeface="+mn-lt"/>
                <a:ea typeface="宋体" pitchFamily="2" charset="-122"/>
              </a:rPr>
              <a:t>; }</a:t>
            </a:r>
          </a:p>
          <a:p>
            <a:pPr>
              <a:buFontTx/>
              <a:buNone/>
            </a:pP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sumarray</a:t>
            </a:r>
            <a:r>
              <a:rPr lang="en-US" altLang="zh-CN" sz="1900" dirty="0">
                <a:latin typeface="+mn-lt"/>
                <a:ea typeface="宋体" pitchFamily="2" charset="-122"/>
              </a:rPr>
              <a:t>(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a[10])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{	</a:t>
            </a:r>
          </a:p>
          <a:p>
            <a:pPr>
              <a:buFontTx/>
              <a:buNone/>
            </a:pP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s=0;	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;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for(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 = 0 ;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 &lt; 10 ;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++)	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	s = s+ a[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];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return s;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}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void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cleararray</a:t>
            </a:r>
            <a:r>
              <a:rPr lang="en-US" altLang="zh-CN" sz="1900" dirty="0">
                <a:latin typeface="+mn-lt"/>
                <a:ea typeface="宋体" pitchFamily="2" charset="-122"/>
              </a:rPr>
              <a:t>(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a[],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pos)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{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900" dirty="0">
                <a:latin typeface="+mn-lt"/>
                <a:ea typeface="宋体" pitchFamily="2" charset="-122"/>
              </a:rPr>
              <a:t>;	a[pos] = 0;}</a:t>
            </a:r>
          </a:p>
          <a:p>
            <a:pPr>
              <a:buFontTx/>
              <a:buNone/>
            </a:pPr>
            <a:r>
              <a:rPr lang="en-US" altLang="zh-CN" sz="1900" dirty="0">
                <a:latin typeface="+mn-lt"/>
                <a:ea typeface="宋体" pitchFamily="2" charset="-122"/>
              </a:rPr>
              <a:t>void clear(</a:t>
            </a:r>
            <a:r>
              <a:rPr lang="en-US" altLang="zh-CN" sz="19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900" dirty="0">
                <a:latin typeface="+mn-lt"/>
                <a:ea typeface="宋体" pitchFamily="2" charset="-122"/>
              </a:rPr>
              <a:t> a) { a = 0;}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286000" y="2590800"/>
            <a:ext cx="456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 sz="1800">
              <a:latin typeface="Arial" charset="0"/>
            </a:endParaRP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3200400" y="1447800"/>
            <a:ext cx="5776913" cy="32797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900" b="1">
                <a:solidFill>
                  <a:srgbClr val="5F5F5F"/>
                </a:solidFill>
                <a:latin typeface="Franklin Gothic Book" pitchFamily="34" charset="0"/>
              </a:rPr>
              <a:t>main()</a:t>
            </a:r>
          </a:p>
          <a:p>
            <a:r>
              <a:rPr lang="en-US" altLang="zh-CN" sz="1900" b="1">
                <a:solidFill>
                  <a:srgbClr val="5F5F5F"/>
                </a:solidFill>
                <a:latin typeface="Franklin Gothic Book" pitchFamily="34" charset="0"/>
              </a:rPr>
              <a:t>{ int a[10]={1,2,3,4,5,6,7,8,9,10};</a:t>
            </a:r>
          </a:p>
          <a:p>
            <a:r>
              <a:rPr lang="en-US" altLang="zh-CN" sz="1900" b="1">
                <a:solidFill>
                  <a:srgbClr val="5F5F5F"/>
                </a:solidFill>
                <a:latin typeface="Franklin Gothic Book" pitchFamily="34" charset="0"/>
              </a:rPr>
              <a:t>printf("a[0]+a[2]=%d\n",sum(a[0],a[2])); printf("a[0]+a[1]+...+a[9]=%d\n",sumarray(a));</a:t>
            </a:r>
          </a:p>
          <a:p>
            <a:r>
              <a:rPr lang="en-US" altLang="zh-CN" sz="1900" b="1">
                <a:solidFill>
                  <a:srgbClr val="5F5F5F"/>
                </a:solidFill>
                <a:latin typeface="Franklin Gothic Book" pitchFamily="34" charset="0"/>
              </a:rPr>
              <a:t>clear(a[2]);				   printf("a[0]+a[2]=%d\n",sum(a[0],a[2]));  printf("a[0]+a[1]+...+a[9]=%d\n",sumarray(a));	</a:t>
            </a:r>
          </a:p>
          <a:p>
            <a:r>
              <a:rPr lang="en-US" altLang="zh-CN" sz="1900" b="1">
                <a:solidFill>
                  <a:srgbClr val="5F5F5F"/>
                </a:solidFill>
                <a:latin typeface="Franklin Gothic Book" pitchFamily="34" charset="0"/>
              </a:rPr>
              <a:t>cleararray(a,2);</a:t>
            </a:r>
          </a:p>
          <a:p>
            <a:r>
              <a:rPr lang="en-US" altLang="zh-CN" sz="1900" b="1">
                <a:solidFill>
                  <a:srgbClr val="5F5F5F"/>
                </a:solidFill>
                <a:latin typeface="Franklin Gothic Book" pitchFamily="34" charset="0"/>
              </a:rPr>
              <a:t>printf("a[0]+a[2]=%d\n",sum(a[0],a[2])); printf("a[0]+a[1]+...+a[9]=%d\n",sumarray(a));</a:t>
            </a:r>
          </a:p>
          <a:p>
            <a:r>
              <a:rPr lang="en-US" altLang="zh-CN" sz="1900" b="1">
                <a:solidFill>
                  <a:srgbClr val="5F5F5F"/>
                </a:solidFill>
                <a:latin typeface="Franklin Gothic Book" pitchFamily="34" charset="0"/>
              </a:rPr>
              <a:t>}</a:t>
            </a:r>
          </a:p>
        </p:txBody>
      </p:sp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5181600"/>
            <a:ext cx="21336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7.13	</a:t>
            </a:r>
            <a:r>
              <a:rPr lang="zh-CN" altLang="zh-CN" dirty="0" smtClean="0"/>
              <a:t>科室排班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 smtClean="0"/>
              <a:t>【例</a:t>
            </a:r>
            <a:r>
              <a:rPr lang="en-US" altLang="zh-CN" dirty="0" smtClean="0"/>
              <a:t>7-10</a:t>
            </a:r>
            <a:r>
              <a:rPr lang="zh-CN" altLang="zh-CN" dirty="0" smtClean="0"/>
              <a:t>】某医院</a:t>
            </a:r>
            <a:r>
              <a:rPr lang="en-US" altLang="zh-CN" dirty="0" smtClean="0"/>
              <a:t>8</a:t>
            </a:r>
            <a:r>
              <a:rPr lang="zh-CN" altLang="zh-CN" dirty="0" smtClean="0"/>
              <a:t>个科室春节排班（放假</a:t>
            </a:r>
            <a:r>
              <a:rPr lang="en-US" altLang="zh-CN" dirty="0" smtClean="0"/>
              <a:t>7</a:t>
            </a:r>
            <a:r>
              <a:rPr lang="zh-CN" altLang="zh-CN" dirty="0" smtClean="0"/>
              <a:t>天），科室人员数分别为</a:t>
            </a:r>
            <a:r>
              <a:rPr lang="en-US" altLang="zh-CN" dirty="0" smtClean="0"/>
              <a:t>5</a:t>
            </a:r>
            <a:r>
              <a:rPr lang="zh-CN" altLang="zh-CN" dirty="0" smtClean="0"/>
              <a:t>、</a:t>
            </a:r>
            <a:r>
              <a:rPr lang="en-US" altLang="zh-CN" dirty="0" smtClean="0"/>
              <a:t>3</a:t>
            </a:r>
            <a:r>
              <a:rPr lang="zh-CN" altLang="zh-CN" dirty="0" smtClean="0"/>
              <a:t>、</a:t>
            </a:r>
            <a:r>
              <a:rPr lang="en-US" altLang="zh-CN" dirty="0" smtClean="0"/>
              <a:t>3</a:t>
            </a:r>
            <a:r>
              <a:rPr lang="zh-CN" altLang="zh-CN" dirty="0" smtClean="0"/>
              <a:t>、</a:t>
            </a:r>
            <a:r>
              <a:rPr lang="en-US" altLang="zh-CN" dirty="0" smtClean="0"/>
              <a:t>3</a:t>
            </a:r>
            <a:r>
              <a:rPr lang="zh-CN" altLang="zh-CN" dirty="0" smtClean="0"/>
              <a:t>、</a:t>
            </a:r>
            <a:r>
              <a:rPr lang="en-US" altLang="zh-CN" dirty="0" smtClean="0"/>
              <a:t>3</a:t>
            </a:r>
            <a:r>
              <a:rPr lang="zh-CN" altLang="zh-CN" dirty="0" smtClean="0"/>
              <a:t>、</a:t>
            </a:r>
            <a:r>
              <a:rPr lang="en-US" altLang="zh-CN" dirty="0" smtClean="0"/>
              <a:t>3</a:t>
            </a:r>
            <a:r>
              <a:rPr lang="zh-CN" altLang="zh-CN" dirty="0" smtClean="0"/>
              <a:t>、</a:t>
            </a:r>
            <a:r>
              <a:rPr lang="en-US" altLang="zh-CN" dirty="0" smtClean="0"/>
              <a:t>3</a:t>
            </a:r>
            <a:r>
              <a:rPr lang="zh-CN" altLang="zh-CN" dirty="0" smtClean="0"/>
              <a:t>、</a:t>
            </a:r>
            <a:r>
              <a:rPr lang="en-US" altLang="zh-CN" dirty="0" smtClean="0"/>
              <a:t>3</a:t>
            </a:r>
            <a:r>
              <a:rPr lang="zh-CN" altLang="zh-CN" dirty="0" smtClean="0"/>
              <a:t>，要求每天有</a:t>
            </a:r>
            <a:r>
              <a:rPr lang="en-US" altLang="zh-CN" dirty="0" smtClean="0"/>
              <a:t>4</a:t>
            </a:r>
            <a:r>
              <a:rPr lang="zh-CN" altLang="zh-CN" dirty="0" smtClean="0"/>
              <a:t>人值班，并且分属不同科室，人员不足的班次由院领导补充。请设计输出一种排班方案。</a:t>
            </a:r>
          </a:p>
          <a:p>
            <a:r>
              <a:rPr lang="zh-CN" altLang="zh-CN" dirty="0" smtClean="0"/>
              <a:t>假设科室代号</a:t>
            </a:r>
            <a:r>
              <a:rPr lang="en-US" altLang="zh-CN" dirty="0" smtClean="0"/>
              <a:t>1~8</a:t>
            </a:r>
            <a:r>
              <a:rPr lang="zh-CN" altLang="zh-CN" dirty="0" smtClean="0"/>
              <a:t>，科室人员编号为</a:t>
            </a:r>
            <a:r>
              <a:rPr lang="en-US" altLang="zh-CN" dirty="0" smtClean="0"/>
              <a:t>11</a:t>
            </a:r>
            <a:r>
              <a:rPr lang="zh-CN" altLang="zh-CN" dirty="0" smtClean="0"/>
              <a:t>、</a:t>
            </a:r>
            <a:r>
              <a:rPr lang="en-US" altLang="zh-CN" dirty="0" smtClean="0"/>
              <a:t>12</a:t>
            </a:r>
            <a:r>
              <a:rPr lang="zh-CN" altLang="zh-CN" dirty="0" smtClean="0"/>
              <a:t>、</a:t>
            </a:r>
            <a:r>
              <a:rPr lang="en-US" altLang="zh-CN" dirty="0" smtClean="0"/>
              <a:t>13</a:t>
            </a:r>
            <a:r>
              <a:rPr lang="zh-CN" altLang="zh-CN" dirty="0" smtClean="0"/>
              <a:t>、</a:t>
            </a:r>
            <a:r>
              <a:rPr lang="en-US" altLang="zh-CN" dirty="0" smtClean="0"/>
              <a:t>14</a:t>
            </a:r>
            <a:r>
              <a:rPr lang="zh-CN" altLang="zh-CN" dirty="0" smtClean="0"/>
              <a:t>、</a:t>
            </a:r>
            <a:r>
              <a:rPr lang="en-US" altLang="zh-CN" dirty="0" smtClean="0"/>
              <a:t>15</a:t>
            </a:r>
            <a:r>
              <a:rPr lang="zh-CN" altLang="zh-CN" dirty="0" smtClean="0"/>
              <a:t>、</a:t>
            </a:r>
            <a:r>
              <a:rPr lang="en-US" altLang="zh-CN" dirty="0" smtClean="0"/>
              <a:t>21</a:t>
            </a:r>
            <a:r>
              <a:rPr lang="zh-CN" altLang="zh-CN" dirty="0" smtClean="0"/>
              <a:t>、</a:t>
            </a:r>
            <a:r>
              <a:rPr lang="en-US" altLang="zh-CN" dirty="0" smtClean="0"/>
              <a:t>22</a:t>
            </a:r>
            <a:r>
              <a:rPr lang="zh-CN" altLang="zh-CN" dirty="0" smtClean="0"/>
              <a:t>、</a:t>
            </a:r>
            <a:r>
              <a:rPr lang="en-US" altLang="zh-CN" dirty="0" smtClean="0"/>
              <a:t>23</a:t>
            </a:r>
            <a:r>
              <a:rPr lang="zh-CN" altLang="zh-CN" dirty="0" smtClean="0"/>
              <a:t>、</a:t>
            </a:r>
            <a:r>
              <a:rPr lang="en-US" altLang="zh-CN" dirty="0" smtClean="0"/>
              <a:t>…</a:t>
            </a:r>
            <a:r>
              <a:rPr lang="zh-CN" altLang="zh-CN" dirty="0" smtClean="0"/>
              <a:t>、</a:t>
            </a:r>
            <a:r>
              <a:rPr lang="en-US" altLang="zh-CN" dirty="0" smtClean="0"/>
              <a:t>81</a:t>
            </a:r>
            <a:r>
              <a:rPr lang="zh-CN" altLang="zh-CN" dirty="0" smtClean="0"/>
              <a:t>、</a:t>
            </a:r>
            <a:r>
              <a:rPr lang="en-US" altLang="zh-CN" dirty="0" smtClean="0"/>
              <a:t>82</a:t>
            </a:r>
            <a:r>
              <a:rPr lang="zh-CN" altLang="zh-CN" dirty="0" smtClean="0"/>
              <a:t>、</a:t>
            </a:r>
            <a:r>
              <a:rPr lang="en-US" altLang="zh-CN" dirty="0" smtClean="0"/>
              <a:t>83</a:t>
            </a:r>
            <a:r>
              <a:rPr lang="zh-CN" altLang="zh-CN" dirty="0" smtClean="0"/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7.13	</a:t>
            </a:r>
            <a:r>
              <a:rPr lang="zh-CN" altLang="zh-CN" dirty="0" smtClean="0"/>
              <a:t>科室排班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752" y="1219200"/>
            <a:ext cx="8503920" cy="4572000"/>
          </a:xfrm>
        </p:spPr>
        <p:txBody>
          <a:bodyPr/>
          <a:lstStyle/>
          <a:p>
            <a:r>
              <a:rPr lang="en-US" altLang="zh-CN" sz="2000" dirty="0" smtClean="0">
                <a:latin typeface="+mn-lt"/>
              </a:rPr>
              <a:t>#include &lt;</a:t>
            </a:r>
            <a:r>
              <a:rPr lang="en-US" altLang="zh-CN" sz="2000" dirty="0" err="1" smtClean="0">
                <a:latin typeface="+mn-lt"/>
              </a:rPr>
              <a:t>stdio.h</a:t>
            </a:r>
            <a:r>
              <a:rPr lang="en-US" altLang="zh-CN" sz="2000" dirty="0" smtClean="0">
                <a:latin typeface="+mn-lt"/>
              </a:rPr>
              <a:t>&gt;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#include &lt;</a:t>
            </a:r>
            <a:r>
              <a:rPr lang="en-US" altLang="zh-CN" sz="2000" dirty="0" err="1" smtClean="0">
                <a:latin typeface="+mn-lt"/>
              </a:rPr>
              <a:t>stdlib.h</a:t>
            </a:r>
            <a:r>
              <a:rPr lang="en-US" altLang="zh-CN" sz="2000" dirty="0" smtClean="0">
                <a:latin typeface="+mn-lt"/>
              </a:rPr>
              <a:t>&gt;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#include &lt;</a:t>
            </a:r>
            <a:r>
              <a:rPr lang="en-US" altLang="zh-CN" sz="2000" dirty="0" err="1" smtClean="0">
                <a:latin typeface="+mn-lt"/>
              </a:rPr>
              <a:t>time.h</a:t>
            </a:r>
            <a:r>
              <a:rPr lang="en-US" altLang="zh-CN" sz="2000" dirty="0" smtClean="0">
                <a:latin typeface="+mn-lt"/>
              </a:rPr>
              <a:t>&gt;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resort(</a:t>
            </a:r>
            <a:r>
              <a:rPr lang="en-US" altLang="zh-CN" sz="2000" dirty="0" err="1" smtClean="0">
                <a:latin typeface="+mn-lt"/>
              </a:rPr>
              <a:t>int</a:t>
            </a:r>
            <a:r>
              <a:rPr lang="en-US" altLang="zh-CN" sz="2000" dirty="0" smtClean="0">
                <a:latin typeface="+mn-lt"/>
              </a:rPr>
              <a:t> a[],</a:t>
            </a:r>
            <a:r>
              <a:rPr lang="en-US" altLang="zh-CN" sz="2000" dirty="0" err="1" smtClean="0">
                <a:latin typeface="+mn-lt"/>
              </a:rPr>
              <a:t>int</a:t>
            </a:r>
            <a:r>
              <a:rPr lang="en-US" altLang="zh-CN" sz="2000" dirty="0" smtClean="0">
                <a:latin typeface="+mn-lt"/>
              </a:rPr>
              <a:t> n)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{	</a:t>
            </a:r>
            <a:r>
              <a:rPr lang="en-US" altLang="zh-CN" sz="2000" dirty="0" err="1" smtClean="0">
                <a:latin typeface="+mn-lt"/>
              </a:rPr>
              <a:t>int</a:t>
            </a:r>
            <a:r>
              <a:rPr lang="en-US" altLang="zh-CN" sz="2000" dirty="0" smtClean="0">
                <a:latin typeface="+mn-lt"/>
              </a:rPr>
              <a:t> </a:t>
            </a:r>
            <a:r>
              <a:rPr lang="en-US" altLang="zh-CN" sz="2000" dirty="0" err="1" smtClean="0">
                <a:latin typeface="+mn-lt"/>
              </a:rPr>
              <a:t>i,j,t</a:t>
            </a:r>
            <a:r>
              <a:rPr lang="en-US" altLang="zh-CN" sz="2000" dirty="0" smtClean="0">
                <a:latin typeface="+mn-lt"/>
              </a:rPr>
              <a:t>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/*</a:t>
            </a:r>
            <a:r>
              <a:rPr lang="zh-CN" altLang="zh-CN" sz="2000" dirty="0" smtClean="0">
                <a:latin typeface="+mn-lt"/>
              </a:rPr>
              <a:t>选择排序</a:t>
            </a:r>
            <a:r>
              <a:rPr lang="en-US" altLang="zh-CN" sz="2000" dirty="0" smtClean="0">
                <a:latin typeface="+mn-lt"/>
              </a:rPr>
              <a:t>*/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for(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=0;i&lt;n-1;i++)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	for(j=i+1;j&lt;</a:t>
            </a:r>
            <a:r>
              <a:rPr lang="en-US" altLang="zh-CN" sz="2000" dirty="0" err="1" smtClean="0">
                <a:latin typeface="+mn-lt"/>
              </a:rPr>
              <a:t>n;j</a:t>
            </a:r>
            <a:r>
              <a:rPr lang="en-US" altLang="zh-CN" sz="2000" dirty="0" smtClean="0">
                <a:latin typeface="+mn-lt"/>
              </a:rPr>
              <a:t>++)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		if(a[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]&gt;a[j])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		{t=a[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];	a[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]=a[j];	a[j]=t;}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/*</a:t>
            </a:r>
            <a:r>
              <a:rPr lang="zh-CN" altLang="zh-CN" sz="2000" dirty="0" smtClean="0">
                <a:latin typeface="+mn-lt"/>
              </a:rPr>
              <a:t>还原科室人员编号，即取后两位</a:t>
            </a:r>
            <a:r>
              <a:rPr lang="en-US" altLang="zh-CN" sz="2000" dirty="0" smtClean="0">
                <a:latin typeface="+mn-lt"/>
              </a:rPr>
              <a:t>*/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for(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=0;i&lt;</a:t>
            </a:r>
            <a:r>
              <a:rPr lang="en-US" altLang="zh-CN" sz="2000" dirty="0" err="1" smtClean="0">
                <a:latin typeface="+mn-lt"/>
              </a:rPr>
              <a:t>n;i</a:t>
            </a:r>
            <a:r>
              <a:rPr lang="en-US" altLang="zh-CN" sz="2000" dirty="0" smtClean="0">
                <a:latin typeface="+mn-lt"/>
              </a:rPr>
              <a:t>++)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	a[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] = a[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] % 100;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} </a:t>
            </a:r>
            <a:endParaRPr lang="zh-CN" altLang="zh-CN" sz="2000" dirty="0" smtClean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7.13	</a:t>
            </a:r>
            <a:r>
              <a:rPr lang="zh-CN" altLang="zh-CN" dirty="0" smtClean="0"/>
              <a:t>科室排班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4800" y="1371600"/>
            <a:ext cx="8503920" cy="4949952"/>
          </a:xfrm>
        </p:spPr>
        <p:txBody>
          <a:bodyPr/>
          <a:lstStyle/>
          <a:p>
            <a:r>
              <a:rPr lang="en-US" altLang="zh-CN" sz="1600" dirty="0" err="1" smtClean="0">
                <a:latin typeface="+mn-lt"/>
              </a:rPr>
              <a:t>int</a:t>
            </a:r>
            <a:r>
              <a:rPr lang="en-US" altLang="zh-CN" sz="1600" dirty="0" smtClean="0">
                <a:latin typeface="+mn-lt"/>
              </a:rPr>
              <a:t> check(</a:t>
            </a:r>
            <a:r>
              <a:rPr lang="en-US" altLang="zh-CN" sz="1600" dirty="0" err="1" smtClean="0">
                <a:latin typeface="+mn-lt"/>
              </a:rPr>
              <a:t>int</a:t>
            </a:r>
            <a:r>
              <a:rPr lang="en-US" altLang="zh-CN" sz="1600" dirty="0" smtClean="0">
                <a:latin typeface="+mn-lt"/>
              </a:rPr>
              <a:t> a[],</a:t>
            </a:r>
            <a:r>
              <a:rPr lang="en-US" altLang="zh-CN" sz="1600" dirty="0" err="1" smtClean="0">
                <a:latin typeface="+mn-lt"/>
              </a:rPr>
              <a:t>int</a:t>
            </a:r>
            <a:r>
              <a:rPr lang="en-US" altLang="zh-CN" sz="1600" dirty="0" smtClean="0">
                <a:latin typeface="+mn-lt"/>
              </a:rPr>
              <a:t> n)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{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</a:t>
            </a:r>
            <a:r>
              <a:rPr lang="en-US" altLang="zh-CN" sz="1600" dirty="0" err="1" smtClean="0">
                <a:latin typeface="+mn-lt"/>
              </a:rPr>
              <a:t>int</a:t>
            </a:r>
            <a:r>
              <a:rPr lang="en-US" altLang="zh-CN" sz="1600" dirty="0" smtClean="0">
                <a:latin typeface="+mn-lt"/>
              </a:rPr>
              <a:t> </a:t>
            </a:r>
            <a:r>
              <a:rPr lang="en-US" altLang="zh-CN" sz="1600" dirty="0" err="1" smtClean="0">
                <a:latin typeface="+mn-lt"/>
              </a:rPr>
              <a:t>ngroup,total</a:t>
            </a:r>
            <a:r>
              <a:rPr lang="en-US" altLang="zh-CN" sz="1600" dirty="0" smtClean="0">
                <a:latin typeface="+mn-lt"/>
              </a:rPr>
              <a:t>=4;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</a:t>
            </a:r>
            <a:r>
              <a:rPr lang="en-US" altLang="zh-CN" sz="1600" dirty="0" err="1" smtClean="0">
                <a:latin typeface="+mn-lt"/>
              </a:rPr>
              <a:t>int</a:t>
            </a:r>
            <a:r>
              <a:rPr lang="en-US" altLang="zh-CN" sz="1600" dirty="0" smtClean="0">
                <a:latin typeface="+mn-lt"/>
              </a:rPr>
              <a:t> </a:t>
            </a:r>
            <a:r>
              <a:rPr lang="en-US" altLang="zh-CN" sz="1600" dirty="0" err="1" smtClean="0">
                <a:latin typeface="+mn-lt"/>
              </a:rPr>
              <a:t>i,j,k</a:t>
            </a:r>
            <a:r>
              <a:rPr lang="en-US" altLang="zh-CN" sz="1600" dirty="0" smtClean="0">
                <a:latin typeface="+mn-lt"/>
              </a:rPr>
              <a:t>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</a:t>
            </a:r>
            <a:r>
              <a:rPr lang="en-US" altLang="zh-CN" sz="1600" dirty="0" err="1" smtClean="0">
                <a:latin typeface="+mn-lt"/>
              </a:rPr>
              <a:t>ngroup</a:t>
            </a:r>
            <a:r>
              <a:rPr lang="en-US" altLang="zh-CN" sz="1600" dirty="0" smtClean="0">
                <a:latin typeface="+mn-lt"/>
              </a:rPr>
              <a:t> = (n+3) /4 ;/*</a:t>
            </a:r>
            <a:r>
              <a:rPr lang="zh-CN" altLang="zh-CN" sz="1600" dirty="0" smtClean="0">
                <a:latin typeface="+mn-lt"/>
              </a:rPr>
              <a:t>不够</a:t>
            </a:r>
            <a:r>
              <a:rPr lang="en-US" altLang="zh-CN" sz="1600" dirty="0" smtClean="0">
                <a:latin typeface="+mn-lt"/>
              </a:rPr>
              <a:t>4</a:t>
            </a:r>
            <a:r>
              <a:rPr lang="zh-CN" altLang="zh-CN" sz="1600" dirty="0" smtClean="0">
                <a:latin typeface="+mn-lt"/>
              </a:rPr>
              <a:t>人的也作为一组</a:t>
            </a:r>
            <a:r>
              <a:rPr lang="en-US" altLang="zh-CN" sz="1600" dirty="0" smtClean="0">
                <a:latin typeface="+mn-lt"/>
              </a:rPr>
              <a:t>*/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for(</a:t>
            </a:r>
            <a:r>
              <a:rPr lang="en-US" altLang="zh-CN" sz="1600" dirty="0" err="1" smtClean="0">
                <a:latin typeface="+mn-lt"/>
              </a:rPr>
              <a:t>i</a:t>
            </a:r>
            <a:r>
              <a:rPr lang="en-US" altLang="zh-CN" sz="1600" dirty="0" smtClean="0">
                <a:latin typeface="+mn-lt"/>
              </a:rPr>
              <a:t>=1;i&lt;=</a:t>
            </a:r>
            <a:r>
              <a:rPr lang="en-US" altLang="zh-CN" sz="1600" dirty="0" err="1" smtClean="0">
                <a:latin typeface="+mn-lt"/>
              </a:rPr>
              <a:t>ngroup;i</a:t>
            </a:r>
            <a:r>
              <a:rPr lang="en-US" altLang="zh-CN" sz="1600" dirty="0" smtClean="0">
                <a:latin typeface="+mn-lt"/>
              </a:rPr>
              <a:t>++)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{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if(n%4!=0 &amp;&amp; </a:t>
            </a:r>
            <a:r>
              <a:rPr lang="en-US" altLang="zh-CN" sz="1600" dirty="0" err="1" smtClean="0">
                <a:latin typeface="+mn-lt"/>
              </a:rPr>
              <a:t>i</a:t>
            </a:r>
            <a:r>
              <a:rPr lang="en-US" altLang="zh-CN" sz="1600" dirty="0" smtClean="0">
                <a:latin typeface="+mn-lt"/>
              </a:rPr>
              <a:t>==</a:t>
            </a:r>
            <a:r>
              <a:rPr lang="en-US" altLang="zh-CN" sz="1600" dirty="0" err="1" smtClean="0">
                <a:latin typeface="+mn-lt"/>
              </a:rPr>
              <a:t>ngroup</a:t>
            </a:r>
            <a:r>
              <a:rPr lang="en-US" altLang="zh-CN" sz="1600" dirty="0" smtClean="0">
                <a:latin typeface="+mn-lt"/>
              </a:rPr>
              <a:t>)		total = n % 4;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else				total = 4;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/*</a:t>
            </a:r>
            <a:r>
              <a:rPr lang="zh-CN" altLang="zh-CN" sz="1600" dirty="0" smtClean="0">
                <a:latin typeface="+mn-lt"/>
              </a:rPr>
              <a:t>对</a:t>
            </a:r>
            <a:r>
              <a:rPr lang="en-US" altLang="zh-CN" sz="1600" dirty="0" err="1" smtClean="0">
                <a:latin typeface="+mn-lt"/>
              </a:rPr>
              <a:t>i</a:t>
            </a:r>
            <a:r>
              <a:rPr lang="zh-CN" altLang="zh-CN" sz="1600" dirty="0" smtClean="0">
                <a:latin typeface="+mn-lt"/>
              </a:rPr>
              <a:t>班次检测是否有同科室人员，有返回</a:t>
            </a:r>
            <a:r>
              <a:rPr lang="en-US" altLang="zh-CN" sz="1600" dirty="0" smtClean="0">
                <a:latin typeface="+mn-lt"/>
              </a:rPr>
              <a:t>0*/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for(j=0;j&lt;total-1;j++)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	for(k=j+1;k&lt;</a:t>
            </a:r>
            <a:r>
              <a:rPr lang="en-US" altLang="zh-CN" sz="1600" dirty="0" err="1" smtClean="0">
                <a:latin typeface="+mn-lt"/>
              </a:rPr>
              <a:t>total;k</a:t>
            </a:r>
            <a:r>
              <a:rPr lang="en-US" altLang="zh-CN" sz="1600" dirty="0" smtClean="0">
                <a:latin typeface="+mn-lt"/>
              </a:rPr>
              <a:t>++)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		if(a[(i-1)*4+j] /10 == a[(i-1)*4+k] / 10 )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			return 0;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}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return 1;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} </a:t>
            </a:r>
            <a:endParaRPr lang="zh-CN" altLang="zh-CN" sz="1600" dirty="0" smtClean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7.13	</a:t>
            </a:r>
            <a:r>
              <a:rPr lang="zh-CN" altLang="zh-CN" dirty="0" smtClean="0"/>
              <a:t>科室排班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sz="1600" dirty="0" smtClean="0">
                <a:latin typeface="+mn-lt"/>
              </a:rPr>
              <a:t>/*</a:t>
            </a:r>
            <a:r>
              <a:rPr lang="zh-CN" altLang="zh-CN" sz="1600" dirty="0" smtClean="0">
                <a:latin typeface="+mn-lt"/>
              </a:rPr>
              <a:t>输出函数</a:t>
            </a:r>
            <a:r>
              <a:rPr lang="en-US" altLang="zh-CN" sz="1600" dirty="0" smtClean="0">
                <a:latin typeface="+mn-lt"/>
              </a:rPr>
              <a:t>*/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void print(</a:t>
            </a:r>
            <a:r>
              <a:rPr lang="en-US" altLang="zh-CN" sz="1600" dirty="0" err="1" smtClean="0">
                <a:latin typeface="+mn-lt"/>
              </a:rPr>
              <a:t>int</a:t>
            </a:r>
            <a:r>
              <a:rPr lang="en-US" altLang="zh-CN" sz="1600" dirty="0" smtClean="0">
                <a:latin typeface="+mn-lt"/>
              </a:rPr>
              <a:t> a[],</a:t>
            </a:r>
            <a:r>
              <a:rPr lang="en-US" altLang="zh-CN" sz="1600" dirty="0" err="1" smtClean="0">
                <a:latin typeface="+mn-lt"/>
              </a:rPr>
              <a:t>int</a:t>
            </a:r>
            <a:r>
              <a:rPr lang="en-US" altLang="zh-CN" sz="1600" dirty="0" smtClean="0">
                <a:latin typeface="+mn-lt"/>
              </a:rPr>
              <a:t> n)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{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</a:t>
            </a:r>
            <a:r>
              <a:rPr lang="en-US" altLang="zh-CN" sz="1600" dirty="0" err="1" smtClean="0">
                <a:latin typeface="+mn-lt"/>
              </a:rPr>
              <a:t>int</a:t>
            </a:r>
            <a:r>
              <a:rPr lang="en-US" altLang="zh-CN" sz="1600" dirty="0" smtClean="0">
                <a:latin typeface="+mn-lt"/>
              </a:rPr>
              <a:t> </a:t>
            </a:r>
            <a:r>
              <a:rPr lang="en-US" altLang="zh-CN" sz="1600" dirty="0" err="1" smtClean="0">
                <a:latin typeface="+mn-lt"/>
              </a:rPr>
              <a:t>ngroup,total</a:t>
            </a:r>
            <a:r>
              <a:rPr lang="en-US" altLang="zh-CN" sz="1600" dirty="0" smtClean="0">
                <a:latin typeface="+mn-lt"/>
              </a:rPr>
              <a:t>=4;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</a:t>
            </a:r>
            <a:r>
              <a:rPr lang="en-US" altLang="zh-CN" sz="1600" dirty="0" err="1" smtClean="0">
                <a:latin typeface="+mn-lt"/>
              </a:rPr>
              <a:t>int</a:t>
            </a:r>
            <a:r>
              <a:rPr lang="en-US" altLang="zh-CN" sz="1600" dirty="0" smtClean="0">
                <a:latin typeface="+mn-lt"/>
              </a:rPr>
              <a:t> </a:t>
            </a:r>
            <a:r>
              <a:rPr lang="en-US" altLang="zh-CN" sz="1600" dirty="0" err="1" smtClean="0">
                <a:latin typeface="+mn-lt"/>
              </a:rPr>
              <a:t>i,j</a:t>
            </a:r>
            <a:r>
              <a:rPr lang="en-US" altLang="zh-CN" sz="1600" dirty="0" smtClean="0">
                <a:latin typeface="+mn-lt"/>
              </a:rPr>
              <a:t>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</a:t>
            </a:r>
            <a:r>
              <a:rPr lang="en-US" altLang="zh-CN" sz="1600" dirty="0" err="1" smtClean="0">
                <a:latin typeface="+mn-lt"/>
              </a:rPr>
              <a:t>ngroup</a:t>
            </a:r>
            <a:r>
              <a:rPr lang="en-US" altLang="zh-CN" sz="1600" dirty="0" smtClean="0">
                <a:latin typeface="+mn-lt"/>
              </a:rPr>
              <a:t> = (n+3) /4 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for(</a:t>
            </a:r>
            <a:r>
              <a:rPr lang="en-US" altLang="zh-CN" sz="1600" dirty="0" err="1" smtClean="0">
                <a:latin typeface="+mn-lt"/>
              </a:rPr>
              <a:t>i</a:t>
            </a:r>
            <a:r>
              <a:rPr lang="en-US" altLang="zh-CN" sz="1600" dirty="0" smtClean="0">
                <a:latin typeface="+mn-lt"/>
              </a:rPr>
              <a:t>=1;i&lt;=</a:t>
            </a:r>
            <a:r>
              <a:rPr lang="en-US" altLang="zh-CN" sz="1600" dirty="0" err="1" smtClean="0">
                <a:latin typeface="+mn-lt"/>
              </a:rPr>
              <a:t>ngroup;i</a:t>
            </a:r>
            <a:r>
              <a:rPr lang="en-US" altLang="zh-CN" sz="1600" dirty="0" smtClean="0">
                <a:latin typeface="+mn-lt"/>
              </a:rPr>
              <a:t>++)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{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</a:t>
            </a:r>
            <a:r>
              <a:rPr lang="en-US" altLang="zh-CN" sz="1600" dirty="0" err="1" smtClean="0">
                <a:latin typeface="+mn-lt"/>
              </a:rPr>
              <a:t>printf</a:t>
            </a:r>
            <a:r>
              <a:rPr lang="en-US" altLang="zh-CN" sz="1600" dirty="0" smtClean="0">
                <a:latin typeface="+mn-lt"/>
              </a:rPr>
              <a:t>("%</a:t>
            </a:r>
            <a:r>
              <a:rPr lang="en-US" altLang="zh-CN" sz="1600" dirty="0" err="1" smtClean="0">
                <a:latin typeface="+mn-lt"/>
              </a:rPr>
              <a:t>d.",i</a:t>
            </a:r>
            <a:r>
              <a:rPr lang="en-US" altLang="zh-CN" sz="1600" dirty="0" smtClean="0">
                <a:latin typeface="+mn-lt"/>
              </a:rPr>
              <a:t>);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if(n%4!=0 &amp;&amp; </a:t>
            </a:r>
            <a:r>
              <a:rPr lang="en-US" altLang="zh-CN" sz="1600" dirty="0" err="1" smtClean="0">
                <a:latin typeface="+mn-lt"/>
              </a:rPr>
              <a:t>i</a:t>
            </a:r>
            <a:r>
              <a:rPr lang="en-US" altLang="zh-CN" sz="1600" dirty="0" smtClean="0">
                <a:latin typeface="+mn-lt"/>
              </a:rPr>
              <a:t>==</a:t>
            </a:r>
            <a:r>
              <a:rPr lang="en-US" altLang="zh-CN" sz="1600" dirty="0" err="1" smtClean="0">
                <a:latin typeface="+mn-lt"/>
              </a:rPr>
              <a:t>ngroup</a:t>
            </a:r>
            <a:r>
              <a:rPr lang="en-US" altLang="zh-CN" sz="1600" dirty="0" smtClean="0">
                <a:latin typeface="+mn-lt"/>
              </a:rPr>
              <a:t>)		total = n % 4;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else				total = 4;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for(j=0;j&lt;</a:t>
            </a:r>
            <a:r>
              <a:rPr lang="en-US" altLang="zh-CN" sz="1600" dirty="0" err="1" smtClean="0">
                <a:latin typeface="+mn-lt"/>
              </a:rPr>
              <a:t>total;j</a:t>
            </a:r>
            <a:r>
              <a:rPr lang="en-US" altLang="zh-CN" sz="1600" dirty="0" smtClean="0">
                <a:latin typeface="+mn-lt"/>
              </a:rPr>
              <a:t>++)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	</a:t>
            </a:r>
            <a:r>
              <a:rPr lang="en-US" altLang="zh-CN" sz="1600" dirty="0" err="1" smtClean="0">
                <a:latin typeface="+mn-lt"/>
              </a:rPr>
              <a:t>printf</a:t>
            </a:r>
            <a:r>
              <a:rPr lang="en-US" altLang="zh-CN" sz="1600" dirty="0" smtClean="0">
                <a:latin typeface="+mn-lt"/>
              </a:rPr>
              <a:t>("%d ",a[(i-1)*4+j]);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	</a:t>
            </a:r>
            <a:r>
              <a:rPr lang="en-US" altLang="zh-CN" sz="1600" dirty="0" err="1" smtClean="0">
                <a:latin typeface="+mn-lt"/>
              </a:rPr>
              <a:t>printf</a:t>
            </a:r>
            <a:r>
              <a:rPr lang="en-US" altLang="zh-CN" sz="1600" dirty="0" smtClean="0">
                <a:latin typeface="+mn-lt"/>
              </a:rPr>
              <a:t>("\n");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	}</a:t>
            </a:r>
            <a:endParaRPr lang="zh-CN" altLang="zh-CN" sz="1600" dirty="0" smtClean="0">
              <a:latin typeface="+mn-lt"/>
            </a:endParaRPr>
          </a:p>
          <a:p>
            <a:r>
              <a:rPr lang="en-US" altLang="zh-CN" sz="1600" dirty="0" smtClean="0">
                <a:latin typeface="+mn-lt"/>
              </a:rPr>
              <a:t>}</a:t>
            </a:r>
            <a:endParaRPr lang="zh-CN" altLang="zh-CN" sz="1600" dirty="0" smtClean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7.13	</a:t>
            </a:r>
            <a:r>
              <a:rPr lang="zh-CN" altLang="zh-CN" dirty="0" smtClean="0"/>
              <a:t>科室排班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sz="2000" dirty="0" smtClean="0">
                <a:latin typeface="+mn-lt"/>
              </a:rPr>
              <a:t>main()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{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</a:t>
            </a:r>
            <a:r>
              <a:rPr lang="en-US" altLang="zh-CN" sz="2000" dirty="0" err="1" smtClean="0">
                <a:latin typeface="+mn-lt"/>
              </a:rPr>
              <a:t>int</a:t>
            </a:r>
            <a:r>
              <a:rPr lang="en-US" altLang="zh-CN" sz="2000" dirty="0" smtClean="0">
                <a:latin typeface="+mn-lt"/>
              </a:rPr>
              <a:t> group[8] = {5,3,3,3,3,3,3,3};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</a:t>
            </a:r>
            <a:r>
              <a:rPr lang="en-US" altLang="zh-CN" sz="2000" dirty="0" err="1" smtClean="0">
                <a:latin typeface="+mn-lt"/>
              </a:rPr>
              <a:t>int</a:t>
            </a:r>
            <a:r>
              <a:rPr lang="en-US" altLang="zh-CN" sz="2000" dirty="0" smtClean="0">
                <a:latin typeface="+mn-lt"/>
              </a:rPr>
              <a:t> doctor[100];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</a:t>
            </a:r>
            <a:r>
              <a:rPr lang="en-US" altLang="zh-CN" sz="2000" dirty="0" err="1" smtClean="0">
                <a:latin typeface="+mn-lt"/>
              </a:rPr>
              <a:t>int</a:t>
            </a:r>
            <a:r>
              <a:rPr lang="en-US" altLang="zh-CN" sz="2000" dirty="0" smtClean="0">
                <a:latin typeface="+mn-lt"/>
              </a:rPr>
              <a:t> </a:t>
            </a:r>
            <a:r>
              <a:rPr lang="en-US" altLang="zh-CN" sz="2000" dirty="0" err="1" smtClean="0">
                <a:latin typeface="+mn-lt"/>
              </a:rPr>
              <a:t>i,j,n</a:t>
            </a:r>
            <a:r>
              <a:rPr lang="en-US" altLang="zh-CN" sz="2000" dirty="0" smtClean="0">
                <a:latin typeface="+mn-lt"/>
              </a:rPr>
              <a:t>=0;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/**************************************************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	</a:t>
            </a:r>
            <a:r>
              <a:rPr lang="zh-CN" altLang="zh-CN" sz="2000" dirty="0" smtClean="0">
                <a:latin typeface="+mn-lt"/>
              </a:rPr>
              <a:t>生成科室人员编号，存入</a:t>
            </a:r>
            <a:r>
              <a:rPr lang="en-US" altLang="zh-CN" sz="2000" dirty="0" smtClean="0">
                <a:latin typeface="+mn-lt"/>
              </a:rPr>
              <a:t>doctor</a:t>
            </a:r>
            <a:r>
              <a:rPr lang="zh-CN" altLang="zh-CN" sz="2000" dirty="0" smtClean="0">
                <a:latin typeface="+mn-lt"/>
              </a:rPr>
              <a:t>数组中 </a:t>
            </a:r>
          </a:p>
          <a:p>
            <a:r>
              <a:rPr lang="en-US" altLang="zh-CN" sz="2000" dirty="0" smtClean="0">
                <a:latin typeface="+mn-lt"/>
              </a:rPr>
              <a:t>		</a:t>
            </a:r>
            <a:r>
              <a:rPr lang="zh-CN" altLang="zh-CN" sz="2000" dirty="0" smtClean="0">
                <a:latin typeface="+mn-lt"/>
              </a:rPr>
              <a:t>编号为</a:t>
            </a:r>
            <a:r>
              <a:rPr lang="en-US" altLang="zh-CN" sz="2000" dirty="0" smtClean="0">
                <a:latin typeface="+mn-lt"/>
              </a:rPr>
              <a:t>:11,12,13,14,15,21,22,23,31,...,81,82,83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***************************************************/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for(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=0;i&lt;8;i++)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	for(j=0;j&lt;group[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];j++)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		doctor[n++]=(i+1)*10+(j+1);</a:t>
            </a:r>
            <a:endParaRPr lang="zh-CN" altLang="zh-CN" sz="2000" dirty="0" smtClean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307975"/>
            <a:ext cx="8534400" cy="758825"/>
          </a:xfrm>
        </p:spPr>
        <p:txBody>
          <a:bodyPr/>
          <a:lstStyle/>
          <a:p>
            <a:r>
              <a:rPr lang="en-US" altLang="zh-CN" sz="2800" dirty="0"/>
              <a:t>7.1  </a:t>
            </a:r>
            <a:r>
              <a:rPr lang="zh-CN" altLang="en-US" sz="2800" dirty="0"/>
              <a:t>案例：计算</a:t>
            </a:r>
            <a:br>
              <a:rPr lang="zh-CN" altLang="en-US" sz="2800" dirty="0"/>
            </a:br>
            <a:r>
              <a:rPr lang="en-US" altLang="zh-CN" sz="2800" dirty="0"/>
              <a:t>(1) +(1+2)+ (1+2+3)+(1+2+3+4)+(1+2+3+4+5)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18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sum(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n)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  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i,s</a:t>
            </a:r>
            <a:r>
              <a:rPr lang="en-US" altLang="zh-CN" sz="1800" dirty="0">
                <a:latin typeface="+mn-lt"/>
                <a:ea typeface="宋体" pitchFamily="2" charset="-122"/>
              </a:rPr>
              <a:t>=0;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   for(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800" dirty="0">
                <a:latin typeface="+mn-lt"/>
                <a:ea typeface="宋体" pitchFamily="2" charset="-122"/>
              </a:rPr>
              <a:t>=1 ;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800" dirty="0">
                <a:latin typeface="+mn-lt"/>
                <a:ea typeface="宋体" pitchFamily="2" charset="-122"/>
              </a:rPr>
              <a:t> &lt;= n ;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800" dirty="0">
                <a:latin typeface="+mn-lt"/>
                <a:ea typeface="宋体" pitchFamily="2" charset="-122"/>
              </a:rPr>
              <a:t>++)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   		s = s +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8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   return 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s,i</a:t>
            </a:r>
            <a:r>
              <a:rPr lang="en-US" altLang="zh-CN" sz="18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for(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800" dirty="0">
                <a:latin typeface="+mn-lt"/>
                <a:ea typeface="宋体" pitchFamily="2" charset="-122"/>
              </a:rPr>
              <a:t>=1,s=0;i&lt;=5;i++)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s=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s+sum</a:t>
            </a:r>
            <a:r>
              <a:rPr lang="en-US" altLang="zh-CN" sz="1800" dirty="0">
                <a:latin typeface="+mn-lt"/>
                <a:ea typeface="宋体" pitchFamily="2" charset="-122"/>
              </a:rPr>
              <a:t>(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18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("s=%d\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18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4648200"/>
            <a:ext cx="26670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209800"/>
            <a:ext cx="4419600" cy="176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7.13	</a:t>
            </a:r>
            <a:r>
              <a:rPr lang="zh-CN" altLang="zh-CN" dirty="0" smtClean="0"/>
              <a:t>科室排班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sz="2400" dirty="0" smtClean="0"/>
              <a:t>产生一个随机整数，放在科室人员编号前面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用来排序，排序后的结果相当于打乱原来的编号顺序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r>
              <a:rPr lang="zh-CN" altLang="zh-CN" sz="2400" dirty="0" smtClean="0"/>
              <a:t>例如：</a:t>
            </a:r>
            <a:r>
              <a:rPr lang="en-US" altLang="zh-CN" sz="2400" b="1" u="sng" dirty="0" smtClean="0"/>
              <a:t>11</a:t>
            </a:r>
            <a:r>
              <a:rPr lang="en-US" altLang="zh-CN" sz="2400" dirty="0" smtClean="0"/>
              <a:t>,</a:t>
            </a:r>
            <a:r>
              <a:rPr lang="en-US" altLang="zh-CN" sz="2400" b="1" u="sng" dirty="0" smtClean="0"/>
              <a:t>12</a:t>
            </a:r>
            <a:r>
              <a:rPr lang="en-US" altLang="zh-CN" sz="2400" dirty="0" smtClean="0"/>
              <a:t>,</a:t>
            </a:r>
            <a:r>
              <a:rPr lang="en-US" altLang="zh-CN" sz="2400" b="1" u="sng" dirty="0" smtClean="0"/>
              <a:t>21</a:t>
            </a:r>
            <a:r>
              <a:rPr lang="en-US" altLang="zh-CN" sz="2400" dirty="0" smtClean="0"/>
              <a:t>,</a:t>
            </a:r>
            <a:r>
              <a:rPr lang="en-US" altLang="zh-CN" sz="2400" b="1" u="sng" dirty="0" smtClean="0"/>
              <a:t>22</a:t>
            </a:r>
            <a:endParaRPr lang="zh-CN" altLang="zh-CN" sz="2400" dirty="0" smtClean="0"/>
          </a:p>
          <a:p>
            <a:r>
              <a:rPr lang="zh-CN" altLang="zh-CN" sz="2400" dirty="0" smtClean="0"/>
              <a:t>加上两位随机数后变成：</a:t>
            </a:r>
            <a:r>
              <a:rPr lang="en-US" altLang="zh-CN" sz="2400" dirty="0" smtClean="0"/>
              <a:t>43</a:t>
            </a:r>
            <a:r>
              <a:rPr lang="en-US" altLang="zh-CN" sz="2400" b="1" u="sng" dirty="0" smtClean="0"/>
              <a:t>11</a:t>
            </a:r>
            <a:r>
              <a:rPr lang="en-US" altLang="zh-CN" sz="2400" dirty="0" smtClean="0"/>
              <a:t>,51</a:t>
            </a:r>
            <a:r>
              <a:rPr lang="en-US" altLang="zh-CN" sz="2400" b="1" u="sng" dirty="0" smtClean="0"/>
              <a:t>12</a:t>
            </a:r>
            <a:r>
              <a:rPr lang="en-US" altLang="zh-CN" sz="2400" dirty="0" smtClean="0"/>
              <a:t>,38</a:t>
            </a:r>
            <a:r>
              <a:rPr lang="en-US" altLang="zh-CN" sz="2400" b="1" u="sng" dirty="0" smtClean="0"/>
              <a:t>21</a:t>
            </a:r>
            <a:r>
              <a:rPr lang="en-US" altLang="zh-CN" sz="2400" dirty="0" smtClean="0"/>
              <a:t>,10</a:t>
            </a:r>
            <a:r>
              <a:rPr lang="en-US" altLang="zh-CN" sz="2400" b="1" u="sng" dirty="0" smtClean="0"/>
              <a:t>22</a:t>
            </a:r>
            <a:endParaRPr lang="zh-CN" altLang="zh-CN" sz="2400" dirty="0" smtClean="0"/>
          </a:p>
          <a:p>
            <a:r>
              <a:rPr lang="zh-CN" altLang="zh-CN" sz="2400" dirty="0" smtClean="0"/>
              <a:t>重新排序：</a:t>
            </a:r>
            <a:r>
              <a:rPr lang="en-US" altLang="zh-CN" sz="2400" dirty="0" smtClean="0"/>
              <a:t>10</a:t>
            </a:r>
            <a:r>
              <a:rPr lang="en-US" altLang="zh-CN" sz="2400" b="1" u="sng" dirty="0" smtClean="0"/>
              <a:t>22</a:t>
            </a:r>
            <a:r>
              <a:rPr lang="en-US" altLang="zh-CN" sz="2400" dirty="0" smtClean="0"/>
              <a:t>,38</a:t>
            </a:r>
            <a:r>
              <a:rPr lang="en-US" altLang="zh-CN" sz="2400" b="1" u="sng" dirty="0" smtClean="0"/>
              <a:t>21</a:t>
            </a:r>
            <a:r>
              <a:rPr lang="en-US" altLang="zh-CN" sz="2400" dirty="0" smtClean="0"/>
              <a:t>,43</a:t>
            </a:r>
            <a:r>
              <a:rPr lang="en-US" altLang="zh-CN" sz="2400" b="1" u="sng" dirty="0" smtClean="0"/>
              <a:t>11</a:t>
            </a:r>
            <a:r>
              <a:rPr lang="en-US" altLang="zh-CN" sz="2400" dirty="0" smtClean="0"/>
              <a:t>,51</a:t>
            </a:r>
            <a:r>
              <a:rPr lang="en-US" altLang="zh-CN" sz="2400" b="1" u="sng" dirty="0" smtClean="0"/>
              <a:t>12</a:t>
            </a:r>
            <a:endParaRPr lang="zh-CN" altLang="zh-CN" sz="2400" dirty="0" smtClean="0"/>
          </a:p>
          <a:p>
            <a:r>
              <a:rPr lang="zh-CN" altLang="zh-CN" sz="2400" dirty="0" smtClean="0"/>
              <a:t>去除随机数：</a:t>
            </a:r>
            <a:r>
              <a:rPr lang="en-US" altLang="zh-CN" sz="2400" b="1" u="sng" dirty="0" smtClean="0"/>
              <a:t>22</a:t>
            </a:r>
            <a:r>
              <a:rPr lang="en-US" altLang="zh-CN" sz="2400" dirty="0" smtClean="0"/>
              <a:t>,</a:t>
            </a:r>
            <a:r>
              <a:rPr lang="en-US" altLang="zh-CN" sz="2400" b="1" u="sng" dirty="0" smtClean="0"/>
              <a:t>21</a:t>
            </a:r>
            <a:r>
              <a:rPr lang="en-US" altLang="zh-CN" sz="2400" dirty="0" smtClean="0"/>
              <a:t>,</a:t>
            </a:r>
            <a:r>
              <a:rPr lang="en-US" altLang="zh-CN" sz="2400" b="1" u="sng" dirty="0" smtClean="0"/>
              <a:t>11</a:t>
            </a:r>
            <a:r>
              <a:rPr lang="en-US" altLang="zh-CN" sz="2400" dirty="0" smtClean="0"/>
              <a:t>,</a:t>
            </a:r>
            <a:r>
              <a:rPr lang="en-US" altLang="zh-CN" sz="2400" b="1" u="sng" dirty="0" smtClean="0"/>
              <a:t>12</a:t>
            </a:r>
            <a:endParaRPr lang="zh-CN" altLang="zh-CN" sz="2400" dirty="0" smtClean="0"/>
          </a:p>
          <a:p>
            <a:r>
              <a:rPr lang="zh-CN" altLang="zh-CN" sz="2400" dirty="0" smtClean="0"/>
              <a:t>可以看出原来的顺序被改变了</a:t>
            </a:r>
            <a:r>
              <a:rPr lang="en-US" altLang="zh-CN" sz="2400" dirty="0" smtClean="0"/>
              <a:t>		</a:t>
            </a:r>
            <a:endParaRPr lang="zh-CN" altLang="zh-CN" sz="2400" dirty="0" smtClean="0"/>
          </a:p>
        </p:txBody>
      </p:sp>
    </p:spTree>
  </p:cSld>
  <p:clrMapOvr>
    <a:masterClrMapping/>
  </p:clrMapOvr>
  <p:transition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7.13	</a:t>
            </a:r>
            <a:r>
              <a:rPr lang="zh-CN" altLang="zh-CN" dirty="0" smtClean="0"/>
              <a:t>科室排班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sz="2000" dirty="0" smtClean="0">
                <a:latin typeface="+mn-lt"/>
              </a:rPr>
              <a:t>do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{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err="1" smtClean="0">
                <a:latin typeface="+mn-lt"/>
              </a:rPr>
              <a:t>srand</a:t>
            </a:r>
            <a:r>
              <a:rPr lang="en-US" altLang="zh-CN" sz="2000" dirty="0" smtClean="0">
                <a:latin typeface="+mn-lt"/>
              </a:rPr>
              <a:t>((</a:t>
            </a:r>
            <a:r>
              <a:rPr lang="en-US" altLang="zh-CN" sz="2000" dirty="0" err="1" smtClean="0">
                <a:latin typeface="+mn-lt"/>
              </a:rPr>
              <a:t>int</a:t>
            </a:r>
            <a:r>
              <a:rPr lang="en-US" altLang="zh-CN" sz="2000" dirty="0" smtClean="0">
                <a:latin typeface="+mn-lt"/>
              </a:rPr>
              <a:t>)time(0));/*</a:t>
            </a:r>
            <a:r>
              <a:rPr lang="zh-CN" altLang="zh-CN" sz="2000" dirty="0" smtClean="0">
                <a:latin typeface="+mn-lt"/>
              </a:rPr>
              <a:t>重置随机数种子</a:t>
            </a:r>
            <a:r>
              <a:rPr lang="en-US" altLang="zh-CN" sz="2000" dirty="0" smtClean="0">
                <a:latin typeface="+mn-lt"/>
              </a:rPr>
              <a:t>*/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for(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=0;i&lt;</a:t>
            </a:r>
            <a:r>
              <a:rPr lang="en-US" altLang="zh-CN" sz="2000" dirty="0" err="1" smtClean="0">
                <a:latin typeface="+mn-lt"/>
              </a:rPr>
              <a:t>n;i</a:t>
            </a:r>
            <a:r>
              <a:rPr lang="en-US" altLang="zh-CN" sz="2000" dirty="0" smtClean="0">
                <a:latin typeface="+mn-lt"/>
              </a:rPr>
              <a:t>++)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doctor[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] = rand()%100*100+doctor[</a:t>
            </a:r>
            <a:r>
              <a:rPr lang="en-US" altLang="zh-CN" sz="2000" dirty="0" err="1" smtClean="0">
                <a:latin typeface="+mn-lt"/>
              </a:rPr>
              <a:t>i</a:t>
            </a:r>
            <a:r>
              <a:rPr lang="en-US" altLang="zh-CN" sz="2000" dirty="0" smtClean="0">
                <a:latin typeface="+mn-lt"/>
              </a:rPr>
              <a:t>];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resort(</a:t>
            </a:r>
            <a:r>
              <a:rPr lang="en-US" altLang="zh-CN" sz="2000" dirty="0" err="1" smtClean="0">
                <a:latin typeface="+mn-lt"/>
              </a:rPr>
              <a:t>doctor,n</a:t>
            </a:r>
            <a:r>
              <a:rPr lang="en-US" altLang="zh-CN" sz="2000" dirty="0" smtClean="0">
                <a:latin typeface="+mn-lt"/>
              </a:rPr>
              <a:t>);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/*</a:t>
            </a:r>
            <a:r>
              <a:rPr lang="zh-CN" altLang="zh-CN" sz="2000" dirty="0" smtClean="0">
                <a:latin typeface="+mn-lt"/>
              </a:rPr>
              <a:t>检验同一个班次是否有同科室人员，如果有重新加随机数，排序检测，如果没有退出，输出结果</a:t>
            </a:r>
            <a:r>
              <a:rPr lang="en-US" altLang="zh-CN" sz="2000" dirty="0" smtClean="0">
                <a:latin typeface="+mn-lt"/>
              </a:rPr>
              <a:t>*/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if(check(</a:t>
            </a:r>
            <a:r>
              <a:rPr lang="en-US" altLang="zh-CN" sz="2000" dirty="0" err="1" smtClean="0">
                <a:latin typeface="+mn-lt"/>
              </a:rPr>
              <a:t>doctor,n</a:t>
            </a:r>
            <a:r>
              <a:rPr lang="en-US" altLang="zh-CN" sz="2000" dirty="0" smtClean="0">
                <a:latin typeface="+mn-lt"/>
              </a:rPr>
              <a:t>))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	break;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}while(1);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print(</a:t>
            </a:r>
            <a:r>
              <a:rPr lang="en-US" altLang="zh-CN" sz="2000" dirty="0" err="1" smtClean="0">
                <a:latin typeface="+mn-lt"/>
              </a:rPr>
              <a:t>doctor,n</a:t>
            </a:r>
            <a:r>
              <a:rPr lang="en-US" altLang="zh-CN" sz="2000" dirty="0" smtClean="0">
                <a:latin typeface="+mn-lt"/>
              </a:rPr>
              <a:t>);</a:t>
            </a:r>
            <a:endParaRPr lang="zh-CN" altLang="zh-CN" sz="2000" dirty="0" smtClean="0">
              <a:latin typeface="+mn-lt"/>
            </a:endParaRPr>
          </a:p>
          <a:p>
            <a:r>
              <a:rPr lang="en-US" altLang="zh-CN" sz="2000" dirty="0" smtClean="0">
                <a:latin typeface="+mn-lt"/>
              </a:rPr>
              <a:t>}</a:t>
            </a:r>
            <a:endParaRPr lang="zh-CN" altLang="zh-CN" sz="2000" dirty="0" smtClean="0">
              <a:latin typeface="+mn-lt"/>
            </a:endParaRPr>
          </a:p>
          <a:p>
            <a:endParaRPr lang="zh-CN" altLang="en-US" sz="2000" dirty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7.14</a:t>
            </a:r>
            <a:r>
              <a:rPr lang="en-US" altLang="zh-CN" dirty="0"/>
              <a:t>	</a:t>
            </a:r>
            <a:r>
              <a:rPr lang="zh-CN" altLang="en-US" dirty="0"/>
              <a:t>案例：汉诺塔游戏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1905000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有</a:t>
            </a:r>
            <a:r>
              <a:rPr lang="en-US" altLang="zh-CN">
                <a:ea typeface="宋体" pitchFamily="2" charset="-122"/>
              </a:rPr>
              <a:t>3</a:t>
            </a:r>
            <a:r>
              <a:rPr lang="zh-CN" altLang="en-US">
                <a:ea typeface="宋体" pitchFamily="2" charset="-122"/>
              </a:rPr>
              <a:t>个柱子</a:t>
            </a:r>
            <a:r>
              <a:rPr lang="en-US" altLang="zh-CN">
                <a:ea typeface="宋体" pitchFamily="2" charset="-122"/>
              </a:rPr>
              <a:t>A</a:t>
            </a:r>
            <a:r>
              <a:rPr lang="zh-CN" altLang="en-US">
                <a:ea typeface="宋体" pitchFamily="2" charset="-122"/>
              </a:rPr>
              <a:t>、</a:t>
            </a:r>
            <a:r>
              <a:rPr lang="en-US" altLang="zh-CN">
                <a:ea typeface="宋体" pitchFamily="2" charset="-122"/>
              </a:rPr>
              <a:t>B</a:t>
            </a:r>
            <a:r>
              <a:rPr lang="zh-CN" altLang="en-US">
                <a:ea typeface="宋体" pitchFamily="2" charset="-122"/>
              </a:rPr>
              <a:t>、</a:t>
            </a:r>
            <a:r>
              <a:rPr lang="en-US" altLang="zh-CN">
                <a:ea typeface="宋体" pitchFamily="2" charset="-122"/>
              </a:rPr>
              <a:t>C</a:t>
            </a:r>
            <a:r>
              <a:rPr lang="zh-CN" altLang="en-US">
                <a:ea typeface="宋体" pitchFamily="2" charset="-122"/>
              </a:rPr>
              <a:t>，其中</a:t>
            </a:r>
            <a:r>
              <a:rPr lang="en-US" altLang="zh-CN">
                <a:ea typeface="宋体" pitchFamily="2" charset="-122"/>
              </a:rPr>
              <a:t>A</a:t>
            </a:r>
            <a:r>
              <a:rPr lang="zh-CN" altLang="en-US">
                <a:ea typeface="宋体" pitchFamily="2" charset="-122"/>
              </a:rPr>
              <a:t>上由大到小穿插</a:t>
            </a:r>
            <a:r>
              <a:rPr lang="en-US" altLang="zh-CN" i="1">
                <a:ea typeface="宋体" pitchFamily="2" charset="-122"/>
              </a:rPr>
              <a:t>n</a:t>
            </a:r>
            <a:r>
              <a:rPr lang="zh-CN" altLang="en-US">
                <a:ea typeface="宋体" pitchFamily="2" charset="-122"/>
              </a:rPr>
              <a:t>个中间含孔的圆盘，要求借助柱子</a:t>
            </a:r>
            <a:r>
              <a:rPr lang="en-US" altLang="zh-CN">
                <a:ea typeface="宋体" pitchFamily="2" charset="-122"/>
              </a:rPr>
              <a:t>B</a:t>
            </a:r>
            <a:r>
              <a:rPr lang="zh-CN" altLang="en-US">
                <a:ea typeface="宋体" pitchFamily="2" charset="-122"/>
              </a:rPr>
              <a:t>，将这</a:t>
            </a:r>
            <a:r>
              <a:rPr lang="en-US" altLang="zh-CN" i="1">
                <a:ea typeface="宋体" pitchFamily="2" charset="-122"/>
              </a:rPr>
              <a:t>n</a:t>
            </a:r>
            <a:r>
              <a:rPr lang="zh-CN" altLang="en-US">
                <a:ea typeface="宋体" pitchFamily="2" charset="-122"/>
              </a:rPr>
              <a:t>个圆盘移动到</a:t>
            </a:r>
            <a:r>
              <a:rPr lang="en-US" altLang="zh-CN">
                <a:ea typeface="宋体" pitchFamily="2" charset="-122"/>
              </a:rPr>
              <a:t>C</a:t>
            </a:r>
            <a:r>
              <a:rPr lang="zh-CN" altLang="en-US">
                <a:ea typeface="宋体" pitchFamily="2" charset="-122"/>
              </a:rPr>
              <a:t>上，每次只能移动</a:t>
            </a:r>
            <a:r>
              <a:rPr lang="en-US" altLang="zh-CN">
                <a:ea typeface="宋体" pitchFamily="2" charset="-122"/>
              </a:rPr>
              <a:t>1</a:t>
            </a:r>
            <a:r>
              <a:rPr lang="zh-CN" altLang="en-US">
                <a:ea typeface="宋体" pitchFamily="2" charset="-122"/>
              </a:rPr>
              <a:t>个盘子，并且任何时候都不能出现大盘在上、小盘在下的情况 </a:t>
            </a:r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733800"/>
            <a:ext cx="3124200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7.14</a:t>
            </a:r>
            <a:r>
              <a:rPr lang="en-US" altLang="zh-CN" dirty="0"/>
              <a:t>	</a:t>
            </a:r>
            <a:r>
              <a:rPr lang="zh-CN" altLang="en-US" dirty="0"/>
              <a:t>案例：汉诺塔游戏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22860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>
                <a:ea typeface="宋体" pitchFamily="2" charset="-122"/>
              </a:rPr>
              <a:t>算法：</a:t>
            </a:r>
          </a:p>
          <a:p>
            <a:pPr>
              <a:buFontTx/>
              <a:buNone/>
            </a:pPr>
            <a:r>
              <a:rPr lang="zh-CN" altLang="en-US" sz="2400">
                <a:ea typeface="宋体" pitchFamily="2" charset="-122"/>
              </a:rPr>
              <a:t>将</a:t>
            </a:r>
            <a:r>
              <a:rPr lang="en-US" altLang="zh-CN" sz="2400">
                <a:ea typeface="宋体" pitchFamily="2" charset="-122"/>
              </a:rPr>
              <a:t>A</a:t>
            </a:r>
            <a:r>
              <a:rPr lang="zh-CN" altLang="en-US" sz="2400">
                <a:ea typeface="宋体" pitchFamily="2" charset="-122"/>
              </a:rPr>
              <a:t>上</a:t>
            </a:r>
            <a:r>
              <a:rPr lang="en-US" altLang="zh-CN" sz="2400" i="1">
                <a:ea typeface="宋体" pitchFamily="2" charset="-122"/>
              </a:rPr>
              <a:t>n</a:t>
            </a:r>
            <a:r>
              <a:rPr lang="zh-CN" altLang="en-US" sz="2400">
                <a:ea typeface="宋体" pitchFamily="2" charset="-122"/>
              </a:rPr>
              <a:t>个盘子移动到</a:t>
            </a:r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上，可以分</a:t>
            </a:r>
            <a:r>
              <a:rPr lang="en-US" altLang="zh-CN" sz="2400">
                <a:ea typeface="宋体" pitchFamily="2" charset="-122"/>
              </a:rPr>
              <a:t>3</a:t>
            </a:r>
            <a:r>
              <a:rPr lang="zh-CN" altLang="en-US" sz="2400">
                <a:ea typeface="宋体" pitchFamily="2" charset="-122"/>
              </a:rPr>
              <a:t>步完成：</a:t>
            </a:r>
          </a:p>
          <a:p>
            <a:pPr>
              <a:buFontTx/>
              <a:buNone/>
            </a:pPr>
            <a:r>
              <a:rPr lang="en-US" altLang="zh-CN" sz="2400">
                <a:ea typeface="宋体" pitchFamily="2" charset="-122"/>
              </a:rPr>
              <a:t>(1) </a:t>
            </a:r>
            <a:r>
              <a:rPr lang="zh-CN" altLang="en-US" sz="2400">
                <a:ea typeface="宋体" pitchFamily="2" charset="-122"/>
              </a:rPr>
              <a:t>将</a:t>
            </a:r>
            <a:r>
              <a:rPr lang="en-US" altLang="zh-CN" sz="2400">
                <a:ea typeface="宋体" pitchFamily="2" charset="-122"/>
              </a:rPr>
              <a:t>A</a:t>
            </a:r>
            <a:r>
              <a:rPr lang="zh-CN" altLang="en-US" sz="2400">
                <a:ea typeface="宋体" pitchFamily="2" charset="-122"/>
              </a:rPr>
              <a:t>上</a:t>
            </a:r>
            <a:r>
              <a:rPr lang="en-US" altLang="zh-CN" sz="2400" i="1">
                <a:ea typeface="宋体" pitchFamily="2" charset="-122"/>
              </a:rPr>
              <a:t>n-1</a:t>
            </a:r>
            <a:r>
              <a:rPr lang="zh-CN" altLang="en-US" sz="2400">
                <a:ea typeface="宋体" pitchFamily="2" charset="-122"/>
              </a:rPr>
              <a:t>盘子借助</a:t>
            </a:r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移动到</a:t>
            </a:r>
            <a:r>
              <a:rPr lang="en-US" altLang="zh-CN" sz="2400">
                <a:ea typeface="宋体" pitchFamily="2" charset="-122"/>
              </a:rPr>
              <a:t>B</a:t>
            </a:r>
            <a:r>
              <a:rPr lang="zh-CN" altLang="en-US" sz="2400">
                <a:ea typeface="宋体" pitchFamily="2" charset="-122"/>
              </a:rPr>
              <a:t>上</a:t>
            </a:r>
          </a:p>
          <a:p>
            <a:pPr>
              <a:buFontTx/>
              <a:buNone/>
            </a:pPr>
            <a:r>
              <a:rPr lang="en-US" altLang="zh-CN" sz="2400">
                <a:ea typeface="宋体" pitchFamily="2" charset="-122"/>
              </a:rPr>
              <a:t>(2) </a:t>
            </a:r>
            <a:r>
              <a:rPr lang="zh-CN" altLang="en-US" sz="2400">
                <a:ea typeface="宋体" pitchFamily="2" charset="-122"/>
              </a:rPr>
              <a:t>将下面的第</a:t>
            </a:r>
            <a:r>
              <a:rPr lang="en-US" altLang="zh-CN" sz="2400" i="1">
                <a:ea typeface="宋体" pitchFamily="2" charset="-122"/>
              </a:rPr>
              <a:t>n</a:t>
            </a:r>
            <a:r>
              <a:rPr lang="zh-CN" altLang="en-US" sz="2400">
                <a:ea typeface="宋体" pitchFamily="2" charset="-122"/>
              </a:rPr>
              <a:t>个盘子移动到</a:t>
            </a:r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上</a:t>
            </a:r>
          </a:p>
          <a:p>
            <a:pPr>
              <a:buFontTx/>
              <a:buNone/>
            </a:pPr>
            <a:r>
              <a:rPr lang="en-US" altLang="zh-CN" sz="2400">
                <a:ea typeface="宋体" pitchFamily="2" charset="-122"/>
              </a:rPr>
              <a:t>(3) </a:t>
            </a:r>
            <a:r>
              <a:rPr lang="zh-CN" altLang="en-US" sz="2400">
                <a:ea typeface="宋体" pitchFamily="2" charset="-122"/>
              </a:rPr>
              <a:t>将</a:t>
            </a:r>
            <a:r>
              <a:rPr lang="en-US" altLang="zh-CN" sz="2400">
                <a:ea typeface="宋体" pitchFamily="2" charset="-122"/>
              </a:rPr>
              <a:t>B</a:t>
            </a:r>
            <a:r>
              <a:rPr lang="zh-CN" altLang="en-US" sz="2400">
                <a:ea typeface="宋体" pitchFamily="2" charset="-122"/>
              </a:rPr>
              <a:t>上</a:t>
            </a:r>
            <a:r>
              <a:rPr lang="en-US" altLang="zh-CN" sz="2400" i="1">
                <a:ea typeface="宋体" pitchFamily="2" charset="-122"/>
              </a:rPr>
              <a:t>n-1</a:t>
            </a:r>
            <a:r>
              <a:rPr lang="zh-CN" altLang="en-US" sz="2400">
                <a:ea typeface="宋体" pitchFamily="2" charset="-122"/>
              </a:rPr>
              <a:t>盘子借助</a:t>
            </a:r>
            <a:r>
              <a:rPr lang="en-US" altLang="zh-CN" sz="2400">
                <a:ea typeface="宋体" pitchFamily="2" charset="-122"/>
              </a:rPr>
              <a:t>A</a:t>
            </a:r>
            <a:r>
              <a:rPr lang="zh-CN" altLang="en-US" sz="2400">
                <a:ea typeface="宋体" pitchFamily="2" charset="-122"/>
              </a:rPr>
              <a:t>移动到</a:t>
            </a:r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上</a:t>
            </a:r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797300"/>
            <a:ext cx="76200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7.14</a:t>
            </a:r>
            <a:r>
              <a:rPr lang="en-US" altLang="zh-CN" dirty="0"/>
              <a:t>	</a:t>
            </a:r>
            <a:r>
              <a:rPr lang="zh-CN" altLang="en-US" dirty="0"/>
              <a:t>案例：汉诺塔游戏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447800"/>
            <a:ext cx="8534400" cy="4343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0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/*</a:t>
            </a:r>
            <a:r>
              <a:rPr lang="zh-CN" altLang="en-US" sz="2000" dirty="0">
                <a:latin typeface="+mn-lt"/>
                <a:ea typeface="宋体" pitchFamily="2" charset="-122"/>
              </a:rPr>
              <a:t>函数</a:t>
            </a:r>
            <a:r>
              <a:rPr lang="en-US" altLang="zh-CN" sz="2000" dirty="0">
                <a:latin typeface="+mn-lt"/>
                <a:ea typeface="宋体" pitchFamily="2" charset="-122"/>
              </a:rPr>
              <a:t>move</a:t>
            </a:r>
            <a:r>
              <a:rPr lang="zh-CN" altLang="en-US" sz="2000" dirty="0">
                <a:latin typeface="+mn-lt"/>
                <a:ea typeface="宋体" pitchFamily="2" charset="-122"/>
              </a:rPr>
              <a:t>：移动一个盘子*</a:t>
            </a:r>
            <a:r>
              <a:rPr lang="en-US" altLang="zh-CN" sz="2000" dirty="0">
                <a:latin typeface="+mn-lt"/>
                <a:ea typeface="宋体" pitchFamily="2" charset="-122"/>
              </a:rPr>
              <a:t>/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void move(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n,char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getone,char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putone</a:t>
            </a:r>
            <a:r>
              <a:rPr lang="en-US" altLang="zh-CN" sz="2000" dirty="0">
                <a:latin typeface="+mn-lt"/>
                <a:ea typeface="宋体" pitchFamily="2" charset="-122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   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("%d:%c-&gt;%c\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n",n,getone,putone</a:t>
            </a:r>
            <a:r>
              <a:rPr lang="en-US" altLang="zh-CN" sz="2000" dirty="0">
                <a:latin typeface="+mn-lt"/>
                <a:ea typeface="宋体" pitchFamily="2" charset="-122"/>
              </a:rPr>
              <a:t>);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/*</a:t>
            </a:r>
            <a:r>
              <a:rPr lang="zh-CN" altLang="en-US" sz="2000" dirty="0">
                <a:latin typeface="+mn-lt"/>
                <a:ea typeface="宋体" pitchFamily="2" charset="-122"/>
              </a:rPr>
              <a:t>函数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hanoi</a:t>
            </a:r>
            <a:r>
              <a:rPr lang="en-US" altLang="zh-CN" sz="2000" dirty="0">
                <a:latin typeface="+mn-lt"/>
                <a:ea typeface="宋体" pitchFamily="2" charset="-122"/>
              </a:rPr>
              <a:t>:</a:t>
            </a:r>
            <a:r>
              <a:rPr lang="zh-CN" altLang="en-US" sz="2000" dirty="0">
                <a:latin typeface="+mn-lt"/>
                <a:ea typeface="宋体" pitchFamily="2" charset="-122"/>
              </a:rPr>
              <a:t>移动</a:t>
            </a:r>
            <a:r>
              <a:rPr lang="en-US" altLang="zh-CN" sz="2000" dirty="0">
                <a:latin typeface="+mn-lt"/>
                <a:ea typeface="宋体" pitchFamily="2" charset="-122"/>
              </a:rPr>
              <a:t>n</a:t>
            </a:r>
            <a:r>
              <a:rPr lang="zh-CN" altLang="en-US" sz="2000" dirty="0">
                <a:latin typeface="+mn-lt"/>
                <a:ea typeface="宋体" pitchFamily="2" charset="-122"/>
              </a:rPr>
              <a:t>个盘子*</a:t>
            </a:r>
            <a:r>
              <a:rPr lang="en-US" altLang="zh-CN" sz="2000" dirty="0">
                <a:latin typeface="+mn-lt"/>
                <a:ea typeface="宋体" pitchFamily="2" charset="-122"/>
              </a:rPr>
              <a:t>/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void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hanoi</a:t>
            </a:r>
            <a:r>
              <a:rPr lang="en-US" altLang="zh-CN" sz="2000" dirty="0">
                <a:latin typeface="+mn-lt"/>
                <a:ea typeface="宋体" pitchFamily="2" charset="-122"/>
              </a:rPr>
              <a:t>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n,char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one,char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two,char</a:t>
            </a:r>
            <a:r>
              <a:rPr lang="en-US" altLang="zh-CN" sz="2000" dirty="0">
                <a:latin typeface="+mn-lt"/>
                <a:ea typeface="宋体" pitchFamily="2" charset="-122"/>
              </a:rPr>
              <a:t> three)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   if(n==1)		 move(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n,one,three</a:t>
            </a:r>
            <a:r>
              <a:rPr lang="en-US" altLang="zh-CN" sz="20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   else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  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     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hanoi</a:t>
            </a:r>
            <a:r>
              <a:rPr lang="en-US" altLang="zh-CN" sz="2000" dirty="0">
                <a:latin typeface="+mn-lt"/>
                <a:ea typeface="宋体" pitchFamily="2" charset="-122"/>
              </a:rPr>
              <a:t>(n-1,one,three,two);  /*</a:t>
            </a:r>
            <a:r>
              <a:rPr lang="zh-CN" altLang="en-US" sz="2000" dirty="0">
                <a:latin typeface="+mn-lt"/>
                <a:ea typeface="宋体" pitchFamily="2" charset="-122"/>
              </a:rPr>
              <a:t>把</a:t>
            </a:r>
            <a:r>
              <a:rPr lang="en-US" altLang="zh-CN" sz="2000" dirty="0">
                <a:latin typeface="+mn-lt"/>
                <a:ea typeface="宋体" pitchFamily="2" charset="-122"/>
              </a:rPr>
              <a:t>A</a:t>
            </a:r>
            <a:r>
              <a:rPr lang="zh-CN" altLang="en-US" sz="2000" dirty="0">
                <a:latin typeface="+mn-lt"/>
                <a:ea typeface="宋体" pitchFamily="2" charset="-122"/>
              </a:rPr>
              <a:t>上的</a:t>
            </a:r>
            <a:r>
              <a:rPr lang="en-US" altLang="zh-CN" sz="2000" i="1" dirty="0">
                <a:latin typeface="+mn-lt"/>
                <a:ea typeface="宋体" pitchFamily="2" charset="-122"/>
              </a:rPr>
              <a:t>n-1</a:t>
            </a:r>
            <a:r>
              <a:rPr lang="zh-CN" altLang="en-US" sz="2000" dirty="0">
                <a:latin typeface="+mn-lt"/>
                <a:ea typeface="宋体" pitchFamily="2" charset="-122"/>
              </a:rPr>
              <a:t>个盘子借助</a:t>
            </a:r>
            <a:r>
              <a:rPr lang="en-US" altLang="zh-CN" sz="2000" dirty="0">
                <a:latin typeface="+mn-lt"/>
                <a:ea typeface="宋体" pitchFamily="2" charset="-122"/>
              </a:rPr>
              <a:t>C</a:t>
            </a:r>
            <a:r>
              <a:rPr lang="zh-CN" altLang="en-US" sz="2000" dirty="0">
                <a:latin typeface="+mn-lt"/>
                <a:ea typeface="宋体" pitchFamily="2" charset="-122"/>
              </a:rPr>
              <a:t>移动到</a:t>
            </a:r>
            <a:r>
              <a:rPr lang="en-US" altLang="zh-CN" sz="2000" dirty="0">
                <a:latin typeface="+mn-lt"/>
                <a:ea typeface="宋体" pitchFamily="2" charset="-122"/>
              </a:rPr>
              <a:t>B*/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       move(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n,one,three</a:t>
            </a:r>
            <a:r>
              <a:rPr lang="en-US" altLang="zh-CN" sz="2000" dirty="0">
                <a:latin typeface="+mn-lt"/>
                <a:ea typeface="宋体" pitchFamily="2" charset="-122"/>
              </a:rPr>
              <a:t>);	  /*</a:t>
            </a:r>
            <a:r>
              <a:rPr lang="zh-CN" altLang="en-US" sz="2000" dirty="0">
                <a:latin typeface="+mn-lt"/>
                <a:ea typeface="宋体" pitchFamily="2" charset="-122"/>
              </a:rPr>
              <a:t>把第</a:t>
            </a:r>
            <a:r>
              <a:rPr lang="en-US" altLang="zh-CN" sz="2000" i="1" dirty="0">
                <a:latin typeface="+mn-lt"/>
                <a:ea typeface="宋体" pitchFamily="2" charset="-122"/>
              </a:rPr>
              <a:t>n</a:t>
            </a:r>
            <a:r>
              <a:rPr lang="zh-CN" altLang="en-US" sz="2000" dirty="0">
                <a:latin typeface="+mn-lt"/>
                <a:ea typeface="宋体" pitchFamily="2" charset="-122"/>
              </a:rPr>
              <a:t>个盘子移动到</a:t>
            </a:r>
            <a:r>
              <a:rPr lang="en-US" altLang="zh-CN" sz="2000" dirty="0">
                <a:latin typeface="+mn-lt"/>
                <a:ea typeface="宋体" pitchFamily="2" charset="-122"/>
              </a:rPr>
              <a:t>C*/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     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hanoi</a:t>
            </a:r>
            <a:r>
              <a:rPr lang="en-US" altLang="zh-CN" sz="2000" dirty="0">
                <a:latin typeface="+mn-lt"/>
                <a:ea typeface="宋体" pitchFamily="2" charset="-122"/>
              </a:rPr>
              <a:t>(n-1,two,one,three);  /*</a:t>
            </a:r>
            <a:r>
              <a:rPr lang="zh-CN" altLang="en-US" sz="2000" dirty="0">
                <a:latin typeface="+mn-lt"/>
                <a:ea typeface="宋体" pitchFamily="2" charset="-122"/>
              </a:rPr>
              <a:t>把</a:t>
            </a:r>
            <a:r>
              <a:rPr lang="en-US" altLang="zh-CN" sz="2000" dirty="0">
                <a:latin typeface="+mn-lt"/>
                <a:ea typeface="宋体" pitchFamily="2" charset="-122"/>
              </a:rPr>
              <a:t>B</a:t>
            </a:r>
            <a:r>
              <a:rPr lang="zh-CN" altLang="en-US" sz="2000" dirty="0">
                <a:latin typeface="+mn-lt"/>
                <a:ea typeface="宋体" pitchFamily="2" charset="-122"/>
              </a:rPr>
              <a:t>上的</a:t>
            </a:r>
            <a:r>
              <a:rPr lang="en-US" altLang="zh-CN" sz="2000" i="1" dirty="0">
                <a:latin typeface="+mn-lt"/>
                <a:ea typeface="宋体" pitchFamily="2" charset="-122"/>
              </a:rPr>
              <a:t>n-1</a:t>
            </a:r>
            <a:r>
              <a:rPr lang="zh-CN" altLang="en-US" sz="2000" dirty="0">
                <a:latin typeface="+mn-lt"/>
                <a:ea typeface="宋体" pitchFamily="2" charset="-122"/>
              </a:rPr>
              <a:t>个盘子借助</a:t>
            </a:r>
            <a:r>
              <a:rPr lang="en-US" altLang="zh-CN" sz="2000" dirty="0">
                <a:latin typeface="+mn-lt"/>
                <a:ea typeface="宋体" pitchFamily="2" charset="-122"/>
              </a:rPr>
              <a:t>A</a:t>
            </a:r>
            <a:r>
              <a:rPr lang="zh-CN" altLang="en-US" sz="2000" dirty="0">
                <a:latin typeface="+mn-lt"/>
                <a:ea typeface="宋体" pitchFamily="2" charset="-122"/>
              </a:rPr>
              <a:t>移动到</a:t>
            </a:r>
            <a:r>
              <a:rPr lang="en-US" altLang="zh-CN" sz="2000" dirty="0">
                <a:latin typeface="+mn-lt"/>
                <a:ea typeface="宋体" pitchFamily="2" charset="-122"/>
              </a:rPr>
              <a:t>C*/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        </a:t>
            </a: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3810000" y="1828800"/>
            <a:ext cx="5334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zh-CN" sz="1600" b="1">
              <a:solidFill>
                <a:srgbClr val="5F5F5F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7.14</a:t>
            </a:r>
            <a:r>
              <a:rPr lang="en-US" altLang="zh-CN" dirty="0"/>
              <a:t>	</a:t>
            </a:r>
            <a:r>
              <a:rPr lang="zh-CN" altLang="en-US" dirty="0"/>
              <a:t>案例：汉诺塔游戏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m;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("Input the number of disks:");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scanf</a:t>
            </a:r>
            <a:r>
              <a:rPr lang="en-US" altLang="zh-CN" sz="2000" dirty="0">
                <a:latin typeface="+mn-lt"/>
                <a:ea typeface="宋体" pitchFamily="2" charset="-122"/>
              </a:rPr>
              <a:t>("%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d",&amp;m</a:t>
            </a:r>
            <a:r>
              <a:rPr lang="en-US" altLang="zh-CN" sz="20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("The steps to moving %d disks:\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n",m</a:t>
            </a:r>
            <a:r>
              <a:rPr lang="en-US" altLang="zh-CN" sz="20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hanoi</a:t>
            </a:r>
            <a:r>
              <a:rPr lang="en-US" altLang="zh-CN" sz="2000" dirty="0">
                <a:latin typeface="+mn-lt"/>
                <a:ea typeface="宋体" pitchFamily="2" charset="-122"/>
              </a:rPr>
              <a:t>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m,'a','b','c</a:t>
            </a:r>
            <a:r>
              <a:rPr lang="en-US" altLang="zh-CN" sz="2000" dirty="0">
                <a:latin typeface="+mn-lt"/>
                <a:ea typeface="宋体" pitchFamily="2" charset="-122"/>
              </a:rPr>
              <a:t>');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return 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</a:t>
            </a:r>
          </a:p>
          <a:p>
            <a:endParaRPr lang="en-US" altLang="zh-CN" sz="3600" dirty="0">
              <a:latin typeface="+mn-lt"/>
              <a:ea typeface="宋体" pitchFamily="2" charset="-122"/>
            </a:endParaRPr>
          </a:p>
        </p:txBody>
      </p:sp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4495800"/>
            <a:ext cx="3200400" cy="176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  <a:noFill/>
          <a:ln/>
        </p:spPr>
        <p:txBody>
          <a:bodyPr/>
          <a:lstStyle/>
          <a:p>
            <a:r>
              <a:rPr lang="zh-CN" altLang="en-US" sz="2400">
                <a:ea typeface="宋体" pitchFamily="2" charset="-122"/>
              </a:rPr>
              <a:t>函数的分类：库函数和用户自定义函数。</a:t>
            </a:r>
          </a:p>
          <a:p>
            <a:r>
              <a:rPr lang="zh-CN" altLang="en-US" sz="2400">
                <a:ea typeface="宋体" pitchFamily="2" charset="-122"/>
              </a:rPr>
              <a:t>函数的定义：类型、函数名、形式参数、函数体以及函数的原型声明等。</a:t>
            </a:r>
          </a:p>
          <a:p>
            <a:r>
              <a:rPr lang="zh-CN" altLang="en-US" sz="2400">
                <a:ea typeface="宋体" pitchFamily="2" charset="-122"/>
              </a:rPr>
              <a:t>函数的调用：函数的嵌套和递归调用，其中包括函数实参和形参之间的</a:t>
            </a:r>
            <a:r>
              <a:rPr lang="en-US" altLang="zh-CN" sz="2400">
                <a:ea typeface="宋体" pitchFamily="2" charset="-122"/>
              </a:rPr>
              <a:t>3</a:t>
            </a:r>
            <a:r>
              <a:rPr lang="zh-CN" altLang="en-US" sz="2400">
                <a:ea typeface="宋体" pitchFamily="2" charset="-122"/>
              </a:rPr>
              <a:t>种传递方式：值传递、引用传递、地址传递。</a:t>
            </a:r>
          </a:p>
          <a:p>
            <a:r>
              <a:rPr lang="zh-CN" altLang="en-US" sz="2400">
                <a:ea typeface="宋体" pitchFamily="2" charset="-122"/>
              </a:rPr>
              <a:t>变量的作用域和存储方式：变量的作用域是指变量在程序中的有效范围，分为局部变量和全局变量。变量的存储方式是指变量在内存中的存储类型，它表示了变量的生存期，分为静态存储和动态存储，具体的存储类型包括</a:t>
            </a:r>
            <a:r>
              <a:rPr lang="en-US" altLang="zh-CN" sz="2400">
                <a:ea typeface="宋体" pitchFamily="2" charset="-122"/>
              </a:rPr>
              <a:t>auto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register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static</a:t>
            </a:r>
            <a:r>
              <a:rPr lang="zh-CN" altLang="en-US" sz="2400">
                <a:ea typeface="宋体" pitchFamily="2" charset="-122"/>
              </a:rPr>
              <a:t>和</a:t>
            </a:r>
            <a:r>
              <a:rPr lang="en-US" altLang="zh-CN" sz="2400">
                <a:ea typeface="宋体" pitchFamily="2" charset="-122"/>
              </a:rPr>
              <a:t>extern</a:t>
            </a:r>
            <a:r>
              <a:rPr lang="zh-CN" altLang="en-US" sz="2400">
                <a:ea typeface="宋体" pitchFamily="2" charset="-122"/>
              </a:rPr>
              <a:t>四种。 </a:t>
            </a:r>
          </a:p>
        </p:txBody>
      </p:sp>
      <p:sp>
        <p:nvSpPr>
          <p:cNvPr id="4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43400"/>
          </a:xfrm>
        </p:spPr>
        <p:txBody>
          <a:bodyPr/>
          <a:lstStyle/>
          <a:p>
            <a:r>
              <a:rPr lang="zh-CN" altLang="en-US" sz="2400" dirty="0">
                <a:ea typeface="宋体" pitchFamily="2" charset="-122"/>
              </a:rPr>
              <a:t>编写函数，求</a:t>
            </a:r>
            <a:r>
              <a:rPr lang="en-US" altLang="zh-CN" sz="2400" dirty="0">
                <a:ea typeface="宋体" pitchFamily="2" charset="-122"/>
              </a:rPr>
              <a:t>1+3+5+7+…+</a:t>
            </a:r>
            <a:r>
              <a:rPr lang="en-US" altLang="zh-CN" sz="2400" dirty="0" smtClean="0">
                <a:ea typeface="宋体" pitchFamily="2" charset="-122"/>
              </a:rPr>
              <a:t>99</a:t>
            </a:r>
            <a:r>
              <a:rPr lang="zh-CN" altLang="en-US" sz="2400" dirty="0" smtClean="0">
                <a:ea typeface="宋体" pitchFamily="2" charset="-122"/>
              </a:rPr>
              <a:t>。</a:t>
            </a:r>
            <a:endParaRPr lang="en-US" altLang="zh-CN" sz="2400" dirty="0">
              <a:ea typeface="宋体" pitchFamily="2" charset="-122"/>
            </a:endParaRPr>
          </a:p>
          <a:p>
            <a:r>
              <a:rPr lang="zh-CN" altLang="en-US" sz="2400" dirty="0">
                <a:ea typeface="宋体" pitchFamily="2" charset="-122"/>
              </a:rPr>
              <a:t>编写函数，求</a:t>
            </a:r>
            <a:r>
              <a:rPr lang="en-US" altLang="zh-CN" sz="2400" dirty="0">
                <a:ea typeface="宋体" pitchFamily="2" charset="-122"/>
              </a:rPr>
              <a:t>3</a:t>
            </a:r>
            <a:r>
              <a:rPr lang="zh-CN" altLang="en-US" sz="2400" dirty="0">
                <a:ea typeface="宋体" pitchFamily="2" charset="-122"/>
              </a:rPr>
              <a:t>个整数中的最大数。 </a:t>
            </a:r>
          </a:p>
          <a:p>
            <a:r>
              <a:rPr lang="zh-CN" altLang="en-US" sz="2400" dirty="0">
                <a:ea typeface="宋体" pitchFamily="2" charset="-122"/>
              </a:rPr>
              <a:t>编写函数，实现在一个字符串中插入指定字符。 </a:t>
            </a:r>
          </a:p>
          <a:p>
            <a:r>
              <a:rPr lang="zh-CN" altLang="en-US" sz="2400" dirty="0">
                <a:ea typeface="宋体" pitchFamily="2" charset="-122"/>
              </a:rPr>
              <a:t>编写函数，将输入的十进制数转换成十六进制数并输出。 </a:t>
            </a:r>
          </a:p>
          <a:p>
            <a:r>
              <a:rPr lang="en-US" altLang="zh-CN" sz="2400" dirty="0">
                <a:ea typeface="宋体" pitchFamily="2" charset="-122"/>
              </a:rPr>
              <a:t>Fibonacci</a:t>
            </a:r>
            <a:r>
              <a:rPr lang="zh-CN" altLang="en-US" sz="2400" dirty="0">
                <a:ea typeface="宋体" pitchFamily="2" charset="-122"/>
              </a:rPr>
              <a:t>数列的定义为：数列前两个数都是</a:t>
            </a:r>
            <a:r>
              <a:rPr lang="en-US" altLang="zh-CN" sz="2400" dirty="0">
                <a:ea typeface="宋体" pitchFamily="2" charset="-122"/>
              </a:rPr>
              <a:t>1</a:t>
            </a:r>
            <a:r>
              <a:rPr lang="zh-CN" altLang="en-US" sz="2400" dirty="0">
                <a:ea typeface="宋体" pitchFamily="2" charset="-122"/>
              </a:rPr>
              <a:t>，从第</a:t>
            </a:r>
            <a:r>
              <a:rPr lang="en-US" altLang="zh-CN" sz="2400" dirty="0">
                <a:ea typeface="宋体" pitchFamily="2" charset="-122"/>
              </a:rPr>
              <a:t>3</a:t>
            </a:r>
            <a:r>
              <a:rPr lang="zh-CN" altLang="en-US" sz="2400" dirty="0">
                <a:ea typeface="宋体" pitchFamily="2" charset="-122"/>
              </a:rPr>
              <a:t>个数开始，每个数都是前面两个数的和，即： </a:t>
            </a:r>
          </a:p>
        </p:txBody>
      </p:sp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4760" name="Object 8"/>
          <p:cNvGraphicFramePr>
            <a:graphicFrameLocks noChangeAspect="1"/>
          </p:cNvGraphicFramePr>
          <p:nvPr/>
        </p:nvGraphicFramePr>
        <p:xfrm>
          <a:off x="838200" y="4343400"/>
          <a:ext cx="3962400" cy="850900"/>
        </p:xfrm>
        <a:graphic>
          <a:graphicData uri="http://schemas.openxmlformats.org/presentationml/2006/ole">
            <p:oleObj spid="_x0000_s74760" r:id="rId3" imgW="1955800" imgH="419100" progId="">
              <p:embed/>
            </p:oleObj>
          </a:graphicData>
        </a:graphic>
      </p:graphicFrame>
      <p:sp>
        <p:nvSpPr>
          <p:cNvPr id="6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习题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7.2  </a:t>
            </a:r>
            <a:r>
              <a:rPr lang="zh-CN" altLang="en-US"/>
              <a:t>函数的定义和调用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  <a:noFill/>
          <a:ln/>
        </p:spPr>
        <p:txBody>
          <a:bodyPr/>
          <a:lstStyle/>
          <a:p>
            <a:r>
              <a:rPr kumimoji="1" lang="en-US" altLang="zh-CN" sz="2400">
                <a:ea typeface="宋体" pitchFamily="2" charset="-122"/>
              </a:rPr>
              <a:t>7.2.1  </a:t>
            </a:r>
            <a:r>
              <a:rPr kumimoji="1" lang="zh-CN" altLang="en-US" sz="2400">
                <a:ea typeface="宋体" pitchFamily="2" charset="-122"/>
              </a:rPr>
              <a:t>函数定义</a:t>
            </a:r>
          </a:p>
          <a:p>
            <a:pPr lvl="2">
              <a:buFontTx/>
              <a:buNone/>
            </a:pPr>
            <a:r>
              <a:rPr kumimoji="1" lang="zh-CN" altLang="en-US" sz="2400">
                <a:ea typeface="宋体" pitchFamily="2" charset="-122"/>
              </a:rPr>
              <a:t>函数的定义如下：</a:t>
            </a:r>
          </a:p>
          <a:p>
            <a:pPr lvl="2">
              <a:buFontTx/>
              <a:buNone/>
            </a:pPr>
            <a:r>
              <a:rPr kumimoji="1" lang="zh-CN" altLang="en-US" sz="2400">
                <a:ea typeface="宋体" pitchFamily="2" charset="-122"/>
              </a:rPr>
              <a:t>类型  函数名</a:t>
            </a:r>
            <a:r>
              <a:rPr kumimoji="1" lang="en-US" altLang="zh-CN" sz="2400">
                <a:ea typeface="宋体" pitchFamily="2" charset="-122"/>
              </a:rPr>
              <a:t>(</a:t>
            </a:r>
            <a:r>
              <a:rPr kumimoji="1" lang="zh-CN" altLang="en-US" sz="2400">
                <a:ea typeface="宋体" pitchFamily="2" charset="-122"/>
              </a:rPr>
              <a:t>参数列表</a:t>
            </a:r>
            <a:r>
              <a:rPr kumimoji="1" lang="en-US" altLang="zh-CN" sz="2400">
                <a:ea typeface="宋体" pitchFamily="2" charset="-122"/>
              </a:rPr>
              <a:t>)</a:t>
            </a:r>
          </a:p>
          <a:p>
            <a:pPr lvl="2"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{</a:t>
            </a:r>
          </a:p>
          <a:p>
            <a:pPr lvl="2"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   //</a:t>
            </a:r>
            <a:r>
              <a:rPr kumimoji="1" lang="zh-CN" altLang="en-US" sz="2400">
                <a:ea typeface="宋体" pitchFamily="2" charset="-122"/>
              </a:rPr>
              <a:t>函数体</a:t>
            </a:r>
          </a:p>
          <a:p>
            <a:pPr lvl="2">
              <a:buFontTx/>
              <a:buNone/>
            </a:pPr>
            <a:r>
              <a:rPr kumimoji="1" lang="zh-CN" altLang="en-US" sz="2400">
                <a:ea typeface="宋体" pitchFamily="2" charset="-122"/>
              </a:rPr>
              <a:t>   </a:t>
            </a:r>
            <a:r>
              <a:rPr kumimoji="1" lang="en-US" altLang="zh-CN" sz="2400">
                <a:ea typeface="宋体" pitchFamily="2" charset="-122"/>
              </a:rPr>
              <a:t>…</a:t>
            </a:r>
          </a:p>
          <a:p>
            <a:pPr lvl="2"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}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7.2.1  </a:t>
            </a:r>
            <a:r>
              <a:rPr lang="zh-CN" altLang="en-US"/>
              <a:t>函数定义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3910013"/>
          </a:xfrm>
          <a:noFill/>
          <a:ln/>
        </p:spPr>
        <p:txBody>
          <a:bodyPr/>
          <a:lstStyle/>
          <a:p>
            <a:pPr lvl="1"/>
            <a:r>
              <a:rPr kumimoji="1" lang="zh-CN" altLang="en-US" sz="2400">
                <a:ea typeface="宋体" pitchFamily="2" charset="-122"/>
              </a:rPr>
              <a:t>类型指函数返回值的数据类型，函数名采用标识符，一对括号“</a:t>
            </a:r>
            <a:r>
              <a:rPr kumimoji="1" lang="en-US" altLang="zh-CN" sz="2400">
                <a:ea typeface="宋体" pitchFamily="2" charset="-122"/>
              </a:rPr>
              <a:t>()”</a:t>
            </a:r>
            <a:r>
              <a:rPr kumimoji="1" lang="zh-CN" altLang="en-US" sz="2400">
                <a:ea typeface="宋体" pitchFamily="2" charset="-122"/>
              </a:rPr>
              <a:t>内是参数列表，一对大括号“</a:t>
            </a:r>
            <a:r>
              <a:rPr kumimoji="1" lang="en-US" altLang="zh-CN" sz="2400">
                <a:ea typeface="宋体" pitchFamily="2" charset="-122"/>
              </a:rPr>
              <a:t>{}”</a:t>
            </a:r>
            <a:r>
              <a:rPr kumimoji="1" lang="zh-CN" altLang="en-US" sz="2400">
                <a:ea typeface="宋体" pitchFamily="2" charset="-122"/>
              </a:rPr>
              <a:t>内是函数体，由一组语句组成，完成函数具体功能的实现。</a:t>
            </a:r>
          </a:p>
          <a:p>
            <a:pPr lvl="1"/>
            <a:r>
              <a:rPr kumimoji="1" lang="zh-CN" altLang="en-US" sz="2400">
                <a:ea typeface="宋体" pitchFamily="2" charset="-122"/>
              </a:rPr>
              <a:t>函数值的返回通常是运行结果或状态值。返回采用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return</a:t>
            </a:r>
            <a:r>
              <a:rPr kumimoji="1" lang="en-US" altLang="zh-CN" sz="2400">
                <a:ea typeface="宋体" pitchFamily="2" charset="-122"/>
              </a:rPr>
              <a:t> </a:t>
            </a:r>
            <a:r>
              <a:rPr kumimoji="1" lang="zh-CN" altLang="en-US" sz="2400">
                <a:ea typeface="宋体" pitchFamily="2" charset="-122"/>
              </a:rPr>
              <a:t>语句，例如：</a:t>
            </a:r>
          </a:p>
          <a:p>
            <a:pPr lvl="2"/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return</a:t>
            </a:r>
            <a:r>
              <a:rPr kumimoji="1" lang="en-US" altLang="zh-CN" sz="2400">
                <a:ea typeface="宋体" pitchFamily="2" charset="-122"/>
              </a:rPr>
              <a:t> 0;</a:t>
            </a:r>
          </a:p>
          <a:p>
            <a:pPr lvl="2"/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return</a:t>
            </a:r>
            <a:r>
              <a:rPr kumimoji="1" lang="en-US" altLang="zh-CN" sz="2400">
                <a:ea typeface="宋体" pitchFamily="2" charset="-122"/>
              </a:rPr>
              <a:t> x&gt;y?x:y;</a:t>
            </a:r>
          </a:p>
          <a:p>
            <a:pPr lvl="2"/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return</a:t>
            </a:r>
            <a:r>
              <a:rPr kumimoji="1" lang="en-US" altLang="zh-CN" sz="2400">
                <a:ea typeface="宋体" pitchFamily="2" charset="-122"/>
              </a:rPr>
              <a:t> </a:t>
            </a:r>
            <a:r>
              <a:rPr kumimoji="1" lang="zh-CN" altLang="en-US" sz="2400">
                <a:ea typeface="宋体" pitchFamily="2" charset="-122"/>
              </a:rPr>
              <a:t>后面跟表达式。</a:t>
            </a:r>
          </a:p>
          <a:p>
            <a:pPr lvl="1"/>
            <a:r>
              <a:rPr kumimoji="1" lang="zh-CN" altLang="en-US" sz="2400">
                <a:ea typeface="宋体" pitchFamily="2" charset="-122"/>
              </a:rPr>
              <a:t>返回值的类型也可以是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void</a:t>
            </a:r>
            <a:r>
              <a:rPr kumimoji="1" lang="zh-CN" altLang="en-US" sz="2400">
                <a:ea typeface="宋体" pitchFamily="2" charset="-122"/>
              </a:rPr>
              <a:t>类型，这种情况下可以写成：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return</a:t>
            </a:r>
            <a:r>
              <a:rPr kumimoji="1" lang="en-US" altLang="zh-CN" sz="2400">
                <a:ea typeface="宋体" pitchFamily="2" charset="-122"/>
              </a:rPr>
              <a:t>;</a:t>
            </a:r>
            <a:r>
              <a:rPr kumimoji="1" lang="zh-CN" altLang="en-US" sz="2400">
                <a:ea typeface="宋体" pitchFamily="2" charset="-122"/>
              </a:rPr>
              <a:t>也可以省略返回语句。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参数 ：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void</a:t>
            </a:r>
            <a:r>
              <a:rPr kumimoji="1" lang="en-US" altLang="zh-CN" sz="2000">
                <a:ea typeface="宋体" pitchFamily="2" charset="-122"/>
              </a:rPr>
              <a:t> </a:t>
            </a:r>
          </a:p>
          <a:p>
            <a:pPr lvl="1"/>
            <a:r>
              <a:rPr kumimoji="1" lang="zh-CN" altLang="en-US" sz="2400">
                <a:ea typeface="宋体" pitchFamily="2" charset="-122"/>
              </a:rPr>
              <a:t>表示函数没有参数，通常把这种函数称为无参函数。例如：</a:t>
            </a:r>
          </a:p>
          <a:p>
            <a:pPr lvl="2">
              <a:buFontTx/>
              <a:buNone/>
            </a:pP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kumimoji="1" lang="en-US" altLang="zh-CN">
                <a:ea typeface="宋体" pitchFamily="2" charset="-122"/>
              </a:rPr>
              <a:t> sum(</a:t>
            </a:r>
            <a:r>
              <a:rPr kumimoji="1" lang="en-US" altLang="zh-CN">
                <a:solidFill>
                  <a:srgbClr val="0066FF"/>
                </a:solidFill>
                <a:ea typeface="宋体" pitchFamily="2" charset="-122"/>
              </a:rPr>
              <a:t>void</a:t>
            </a:r>
            <a:r>
              <a:rPr kumimoji="1" lang="en-US" altLang="zh-CN">
                <a:ea typeface="宋体" pitchFamily="2" charset="-122"/>
              </a:rPr>
              <a:t>)</a:t>
            </a:r>
          </a:p>
          <a:p>
            <a:pPr lvl="2">
              <a:buFontTx/>
              <a:buNone/>
            </a:pPr>
            <a:r>
              <a:rPr kumimoji="1" lang="en-US" altLang="zh-CN">
                <a:ea typeface="宋体" pitchFamily="2" charset="-122"/>
              </a:rPr>
              <a:t>{  int i,s=0;</a:t>
            </a:r>
          </a:p>
          <a:p>
            <a:pPr lvl="2">
              <a:buFontTx/>
              <a:buNone/>
            </a:pPr>
            <a:r>
              <a:rPr kumimoji="1" lang="en-US" altLang="zh-CN">
                <a:ea typeface="宋体" pitchFamily="2" charset="-122"/>
              </a:rPr>
              <a:t>   for(i=1,s=0;i&lt;=100;i++)    s = s + i;</a:t>
            </a:r>
          </a:p>
          <a:p>
            <a:pPr lvl="2">
              <a:buFontTx/>
              <a:buNone/>
            </a:pPr>
            <a:r>
              <a:rPr kumimoji="1" lang="en-US" altLang="zh-CN">
                <a:ea typeface="宋体" pitchFamily="2" charset="-122"/>
              </a:rPr>
              <a:t>   return 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s</a:t>
            </a:r>
          </a:p>
          <a:p>
            <a:pPr lvl="2">
              <a:buFontTx/>
              <a:buNone/>
            </a:pPr>
            <a:r>
              <a:rPr kumimoji="1" lang="en-US" altLang="zh-CN">
                <a:ea typeface="宋体" pitchFamily="2" charset="-122"/>
              </a:rPr>
              <a:t>}</a:t>
            </a:r>
          </a:p>
          <a:p>
            <a:pPr lvl="1"/>
            <a:r>
              <a:rPr kumimoji="1" lang="zh-CN" altLang="en-US" sz="2400">
                <a:ea typeface="宋体" pitchFamily="2" charset="-122"/>
              </a:rPr>
              <a:t>函数计算并返回</a:t>
            </a:r>
            <a:r>
              <a:rPr kumimoji="1" lang="en-US" altLang="zh-CN" sz="2400">
                <a:ea typeface="宋体" pitchFamily="2" charset="-122"/>
              </a:rPr>
              <a:t>1</a:t>
            </a:r>
            <a:r>
              <a:rPr kumimoji="1" lang="zh-CN" altLang="en-US" sz="2400">
                <a:ea typeface="宋体" pitchFamily="2" charset="-122"/>
              </a:rPr>
              <a:t>到</a:t>
            </a:r>
            <a:r>
              <a:rPr kumimoji="1" lang="en-US" altLang="zh-CN" sz="2400">
                <a:ea typeface="宋体" pitchFamily="2" charset="-122"/>
              </a:rPr>
              <a:t>100</a:t>
            </a:r>
            <a:r>
              <a:rPr kumimoji="1" lang="zh-CN" altLang="en-US" sz="2400">
                <a:ea typeface="宋体" pitchFamily="2" charset="-122"/>
              </a:rPr>
              <a:t>之间的整数之和。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参数</a:t>
            </a:r>
            <a:endParaRPr lang="zh-CN" altLang="en-US" dirty="0"/>
          </a:p>
        </p:txBody>
      </p:sp>
      <p:sp>
        <p:nvSpPr>
          <p:cNvPr id="31750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kumimoji="1" lang="zh-CN" altLang="en-US" sz="2400">
                <a:ea typeface="宋体" pitchFamily="2" charset="-122"/>
              </a:rPr>
              <a:t>参数类型</a:t>
            </a:r>
            <a:r>
              <a:rPr kumimoji="1" lang="en-US" altLang="zh-CN" sz="2400">
                <a:ea typeface="宋体" pitchFamily="2" charset="-122"/>
              </a:rPr>
              <a:t>1 </a:t>
            </a:r>
            <a:r>
              <a:rPr kumimoji="1" lang="zh-CN" altLang="en-US" sz="2400">
                <a:ea typeface="宋体" pitchFamily="2" charset="-122"/>
              </a:rPr>
              <a:t>参数名</a:t>
            </a:r>
            <a:r>
              <a:rPr kumimoji="1" lang="en-US" altLang="zh-CN" sz="2400">
                <a:ea typeface="宋体" pitchFamily="2" charset="-122"/>
              </a:rPr>
              <a:t>1, </a:t>
            </a:r>
            <a:r>
              <a:rPr kumimoji="1" lang="zh-CN" altLang="en-US" sz="2400">
                <a:ea typeface="宋体" pitchFamily="2" charset="-122"/>
              </a:rPr>
              <a:t>参数类型</a:t>
            </a:r>
            <a:r>
              <a:rPr kumimoji="1" lang="en-US" altLang="zh-CN" sz="2400">
                <a:ea typeface="宋体" pitchFamily="2" charset="-122"/>
              </a:rPr>
              <a:t>2 </a:t>
            </a:r>
            <a:r>
              <a:rPr kumimoji="1" lang="zh-CN" altLang="en-US" sz="2400">
                <a:ea typeface="宋体" pitchFamily="2" charset="-122"/>
              </a:rPr>
              <a:t>参数名</a:t>
            </a:r>
            <a:r>
              <a:rPr kumimoji="1" lang="en-US" altLang="zh-CN" sz="2400">
                <a:ea typeface="宋体" pitchFamily="2" charset="-122"/>
              </a:rPr>
              <a:t>2,…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ea typeface="宋体" pitchFamily="2" charset="-122"/>
              </a:rPr>
              <a:t>函数包含一个或多个参数，每个参数都必须标注具体的数据类型。这样的函数又称为有参函数。例如：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int </a:t>
            </a:r>
            <a:r>
              <a:rPr kumimoji="1" lang="en-US" altLang="zh-CN" sz="2400">
                <a:ea typeface="宋体" pitchFamily="2" charset="-122"/>
              </a:rPr>
              <a:t>sum(</a:t>
            </a:r>
            <a:r>
              <a:rPr kumimoji="1" lang="en-US" altLang="zh-CN" sz="2400">
                <a:solidFill>
                  <a:srgbClr val="0066FF"/>
                </a:solidFill>
                <a:ea typeface="宋体" pitchFamily="2" charset="-122"/>
              </a:rPr>
              <a:t>int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 </a:t>
            </a:r>
            <a:r>
              <a:rPr kumimoji="1" lang="en-US" altLang="zh-CN" sz="2400">
                <a:solidFill>
                  <a:srgbClr val="0066FF"/>
                </a:solidFill>
                <a:ea typeface="宋体" pitchFamily="2" charset="-122"/>
              </a:rPr>
              <a:t>n</a:t>
            </a:r>
            <a:r>
              <a:rPr kumimoji="1" lang="en-US" altLang="zh-CN" sz="2400">
                <a:ea typeface="宋体" pitchFamily="2" charset="-122"/>
              </a:rPr>
              <a:t>)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{  int i,s=0;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   for(i=1,s=0;i&lt;=n;i++)   s = s + i;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   return 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s</a:t>
            </a:r>
            <a:r>
              <a:rPr kumimoji="1" lang="zh-CN" altLang="en-US" sz="2400">
                <a:ea typeface="宋体" pitchFamily="2" charset="-122"/>
              </a:rPr>
              <a:t>；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kumimoji="1" lang="en-US" altLang="zh-CN" sz="2400">
                <a:ea typeface="宋体" pitchFamily="2" charset="-122"/>
              </a:rPr>
              <a:t>}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ea typeface="宋体" pitchFamily="2" charset="-122"/>
              </a:rPr>
              <a:t>函数计算并返回</a:t>
            </a:r>
            <a:r>
              <a:rPr kumimoji="1" lang="en-US" altLang="zh-CN" sz="2400">
                <a:ea typeface="宋体" pitchFamily="2" charset="-122"/>
              </a:rPr>
              <a:t>1</a:t>
            </a:r>
            <a:r>
              <a:rPr kumimoji="1" lang="zh-CN" altLang="en-US" sz="2400">
                <a:ea typeface="宋体" pitchFamily="2" charset="-122"/>
              </a:rPr>
              <a:t>到</a:t>
            </a:r>
            <a:r>
              <a:rPr kumimoji="1" lang="en-US" altLang="zh-CN" sz="2400">
                <a:ea typeface="宋体" pitchFamily="2" charset="-122"/>
              </a:rPr>
              <a:t>n</a:t>
            </a:r>
            <a:r>
              <a:rPr kumimoji="1" lang="zh-CN" altLang="en-US" sz="2400">
                <a:ea typeface="宋体" pitchFamily="2" charset="-122"/>
              </a:rPr>
              <a:t>之间的整数之和。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/>
              <a:t>7.2.2  </a:t>
            </a:r>
            <a:r>
              <a:rPr lang="zh-CN" altLang="en-US" sz="3600"/>
              <a:t>函数调用 </a:t>
            </a:r>
            <a:r>
              <a:rPr lang="zh-CN" altLang="en-US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7981950" cy="4111625"/>
          </a:xfrm>
        </p:spPr>
        <p:txBody>
          <a:bodyPr/>
          <a:lstStyle/>
          <a:p>
            <a:r>
              <a:rPr lang="zh-CN" altLang="en-US" sz="2400">
                <a:ea typeface="宋体" pitchFamily="2" charset="-122"/>
              </a:rPr>
              <a:t>函数调用的形式如下：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函数名</a:t>
            </a:r>
            <a:r>
              <a:rPr lang="en-US" altLang="zh-CN" sz="2400">
                <a:ea typeface="宋体" pitchFamily="2" charset="-122"/>
              </a:rPr>
              <a:t>(</a:t>
            </a:r>
            <a:r>
              <a:rPr lang="zh-CN" altLang="en-US" sz="2400">
                <a:ea typeface="宋体" pitchFamily="2" charset="-122"/>
              </a:rPr>
              <a:t>实参列表</a:t>
            </a:r>
            <a:r>
              <a:rPr lang="en-US" altLang="zh-CN" sz="2400">
                <a:ea typeface="宋体" pitchFamily="2" charset="-122"/>
              </a:rPr>
              <a:t>) 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例如：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s = sum(100)+sum(200);	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s = sum(100+200); 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s = sum(n);</a:t>
            </a:r>
            <a:r>
              <a:rPr lang="en-US" altLang="zh-CN" sz="2400">
                <a:ea typeface="宋体" pitchFamily="2" charset="-122"/>
              </a:rPr>
              <a:t>  	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参数从调用的角度分为实际参数和形式参数，或简称为实参和形参。实参和形参是一一对应的关系，参数的个数和类型都必须一致。如果类型不一致将自动转换，不能自动转换的将在编译或运行时出错。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3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市镇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镇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c3</Template>
  <TotalTime>738</TotalTime>
  <Words>2592</Words>
  <Application>Microsoft Office PowerPoint</Application>
  <PresentationFormat>全屏显示(4:3)</PresentationFormat>
  <Paragraphs>442</Paragraphs>
  <Slides>47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9" baseType="lpstr">
      <vt:lpstr>c3</vt:lpstr>
      <vt:lpstr>公式</vt:lpstr>
      <vt:lpstr>第7章 函数  </vt:lpstr>
      <vt:lpstr>幻灯片 2</vt:lpstr>
      <vt:lpstr>引言 </vt:lpstr>
      <vt:lpstr>7.1  案例：计算 (1) +(1+2)+ (1+2+3)+(1+2+3+4)+(1+2+3+4+5)</vt:lpstr>
      <vt:lpstr>7.2  函数的定义和调用</vt:lpstr>
      <vt:lpstr>7.2.1  函数定义</vt:lpstr>
      <vt:lpstr>参数 ： </vt:lpstr>
      <vt:lpstr>参数</vt:lpstr>
      <vt:lpstr>7.2.2  函数调用  </vt:lpstr>
      <vt:lpstr>7.3  参考传递 </vt:lpstr>
      <vt:lpstr>7.3  参考传递</vt:lpstr>
      <vt:lpstr>【例7-2】演示函数的参数传递 </vt:lpstr>
      <vt:lpstr>7.4  函数声明 </vt:lpstr>
      <vt:lpstr>声明和定义的区分</vt:lpstr>
      <vt:lpstr>7.5  作用域 </vt:lpstr>
      <vt:lpstr>7.5  作用域</vt:lpstr>
      <vt:lpstr>【例7-3】作用域演示 </vt:lpstr>
      <vt:lpstr>7.6  存储类型 </vt:lpstr>
      <vt:lpstr>7.6  存储类型</vt:lpstr>
      <vt:lpstr>7.6  存储类型</vt:lpstr>
      <vt:lpstr>7.6.1  自动（auto）类型 </vt:lpstr>
      <vt:lpstr>7.6.2  寄存器（register）类型 </vt:lpstr>
      <vt:lpstr>7.6.3  静态（static）类型 </vt:lpstr>
      <vt:lpstr>【例7-5】演示静态变量 </vt:lpstr>
      <vt:lpstr>【程序分析】</vt:lpstr>
      <vt:lpstr>7.6.4  外部（extern）类型 </vt:lpstr>
      <vt:lpstr>7.7  案例：递归计算s=1+2+3+…+100</vt:lpstr>
      <vt:lpstr>7.8  递归函数 </vt:lpstr>
      <vt:lpstr>7.9  案例：函数参数处理次序的案例</vt:lpstr>
      <vt:lpstr>7.10  案例：9999符合“歌德巴赫猜想”吗 </vt:lpstr>
      <vt:lpstr>【例7-8】验证9999是否符合“歌德巴赫猜想”。</vt:lpstr>
      <vt:lpstr>7.11 案例：星号图形的打印 </vt:lpstr>
      <vt:lpstr>幻灯片 33</vt:lpstr>
      <vt:lpstr>7.12 案例：演示数组和函数的关系 </vt:lpstr>
      <vt:lpstr>7.13 科室排班</vt:lpstr>
      <vt:lpstr>7.13 科室排班</vt:lpstr>
      <vt:lpstr>7.13 科室排班</vt:lpstr>
      <vt:lpstr>7.13 科室排班</vt:lpstr>
      <vt:lpstr>7.13 科室排班</vt:lpstr>
      <vt:lpstr>7.13 科室排班</vt:lpstr>
      <vt:lpstr>7.13 科室排班</vt:lpstr>
      <vt:lpstr>7.14 案例：汉诺塔游戏</vt:lpstr>
      <vt:lpstr>7.14 案例：汉诺塔游戏</vt:lpstr>
      <vt:lpstr>7.14 案例：汉诺塔游戏</vt:lpstr>
      <vt:lpstr>7.14 案例：汉诺塔游戏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21世纪高职高专新概念规划教材</dc:title>
  <dc:subject>C语言程序设计(第二版)</dc:subject>
  <dc:creator>丁亚涛</dc:creator>
  <dc:description>配套资源：网站、课件、练习与测试软件、题库等。</dc:description>
  <cp:lastModifiedBy>a</cp:lastModifiedBy>
  <cp:revision>490</cp:revision>
  <cp:lastPrinted>1601-01-01T00:00:00Z</cp:lastPrinted>
  <dcterms:created xsi:type="dcterms:W3CDTF">1601-01-01T00:00:00Z</dcterms:created>
  <dcterms:modified xsi:type="dcterms:W3CDTF">2014-06-03T02:18:19Z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