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sldIdLst>
    <p:sldId id="256" r:id="rId2"/>
    <p:sldId id="257" r:id="rId3"/>
    <p:sldId id="307" r:id="rId4"/>
    <p:sldId id="308" r:id="rId5"/>
    <p:sldId id="309" r:id="rId6"/>
    <p:sldId id="310" r:id="rId7"/>
    <p:sldId id="311" r:id="rId8"/>
    <p:sldId id="312" r:id="rId9"/>
    <p:sldId id="260" r:id="rId10"/>
    <p:sldId id="282" r:id="rId11"/>
    <p:sldId id="264" r:id="rId12"/>
    <p:sldId id="265" r:id="rId13"/>
    <p:sldId id="266" r:id="rId14"/>
    <p:sldId id="267" r:id="rId15"/>
    <p:sldId id="268" r:id="rId16"/>
    <p:sldId id="269" r:id="rId17"/>
    <p:sldId id="270" r:id="rId18"/>
    <p:sldId id="271" r:id="rId19"/>
    <p:sldId id="272" r:id="rId20"/>
    <p:sldId id="273" r:id="rId21"/>
    <p:sldId id="274" r:id="rId22"/>
    <p:sldId id="313" r:id="rId23"/>
    <p:sldId id="314" r:id="rId24"/>
    <p:sldId id="315" r:id="rId25"/>
    <p:sldId id="316" r:id="rId26"/>
    <p:sldId id="317" r:id="rId27"/>
    <p:sldId id="318" r:id="rId28"/>
    <p:sldId id="319" r:id="rId29"/>
    <p:sldId id="305" r:id="rId30"/>
    <p:sldId id="306" r:id="rId31"/>
    <p:sldId id="296" r:id="rId32"/>
  </p:sldIdLst>
  <p:sldSz cx="9144000" cy="6858000" type="screen4x3"/>
  <p:notesSz cx="6858000" cy="9144000"/>
  <p:defaultTextStyle>
    <a:defPPr>
      <a:defRPr lang="zh-CN"/>
    </a:defPPr>
    <a:lvl1pPr algn="l" rtl="0" fontAlgn="base">
      <a:spcBef>
        <a:spcPct val="0"/>
      </a:spcBef>
      <a:spcAft>
        <a:spcPct val="0"/>
      </a:spcAft>
      <a:defRPr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sz="2400" kern="1200">
        <a:solidFill>
          <a:schemeClr val="tx1"/>
        </a:solidFill>
        <a:latin typeface="Times New Roman" pitchFamily="18" charset="0"/>
        <a:ea typeface="宋体" pitchFamily="2" charset="-122"/>
        <a:cs typeface="+mn-cs"/>
      </a:defRPr>
    </a:lvl5pPr>
    <a:lvl6pPr marL="2286000" algn="l" defTabSz="914400" rtl="0" eaLnBrk="1" latinLnBrk="0" hangingPunct="1">
      <a:defRPr sz="2400" kern="1200">
        <a:solidFill>
          <a:schemeClr val="tx1"/>
        </a:solidFill>
        <a:latin typeface="Times New Roman" pitchFamily="18" charset="0"/>
        <a:ea typeface="宋体" pitchFamily="2" charset="-122"/>
        <a:cs typeface="+mn-cs"/>
      </a:defRPr>
    </a:lvl6pPr>
    <a:lvl7pPr marL="2743200" algn="l" defTabSz="914400" rtl="0" eaLnBrk="1" latinLnBrk="0" hangingPunct="1">
      <a:defRPr sz="2400" kern="1200">
        <a:solidFill>
          <a:schemeClr val="tx1"/>
        </a:solidFill>
        <a:latin typeface="Times New Roman" pitchFamily="18" charset="0"/>
        <a:ea typeface="宋体" pitchFamily="2" charset="-122"/>
        <a:cs typeface="+mn-cs"/>
      </a:defRPr>
    </a:lvl7pPr>
    <a:lvl8pPr marL="3200400" algn="l" defTabSz="914400" rtl="0" eaLnBrk="1" latinLnBrk="0" hangingPunct="1">
      <a:defRPr sz="2400" kern="1200">
        <a:solidFill>
          <a:schemeClr val="tx1"/>
        </a:solidFill>
        <a:latin typeface="Times New Roman" pitchFamily="18" charset="0"/>
        <a:ea typeface="宋体" pitchFamily="2" charset="-122"/>
        <a:cs typeface="+mn-cs"/>
      </a:defRPr>
    </a:lvl8pPr>
    <a:lvl9pPr marL="3657600" algn="l" defTabSz="914400" rtl="0" eaLnBrk="1" latinLnBrk="0" hangingPunct="1">
      <a:defRPr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CC"/>
    <a:srgbClr val="CCECFF"/>
    <a:srgbClr val="FF0000"/>
    <a:srgbClr val="00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矩形 3"/>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8991600" y="3175"/>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直接连接符 10"/>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2" name="矩形 11"/>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椭圆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副标题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8" name="标题 7"/>
          <p:cNvSpPr>
            <a:spLocks noGrp="1"/>
          </p:cNvSpPr>
          <p:nvPr>
            <p:ph type="ctrTitle"/>
          </p:nvPr>
        </p:nvSpPr>
        <p:spPr>
          <a:xfrm>
            <a:off x="685800" y="381000"/>
            <a:ext cx="7772400" cy="1752600"/>
          </a:xfrm>
        </p:spPr>
        <p:txBody>
          <a:bodyPr/>
          <a:lstStyle>
            <a:lvl1pPr>
              <a:defRPr sz="3600" b="1">
                <a:solidFill>
                  <a:schemeClr val="accent1"/>
                </a:solidFill>
                <a:latin typeface="宋体" pitchFamily="2" charset="-122"/>
                <a:ea typeface="宋体" pitchFamily="2" charset="-122"/>
              </a:defRPr>
            </a:lvl1pPr>
          </a:lstStyle>
          <a:p>
            <a:r>
              <a:rPr lang="zh-CN" altLang="en-US" dirty="0" smtClean="0"/>
              <a:t>单击此处编辑母版标题样式</a:t>
            </a:r>
            <a:endParaRPr lang="en-US" dirty="0"/>
          </a:p>
        </p:txBody>
      </p:sp>
      <p:sp>
        <p:nvSpPr>
          <p:cNvPr id="15" name="日期占位符 27"/>
          <p:cNvSpPr>
            <a:spLocks noGrp="1"/>
          </p:cNvSpPr>
          <p:nvPr>
            <p:ph type="dt" sz="half" idx="10"/>
          </p:nvPr>
        </p:nvSpPr>
        <p:spPr/>
        <p:txBody>
          <a:bodyPr/>
          <a:lstStyle>
            <a:lvl1pPr>
              <a:defRPr/>
            </a:lvl1pPr>
          </a:lstStyle>
          <a:p>
            <a:endParaRPr lang="en-US" altLang="zh-CN"/>
          </a:p>
        </p:txBody>
      </p:sp>
      <p:sp>
        <p:nvSpPr>
          <p:cNvPr id="16" name="页脚占位符 16"/>
          <p:cNvSpPr>
            <a:spLocks noGrp="1"/>
          </p:cNvSpPr>
          <p:nvPr>
            <p:ph type="ftr" sz="quarter" idx="11"/>
          </p:nvPr>
        </p:nvSpPr>
        <p:spPr/>
        <p:txBody>
          <a:bodyPr/>
          <a:lstStyle>
            <a:lvl1pPr>
              <a:defRPr/>
            </a:lvl1pPr>
          </a:lstStyle>
          <a:p>
            <a:endParaRPr lang="en-US" altLang="zh-CN"/>
          </a:p>
        </p:txBody>
      </p:sp>
      <p:sp>
        <p:nvSpPr>
          <p:cNvPr id="17" name="灯片编号占位符 28"/>
          <p:cNvSpPr>
            <a:spLocks noGrp="1"/>
          </p:cNvSpPr>
          <p:nvPr>
            <p:ph type="sldNum" sz="quarter" idx="12"/>
          </p:nvPr>
        </p:nvSpPr>
        <p:spPr>
          <a:xfrm>
            <a:off x="4343400" y="2198688"/>
            <a:ext cx="457200" cy="441325"/>
          </a:xfrm>
        </p:spPr>
        <p:txBody>
          <a:bodyPr/>
          <a:lstStyle>
            <a:lvl1pPr>
              <a:defRPr smtClean="0">
                <a:solidFill>
                  <a:schemeClr val="accent3">
                    <a:shade val="75000"/>
                  </a:schemeClr>
                </a:solidFill>
              </a:defRPr>
            </a:lvl1pPr>
          </a:lstStyle>
          <a:p>
            <a:fld id="{67F831F0-C9EA-4873-B88B-5734E67841F6}"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26C24B6-A80E-45BF-9C59-98D015EB1B86}"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bg>
      <p:bgRef idx="1001">
        <a:schemeClr val="bg2"/>
      </p:bgRef>
    </p:bg>
    <p:spTree>
      <p:nvGrpSpPr>
        <p:cNvPr id="1" name=""/>
        <p:cNvGrpSpPr/>
        <p:nvPr/>
      </p:nvGrpSpPr>
      <p:grpSpPr>
        <a:xfrm>
          <a:off x="0" y="0"/>
          <a:ext cx="0" cy="0"/>
          <a:chOff x="0" y="0"/>
          <a:chExt cx="0" cy="0"/>
        </a:xfrm>
      </p:grpSpPr>
      <p:sp>
        <p:nvSpPr>
          <p:cNvPr id="4" name="矩形 3"/>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直接连接符 9"/>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1" name="椭圆 10"/>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椭圆 11"/>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竖排文字占位符 2"/>
          <p:cNvSpPr>
            <a:spLocks noGrp="1"/>
          </p:cNvSpPr>
          <p:nvPr>
            <p:ph type="body" orient="vert" idx="1"/>
          </p:nvPr>
        </p:nvSpPr>
        <p:spPr>
          <a:xfrm>
            <a:off x="304800" y="304800"/>
            <a:ext cx="6553200" cy="582136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 name="竖排标题 1"/>
          <p:cNvSpPr>
            <a:spLocks noGrp="1"/>
          </p:cNvSpPr>
          <p:nvPr>
            <p:ph type="title" orient="vert"/>
          </p:nvPr>
        </p:nvSpPr>
        <p:spPr>
          <a:xfrm>
            <a:off x="7391400" y="304801"/>
            <a:ext cx="1447800" cy="5851525"/>
          </a:xfrm>
        </p:spPr>
        <p:txBody>
          <a:bodyPr vert="eaVert"/>
          <a:lstStyle/>
          <a:p>
            <a:r>
              <a:rPr lang="zh-CN" altLang="en-US" smtClean="0"/>
              <a:t>单击此处编辑母版标题样式</a:t>
            </a:r>
            <a:endParaRPr lang="en-US"/>
          </a:p>
        </p:txBody>
      </p:sp>
      <p:sp>
        <p:nvSpPr>
          <p:cNvPr id="13" name="灯片编号占位符 5"/>
          <p:cNvSpPr>
            <a:spLocks noGrp="1"/>
          </p:cNvSpPr>
          <p:nvPr>
            <p:ph type="sldNum" sz="quarter" idx="10"/>
          </p:nvPr>
        </p:nvSpPr>
        <p:spPr>
          <a:xfrm>
            <a:off x="6915150" y="3009900"/>
            <a:ext cx="457200" cy="441325"/>
          </a:xfrm>
        </p:spPr>
        <p:txBody>
          <a:bodyPr/>
          <a:lstStyle>
            <a:lvl1pPr>
              <a:defRPr/>
            </a:lvl1pPr>
          </a:lstStyle>
          <a:p>
            <a:fld id="{78971E56-A97E-449E-BC6D-D733B99C1CCA}" type="slidenum">
              <a:rPr lang="en-US" altLang="zh-CN" smtClean="0"/>
              <a:pPr/>
              <a:t>‹#›</a:t>
            </a:fld>
            <a:endParaRPr lang="en-US" altLang="zh-CN"/>
          </a:p>
        </p:txBody>
      </p:sp>
      <p:sp>
        <p:nvSpPr>
          <p:cNvPr id="14" name="日期占位符 3"/>
          <p:cNvSpPr>
            <a:spLocks noGrp="1"/>
          </p:cNvSpPr>
          <p:nvPr>
            <p:ph type="dt" sz="half" idx="11"/>
          </p:nvPr>
        </p:nvSpPr>
        <p:spPr/>
        <p:txBody>
          <a:bodyPr/>
          <a:lstStyle>
            <a:lvl1pPr>
              <a:defRPr/>
            </a:lvl1pPr>
          </a:lstStyle>
          <a:p>
            <a:endParaRPr lang="en-US" altLang="zh-CN"/>
          </a:p>
        </p:txBody>
      </p:sp>
      <p:sp>
        <p:nvSpPr>
          <p:cNvPr id="15" name="页脚占位符 4"/>
          <p:cNvSpPr>
            <a:spLocks noGrp="1"/>
          </p:cNvSpPr>
          <p:nvPr>
            <p:ph type="ftr" sz="quarter" idx="12"/>
          </p:nvPr>
        </p:nvSpPr>
        <p:spPr/>
        <p:txBody>
          <a:bodyPr/>
          <a:lstStyle>
            <a:lvl1pPr>
              <a:defRPr/>
            </a:lvl1pPr>
          </a:lstStyle>
          <a:p>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07874" name="Rectangle 2"/>
          <p:cNvSpPr>
            <a:spLocks noGrp="1" noChangeArrowheads="1"/>
          </p:cNvSpPr>
          <p:nvPr>
            <p:ph type="ctrTitle"/>
          </p:nvPr>
        </p:nvSpPr>
        <p:spPr>
          <a:xfrm>
            <a:off x="304800" y="2971800"/>
            <a:ext cx="7315200" cy="609600"/>
          </a:xfrm>
        </p:spPr>
        <p:txBody>
          <a:bodyPr/>
          <a:lstStyle>
            <a:lvl1pPr>
              <a:defRPr sz="3600">
                <a:latin typeface="黑体" pitchFamily="2" charset="-122"/>
              </a:defRPr>
            </a:lvl1p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b="0">
                <a:solidFill>
                  <a:srgbClr val="5F5F5F"/>
                </a:solidFill>
              </a:defRPr>
            </a:lvl1pPr>
          </a:lstStyle>
          <a:p>
            <a:endParaRPr lang="en-US" altLang="zh-CN"/>
          </a:p>
        </p:txBody>
      </p:sp>
      <p:sp>
        <p:nvSpPr>
          <p:cNvPr id="4" name="Rectangle 5"/>
          <p:cNvSpPr>
            <a:spLocks noGrp="1" noChangeArrowheads="1"/>
          </p:cNvSpPr>
          <p:nvPr>
            <p:ph type="ftr" sz="quarter" idx="11"/>
          </p:nvPr>
        </p:nvSpPr>
        <p:spPr/>
        <p:txBody>
          <a:bodyPr/>
          <a:lstStyle>
            <a:lvl1pPr>
              <a:defRPr b="0">
                <a:solidFill>
                  <a:srgbClr val="5F5F5F"/>
                </a:solidFill>
              </a:defRPr>
            </a:lvl1pPr>
          </a:lstStyle>
          <a:p>
            <a:endParaRPr lang="en-US" altLang="zh-CN"/>
          </a:p>
        </p:txBody>
      </p:sp>
      <p:sp>
        <p:nvSpPr>
          <p:cNvPr id="5" name="Rectangle 6"/>
          <p:cNvSpPr>
            <a:spLocks noGrp="1" noChangeArrowheads="1"/>
          </p:cNvSpPr>
          <p:nvPr>
            <p:ph type="sldNum" sz="quarter" idx="12"/>
          </p:nvPr>
        </p:nvSpPr>
        <p:spPr/>
        <p:txBody>
          <a:bodyPr/>
          <a:lstStyle>
            <a:lvl1pPr>
              <a:defRPr b="0">
                <a:solidFill>
                  <a:srgbClr val="5F5F5F"/>
                </a:solidFill>
              </a:defRPr>
            </a:lvl1pPr>
          </a:lstStyle>
          <a:p>
            <a:fld id="{67F831F0-C9EA-4873-B88B-5734E67841F6}" type="slidenum">
              <a:rPr lang="en-US" altLang="zh-CN" smtClean="0"/>
              <a:pPr/>
              <a:t>‹#›</a:t>
            </a:fld>
            <a:endParaRPr lang="en-US" altLang="zh-CN"/>
          </a:p>
        </p:txBody>
      </p:sp>
    </p:spTree>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533400"/>
            <a:ext cx="8001000" cy="9144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81000" y="1600200"/>
            <a:ext cx="4191000" cy="4343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1600200"/>
            <a:ext cx="4191000" cy="4343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0" y="6629400"/>
            <a:ext cx="1905000" cy="22860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629400"/>
            <a:ext cx="2895600" cy="2286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7239000" y="6629400"/>
            <a:ext cx="1905000" cy="228600"/>
          </a:xfrm>
        </p:spPr>
        <p:txBody>
          <a:bodyPr/>
          <a:lstStyle>
            <a:lvl1pPr>
              <a:defRPr/>
            </a:lvl1pPr>
          </a:lstStyle>
          <a:p>
            <a:fld id="{105B032D-6D8C-4D69-9A28-477119D50311}" type="slidenum">
              <a:rPr lang="en-US" altLang="zh-CN"/>
              <a:pPr/>
              <a:t>‹#›</a:t>
            </a:fld>
            <a:endParaRPr lang="en-US" altLang="zh-CN"/>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3">
                    <a:shade val="75000"/>
                  </a:schemeClr>
                </a:solidFill>
              </a:defRPr>
            </a:lvl1pPr>
          </a:lstStyle>
          <a:p>
            <a:r>
              <a:rPr lang="zh-CN" altLang="en-US" smtClean="0"/>
              <a:t>单击此处编辑母版标题样式</a:t>
            </a:r>
            <a:endParaRPr lang="en-US"/>
          </a:p>
        </p:txBody>
      </p:sp>
      <p:sp>
        <p:nvSpPr>
          <p:cNvPr id="8" name="内容占位符 7"/>
          <p:cNvSpPr>
            <a:spLocks noGrp="1"/>
          </p:cNvSpPr>
          <p:nvPr>
            <p:ph sz="quarter" idx="1"/>
          </p:nvPr>
        </p:nvSpPr>
        <p:spPr>
          <a:xfrm>
            <a:off x="301752" y="1527048"/>
            <a:ext cx="8503920" cy="4572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a:xfrm>
            <a:off x="4362450" y="1027113"/>
            <a:ext cx="457200" cy="441325"/>
          </a:xfrm>
        </p:spPr>
        <p:txBody>
          <a:bodyPr/>
          <a:lstStyle>
            <a:lvl1pPr>
              <a:defRPr/>
            </a:lvl1pPr>
          </a:lstStyle>
          <a:p>
            <a:fld id="{257384A8-16FF-4035-8A51-6766AD6A263C}"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矩形 3"/>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152400" y="2286000"/>
            <a:ext cx="8832850" cy="304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55575" y="142875"/>
            <a:ext cx="8832850" cy="2139950"/>
          </a:xfrm>
          <a:prstGeom prst="rect">
            <a:avLst/>
          </a:prstGeom>
          <a:solidFill>
            <a:schemeClr val="accent1"/>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直接连接符 11"/>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3" name="椭圆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文本占位符 2"/>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2" name="标题 1"/>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zh-CN" altLang="en-US" smtClean="0"/>
              <a:t>单击此处编辑母版标题样式</a:t>
            </a:r>
            <a:endParaRPr lang="en-US"/>
          </a:p>
        </p:txBody>
      </p:sp>
      <p:sp>
        <p:nvSpPr>
          <p:cNvPr id="15" name="页脚占位符 4"/>
          <p:cNvSpPr>
            <a:spLocks noGrp="1"/>
          </p:cNvSpPr>
          <p:nvPr>
            <p:ph type="ftr" sz="quarter" idx="10"/>
          </p:nvPr>
        </p:nvSpPr>
        <p:spPr/>
        <p:txBody>
          <a:bodyPr/>
          <a:lstStyle>
            <a:lvl1pPr>
              <a:defRPr/>
            </a:lvl1pPr>
          </a:lstStyle>
          <a:p>
            <a:endParaRPr lang="en-US" altLang="zh-CN"/>
          </a:p>
        </p:txBody>
      </p:sp>
      <p:sp>
        <p:nvSpPr>
          <p:cNvPr id="16" name="日期占位符 3"/>
          <p:cNvSpPr>
            <a:spLocks noGrp="1"/>
          </p:cNvSpPr>
          <p:nvPr>
            <p:ph type="dt" sz="half" idx="11"/>
          </p:nvPr>
        </p:nvSpPr>
        <p:spPr/>
        <p:txBody>
          <a:bodyPr/>
          <a:lstStyle>
            <a:lvl1pPr>
              <a:defRPr/>
            </a:lvl1pPr>
          </a:lstStyle>
          <a:p>
            <a:endParaRPr lang="en-US" altLang="zh-CN"/>
          </a:p>
        </p:txBody>
      </p:sp>
      <p:sp>
        <p:nvSpPr>
          <p:cNvPr id="17" name="灯片编号占位符 5"/>
          <p:cNvSpPr>
            <a:spLocks noGrp="1"/>
          </p:cNvSpPr>
          <p:nvPr>
            <p:ph type="sldNum" sz="quarter" idx="12"/>
          </p:nvPr>
        </p:nvSpPr>
        <p:spPr>
          <a:xfrm>
            <a:off x="4343400" y="2198688"/>
            <a:ext cx="457200" cy="441325"/>
          </a:xfrm>
        </p:spPr>
        <p:txBody>
          <a:bodyPr/>
          <a:lstStyle>
            <a:lvl1pPr>
              <a:defRPr smtClean="0">
                <a:solidFill>
                  <a:schemeClr val="accent3">
                    <a:shade val="75000"/>
                  </a:schemeClr>
                </a:solidFill>
              </a:defRPr>
            </a:lvl1pPr>
          </a:lstStyle>
          <a:p>
            <a:fld id="{9EAF3E40-4388-4BAE-9155-92672C642195}"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1">
        <a:schemeClr val="bg2"/>
      </p:bgRef>
    </p:bg>
    <p:spTree>
      <p:nvGrpSpPr>
        <p:cNvPr id="1" name=""/>
        <p:cNvGrpSpPr/>
        <p:nvPr/>
      </p:nvGrpSpPr>
      <p:grpSpPr>
        <a:xfrm>
          <a:off x="0" y="0"/>
          <a:ext cx="0" cy="0"/>
          <a:chOff x="0" y="0"/>
          <a:chExt cx="0" cy="0"/>
        </a:xfrm>
      </p:grpSpPr>
      <p:sp>
        <p:nvSpPr>
          <p:cNvPr id="5" name="直接连接符 4"/>
          <p:cNvSpPr>
            <a:spLocks noChangeShapeType="1"/>
          </p:cNvSpPr>
          <p:nvPr/>
        </p:nvSpPr>
        <p:spPr bwMode="auto">
          <a:xfrm flipV="1">
            <a:off x="4562475" y="1576388"/>
            <a:ext cx="9525" cy="4818062"/>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01752" y="228600"/>
            <a:ext cx="8534400" cy="758952"/>
          </a:xfrm>
        </p:spPr>
        <p:txBody>
          <a:bodyPr/>
          <a:lstStyle/>
          <a:p>
            <a:r>
              <a:rPr lang="zh-CN" altLang="en-US" smtClean="0"/>
              <a:t>单击此处编辑母版标题样式</a:t>
            </a:r>
            <a:endParaRPr lang="en-US"/>
          </a:p>
        </p:txBody>
      </p:sp>
      <p:sp>
        <p:nvSpPr>
          <p:cNvPr id="10" name="内容占位符 9"/>
          <p:cNvSpPr>
            <a:spLocks noGrp="1"/>
          </p:cNvSpPr>
          <p:nvPr>
            <p:ph sz="half" idx="1"/>
          </p:nvPr>
        </p:nvSpPr>
        <p:spPr>
          <a:xfrm>
            <a:off x="301752" y="1371600"/>
            <a:ext cx="4038600" cy="4681728"/>
          </a:xfrm>
        </p:spPr>
        <p:txBody>
          <a:bodyPr/>
          <a:lstStyle>
            <a:lvl1pPr>
              <a:defRPr sz="25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2" name="内容占位符 11"/>
          <p:cNvSpPr>
            <a:spLocks noGrp="1"/>
          </p:cNvSpPr>
          <p:nvPr>
            <p:ph sz="half" idx="2"/>
          </p:nvPr>
        </p:nvSpPr>
        <p:spPr>
          <a:xfrm>
            <a:off x="4800600" y="1371600"/>
            <a:ext cx="4038600" cy="4681728"/>
          </a:xfrm>
        </p:spPr>
        <p:txBody>
          <a:bodyPr/>
          <a:lstStyle>
            <a:lvl1pPr>
              <a:defRPr sz="25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4"/>
          <p:cNvSpPr>
            <a:spLocks noGrp="1"/>
          </p:cNvSpPr>
          <p:nvPr>
            <p:ph type="dt" sz="half" idx="10"/>
          </p:nvPr>
        </p:nvSpPr>
        <p:spPr>
          <a:xfrm>
            <a:off x="5791200" y="6410325"/>
            <a:ext cx="3044825" cy="365125"/>
          </a:xfrm>
        </p:spPr>
        <p:txBody>
          <a:bodyPr/>
          <a:lstStyle>
            <a:lvl1pPr>
              <a:defRPr/>
            </a:lvl1pPr>
          </a:lstStyle>
          <a:p>
            <a:endParaRPr lang="en-US" altLang="zh-CN"/>
          </a:p>
        </p:txBody>
      </p:sp>
      <p:sp>
        <p:nvSpPr>
          <p:cNvPr id="7" name="页脚占位符 5"/>
          <p:cNvSpPr>
            <a:spLocks noGrp="1"/>
          </p:cNvSpPr>
          <p:nvPr>
            <p:ph type="ftr" sz="quarter" idx="11"/>
          </p:nvPr>
        </p:nvSpPr>
        <p:spPr/>
        <p:txBody>
          <a:bodyPr/>
          <a:lstStyle>
            <a:lvl1pPr>
              <a:defRPr/>
            </a:lvl1pPr>
          </a:lstStyle>
          <a:p>
            <a:endParaRPr lang="en-US" altLang="zh-CN"/>
          </a:p>
        </p:txBody>
      </p:sp>
      <p:sp>
        <p:nvSpPr>
          <p:cNvPr id="8" name="灯片编号占位符 6"/>
          <p:cNvSpPr>
            <a:spLocks noGrp="1"/>
          </p:cNvSpPr>
          <p:nvPr>
            <p:ph type="sldNum" sz="quarter" idx="12"/>
          </p:nvPr>
        </p:nvSpPr>
        <p:spPr/>
        <p:txBody>
          <a:bodyPr/>
          <a:lstStyle>
            <a:lvl1pPr>
              <a:defRPr/>
            </a:lvl1pPr>
          </a:lstStyle>
          <a:p>
            <a:fld id="{2D9346E2-FE81-4C5C-852D-5C1C834FA0AB}"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1">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flipV="1">
            <a:off x="4572000" y="2200275"/>
            <a:ext cx="0" cy="4187825"/>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2" name="矩形 11"/>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3" name="矩形 12"/>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4" name="直接连接符 13"/>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5" name="矩形 14"/>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6" name="椭圆 15"/>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7" name="椭圆 16"/>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文本占位符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文本占位符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24" name="内容占位符 23"/>
          <p:cNvSpPr>
            <a:spLocks noGrp="1"/>
          </p:cNvSpPr>
          <p:nvPr>
            <p:ph sz="quarter" idx="2"/>
          </p:nvPr>
        </p:nvSpPr>
        <p:spPr>
          <a:xfrm>
            <a:off x="301752" y="2471383"/>
            <a:ext cx="4041648" cy="38184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6" name="内容占位符 25"/>
          <p:cNvSpPr>
            <a:spLocks noGrp="1"/>
          </p:cNvSpPr>
          <p:nvPr>
            <p:ph sz="quarter" idx="4"/>
          </p:nvPr>
        </p:nvSpPr>
        <p:spPr>
          <a:xfrm>
            <a:off x="4800600" y="2471383"/>
            <a:ext cx="4038600" cy="382219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3" name="标题 22"/>
          <p:cNvSpPr>
            <a:spLocks noGrp="1"/>
          </p:cNvSpPr>
          <p:nvPr>
            <p:ph type="title"/>
          </p:nvPr>
        </p:nvSpPr>
        <p:spPr/>
        <p:txBody>
          <a:bodyPr rtlCol="0"/>
          <a:lstStyle/>
          <a:p>
            <a:r>
              <a:rPr lang="zh-CN" altLang="en-US" smtClean="0"/>
              <a:t>单击此处编辑母版标题样式</a:t>
            </a:r>
            <a:endParaRPr lang="en-US"/>
          </a:p>
        </p:txBody>
      </p:sp>
      <p:sp>
        <p:nvSpPr>
          <p:cNvPr id="18" name="日期占位符 6"/>
          <p:cNvSpPr>
            <a:spLocks noGrp="1"/>
          </p:cNvSpPr>
          <p:nvPr>
            <p:ph type="dt" sz="half" idx="10"/>
          </p:nvPr>
        </p:nvSpPr>
        <p:spPr/>
        <p:txBody>
          <a:bodyPr/>
          <a:lstStyle>
            <a:lvl1pPr>
              <a:defRPr/>
            </a:lvl1pPr>
          </a:lstStyle>
          <a:p>
            <a:endParaRPr lang="en-US" altLang="zh-CN"/>
          </a:p>
        </p:txBody>
      </p:sp>
      <p:sp>
        <p:nvSpPr>
          <p:cNvPr id="19" name="页脚占位符 7"/>
          <p:cNvSpPr>
            <a:spLocks noGrp="1"/>
          </p:cNvSpPr>
          <p:nvPr>
            <p:ph type="ftr" sz="quarter" idx="11"/>
          </p:nvPr>
        </p:nvSpPr>
        <p:spPr>
          <a:xfrm>
            <a:off x="304800" y="6410325"/>
            <a:ext cx="3581400" cy="365125"/>
          </a:xfrm>
        </p:spPr>
        <p:txBody>
          <a:bodyPr/>
          <a:lstStyle>
            <a:lvl1pPr>
              <a:defRPr/>
            </a:lvl1pPr>
          </a:lstStyle>
          <a:p>
            <a:endParaRPr lang="en-US" altLang="zh-CN"/>
          </a:p>
        </p:txBody>
      </p:sp>
      <p:sp>
        <p:nvSpPr>
          <p:cNvPr id="20" name="灯片编号占位符 8"/>
          <p:cNvSpPr>
            <a:spLocks noGrp="1"/>
          </p:cNvSpPr>
          <p:nvPr>
            <p:ph type="sldNum" sz="quarter" idx="12"/>
          </p:nvPr>
        </p:nvSpPr>
        <p:spPr>
          <a:xfrm>
            <a:off x="4343400" y="1042988"/>
            <a:ext cx="457200" cy="441325"/>
          </a:xfrm>
        </p:spPr>
        <p:txBody>
          <a:bodyPr/>
          <a:lstStyle>
            <a:lvl1pPr algn="ctr">
              <a:defRPr smtClean="0"/>
            </a:lvl1pPr>
          </a:lstStyle>
          <a:p>
            <a:fld id="{C36A4E8E-3A06-410C-B552-A17D12848249}" type="slidenum">
              <a:rPr lang="en-US" altLang="zh-CN" smtClean="0"/>
              <a:pPr/>
              <a:t>‹#›</a:t>
            </a:fld>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a:xfrm>
            <a:off x="4343400" y="1036638"/>
            <a:ext cx="457200" cy="441325"/>
          </a:xfrm>
        </p:spPr>
        <p:txBody>
          <a:bodyPr/>
          <a:lstStyle>
            <a:lvl1pPr>
              <a:defRPr/>
            </a:lvl1pPr>
          </a:lstStyle>
          <a:p>
            <a:fld id="{A26EAC68-BB73-4001-BB17-B3778981BC47}" type="slidenum">
              <a:rPr lang="en-US" altLang="zh-CN" smtClean="0"/>
              <a:pPr/>
              <a:t>‹#›</a:t>
            </a:fld>
            <a:endParaRPr lang="en-US" altLang="zh-CN"/>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矩形 1"/>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3" name="矩形 2"/>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4" name="矩形 3"/>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矩形 4"/>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8" name="日期占位符 1"/>
          <p:cNvSpPr>
            <a:spLocks noGrp="1"/>
          </p:cNvSpPr>
          <p:nvPr>
            <p:ph type="dt" sz="half" idx="10"/>
          </p:nvPr>
        </p:nvSpPr>
        <p:spPr/>
        <p:txBody>
          <a:bodyPr/>
          <a:lstStyle>
            <a:lvl1pPr>
              <a:defRPr/>
            </a:lvl1pPr>
          </a:lstStyle>
          <a:p>
            <a:endParaRPr lang="en-US" altLang="zh-CN"/>
          </a:p>
        </p:txBody>
      </p:sp>
      <p:sp>
        <p:nvSpPr>
          <p:cNvPr id="9" name="页脚占位符 2"/>
          <p:cNvSpPr>
            <a:spLocks noGrp="1"/>
          </p:cNvSpPr>
          <p:nvPr>
            <p:ph type="ftr" sz="quarter" idx="11"/>
          </p:nvPr>
        </p:nvSpPr>
        <p:spPr/>
        <p:txBody>
          <a:bodyPr/>
          <a:lstStyle>
            <a:lvl1pPr>
              <a:defRPr/>
            </a:lvl1pPr>
          </a:lstStyle>
          <a:p>
            <a:endParaRPr lang="en-US" altLang="zh-CN"/>
          </a:p>
        </p:txBody>
      </p:sp>
      <p:sp>
        <p:nvSpPr>
          <p:cNvPr id="10" name="灯片编号占位符 3"/>
          <p:cNvSpPr>
            <a:spLocks noGrp="1"/>
          </p:cNvSpPr>
          <p:nvPr>
            <p:ph type="sldNum" sz="quarter" idx="12"/>
          </p:nvPr>
        </p:nvSpPr>
        <p:spPr>
          <a:xfrm>
            <a:off x="4267200" y="6324600"/>
            <a:ext cx="609600" cy="441325"/>
          </a:xfrm>
        </p:spPr>
        <p:txBody>
          <a:bodyPr/>
          <a:lstStyle>
            <a:lvl1pPr>
              <a:defRPr smtClean="0">
                <a:solidFill>
                  <a:srgbClr val="FFFFFF"/>
                </a:solidFill>
              </a:defRPr>
            </a:lvl1pPr>
          </a:lstStyle>
          <a:p>
            <a:fld id="{11B94337-D97F-4484-AF08-C3F883429C63}" type="slidenum">
              <a:rPr lang="en-US" altLang="zh-CN" smtClean="0"/>
              <a:pPr/>
              <a:t>‹#›</a:t>
            </a:fld>
            <a:endParaRPr lang="en-US" altLang="zh-CN"/>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矩形 4"/>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19063"/>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矩形 9"/>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 name="矩形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直接连接符 11"/>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3" name="椭圆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矩形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20" name="内容占位符 19"/>
          <p:cNvSpPr>
            <a:spLocks noGrp="1"/>
          </p:cNvSpPr>
          <p:nvPr>
            <p:ph sz="quarter" idx="1"/>
          </p:nvPr>
        </p:nvSpPr>
        <p:spPr>
          <a:xfrm>
            <a:off x="3124200" y="685800"/>
            <a:ext cx="5638800" cy="5410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6" name="灯片编号占位符 6"/>
          <p:cNvSpPr>
            <a:spLocks noGrp="1"/>
          </p:cNvSpPr>
          <p:nvPr>
            <p:ph type="sldNum" sz="quarter" idx="10"/>
          </p:nvPr>
        </p:nvSpPr>
        <p:spPr>
          <a:xfrm>
            <a:off x="1371600" y="312738"/>
            <a:ext cx="457200" cy="441325"/>
          </a:xfrm>
        </p:spPr>
        <p:txBody>
          <a:bodyPr/>
          <a:lstStyle>
            <a:lvl1pPr>
              <a:defRPr smtClean="0">
                <a:solidFill>
                  <a:schemeClr val="accent3">
                    <a:shade val="75000"/>
                  </a:schemeClr>
                </a:solidFill>
              </a:defRPr>
            </a:lvl1pPr>
          </a:lstStyle>
          <a:p>
            <a:fld id="{890FA4A1-13F8-4F9A-8C1D-105A1474C7D9}" type="slidenum">
              <a:rPr lang="en-US" altLang="zh-CN" smtClean="0"/>
              <a:pPr/>
              <a:t>‹#›</a:t>
            </a:fld>
            <a:endParaRPr lang="en-US" altLang="zh-CN"/>
          </a:p>
        </p:txBody>
      </p:sp>
      <p:sp>
        <p:nvSpPr>
          <p:cNvPr id="17" name="日期占位符 4"/>
          <p:cNvSpPr>
            <a:spLocks noGrp="1"/>
          </p:cNvSpPr>
          <p:nvPr>
            <p:ph type="dt" sz="half" idx="11"/>
          </p:nvPr>
        </p:nvSpPr>
        <p:spPr/>
        <p:txBody>
          <a:bodyPr/>
          <a:lstStyle>
            <a:lvl1pPr>
              <a:defRPr/>
            </a:lvl1pPr>
          </a:lstStyle>
          <a:p>
            <a:endParaRPr lang="en-US" altLang="zh-CN"/>
          </a:p>
        </p:txBody>
      </p:sp>
      <p:sp>
        <p:nvSpPr>
          <p:cNvPr id="18" name="页脚占位符 5"/>
          <p:cNvSpPr>
            <a:spLocks noGrp="1"/>
          </p:cNvSpPr>
          <p:nvPr>
            <p:ph type="ftr" sz="quarter" idx="12"/>
          </p:nvPr>
        </p:nvSpPr>
        <p:spPr>
          <a:xfrm>
            <a:off x="301625" y="6410325"/>
            <a:ext cx="3382963" cy="366713"/>
          </a:xfrm>
        </p:spPr>
        <p:txBody>
          <a:bodyPr/>
          <a:lstStyle>
            <a:lvl1pPr>
              <a:defRPr/>
            </a:lvl1pPr>
          </a:lstStyle>
          <a:p>
            <a:endParaRPr lang="en-US"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6" name="矩形 5"/>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矩形 6"/>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矩形 7"/>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0" name="矩形 9"/>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矩形 10"/>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矩形 11"/>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椭圆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椭圆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矩形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2" name="标题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zh-CN" altLang="en-US" smtClean="0"/>
              <a:t>单击此处编辑母版标题样式</a:t>
            </a:r>
            <a:endParaRPr lang="en-US"/>
          </a:p>
        </p:txBody>
      </p:sp>
      <p:sp>
        <p:nvSpPr>
          <p:cNvPr id="3" name="图片占位符 2"/>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4" name="文本占位符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16" name="灯片编号占位符 6"/>
          <p:cNvSpPr>
            <a:spLocks noGrp="1"/>
          </p:cNvSpPr>
          <p:nvPr>
            <p:ph type="sldNum" sz="quarter" idx="10"/>
          </p:nvPr>
        </p:nvSpPr>
        <p:spPr>
          <a:xfrm>
            <a:off x="1371600" y="312738"/>
            <a:ext cx="457200" cy="441325"/>
          </a:xfrm>
        </p:spPr>
        <p:txBody>
          <a:bodyPr/>
          <a:lstStyle>
            <a:lvl1pPr>
              <a:defRPr/>
            </a:lvl1pPr>
          </a:lstStyle>
          <a:p>
            <a:fld id="{A59F73D1-58DE-488B-8ED4-DF50ABD3DF92}" type="slidenum">
              <a:rPr lang="en-US" altLang="zh-CN" smtClean="0"/>
              <a:pPr/>
              <a:t>‹#›</a:t>
            </a:fld>
            <a:endParaRPr lang="en-US" altLang="zh-CN"/>
          </a:p>
        </p:txBody>
      </p:sp>
      <p:sp>
        <p:nvSpPr>
          <p:cNvPr id="17" name="日期占位符 4"/>
          <p:cNvSpPr>
            <a:spLocks noGrp="1"/>
          </p:cNvSpPr>
          <p:nvPr>
            <p:ph type="dt" sz="half" idx="11"/>
          </p:nvPr>
        </p:nvSpPr>
        <p:spPr>
          <a:xfrm>
            <a:off x="5788025" y="6405563"/>
            <a:ext cx="3044825" cy="365125"/>
          </a:xfrm>
        </p:spPr>
        <p:txBody>
          <a:bodyPr/>
          <a:lstStyle>
            <a:lvl1pPr>
              <a:defRPr/>
            </a:lvl1pPr>
          </a:lstStyle>
          <a:p>
            <a:endParaRPr lang="en-US" altLang="zh-CN"/>
          </a:p>
        </p:txBody>
      </p:sp>
      <p:sp>
        <p:nvSpPr>
          <p:cNvPr id="18" name="页脚占位符 5"/>
          <p:cNvSpPr>
            <a:spLocks noGrp="1"/>
          </p:cNvSpPr>
          <p:nvPr>
            <p:ph type="ftr" sz="quarter" idx="12"/>
          </p:nvPr>
        </p:nvSpPr>
        <p:spPr>
          <a:xfrm>
            <a:off x="301625" y="6410325"/>
            <a:ext cx="3584575" cy="366713"/>
          </a:xfrm>
        </p:spPr>
        <p:txBody>
          <a:bodyPr/>
          <a:lstStyle>
            <a:lvl1pPr>
              <a:defRPr/>
            </a:lvl1pPr>
          </a:lstStyle>
          <a:p>
            <a:endParaRPr lang="en-US" altLang="zh-CN"/>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矩形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6" name="矩形 15"/>
          <p:cNvSpPr>
            <a:spLocks noChangeArrowheads="1"/>
          </p:cNvSpPr>
          <p:nvPr/>
        </p:nvSpPr>
        <p:spPr bwMode="white">
          <a:xfrm>
            <a:off x="0" y="0"/>
            <a:ext cx="9144000" cy="139382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8" name="矩形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9" name="矩形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矩形 8"/>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4" name="日期占位符 13"/>
          <p:cNvSpPr>
            <a:spLocks noGrp="1"/>
          </p:cNvSpPr>
          <p:nvPr>
            <p:ph type="dt" sz="half" idx="2"/>
          </p:nvPr>
        </p:nvSpPr>
        <p:spPr>
          <a:xfrm>
            <a:off x="5791200" y="6405563"/>
            <a:ext cx="3044825" cy="365125"/>
          </a:xfrm>
          <a:prstGeom prst="rect">
            <a:avLst/>
          </a:prstGeom>
        </p:spPr>
        <p:txBody>
          <a:bodyPr vert="horz"/>
          <a:lstStyle>
            <a:lvl1pPr algn="r" eaLnBrk="1" latinLnBrk="0" hangingPunct="1">
              <a:defRPr kumimoji="0" sz="1400">
                <a:solidFill>
                  <a:srgbClr val="FFFFFF"/>
                </a:solidFill>
              </a:defRPr>
            </a:lvl1pPr>
          </a:lstStyle>
          <a:p>
            <a:endParaRPr lang="en-US" altLang="zh-CN"/>
          </a:p>
        </p:txBody>
      </p:sp>
      <p:sp>
        <p:nvSpPr>
          <p:cNvPr id="3" name="页脚占位符 2"/>
          <p:cNvSpPr>
            <a:spLocks noGrp="1"/>
          </p:cNvSpPr>
          <p:nvPr>
            <p:ph type="ftr" sz="quarter" idx="3"/>
          </p:nvPr>
        </p:nvSpPr>
        <p:spPr>
          <a:xfrm>
            <a:off x="304800" y="6410325"/>
            <a:ext cx="3581400" cy="366713"/>
          </a:xfrm>
          <a:prstGeom prst="rect">
            <a:avLst/>
          </a:prstGeom>
        </p:spPr>
        <p:txBody>
          <a:bodyPr vert="horz"/>
          <a:lstStyle>
            <a:lvl1pPr algn="l" eaLnBrk="1" latinLnBrk="0" hangingPunct="1">
              <a:defRPr kumimoji="0" sz="1200">
                <a:solidFill>
                  <a:srgbClr val="FFFFFF"/>
                </a:solidFill>
              </a:defRPr>
            </a:lvl1pPr>
          </a:lstStyle>
          <a:p>
            <a:endParaRPr lang="en-US" altLang="zh-CN"/>
          </a:p>
        </p:txBody>
      </p:sp>
      <p:sp>
        <p:nvSpPr>
          <p:cNvPr id="8" name="矩形 7"/>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直接连接符 9"/>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2" name="椭圆 11"/>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椭圆 14"/>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3" name="灯片编号占位符 22"/>
          <p:cNvSpPr>
            <a:spLocks noGrp="1"/>
          </p:cNvSpPr>
          <p:nvPr>
            <p:ph type="sldNum" sz="quarter" idx="4"/>
          </p:nvPr>
        </p:nvSpPr>
        <p:spPr>
          <a:xfrm>
            <a:off x="4343400" y="1039813"/>
            <a:ext cx="457200" cy="441325"/>
          </a:xfrm>
          <a:prstGeom prst="rect">
            <a:avLst/>
          </a:prstGeom>
        </p:spPr>
        <p:txBody>
          <a:bodyPr vert="horz" lIns="45720" rIns="45720" anchor="ctr">
            <a:normAutofit/>
          </a:bodyPr>
          <a:lstStyle>
            <a:lvl1pPr algn="ctr" eaLnBrk="1" latinLnBrk="0" hangingPunct="1">
              <a:defRPr kumimoji="0" sz="1600" smtClean="0">
                <a:solidFill>
                  <a:schemeClr val="accent3">
                    <a:shade val="75000"/>
                  </a:schemeClr>
                </a:solidFill>
              </a:defRPr>
            </a:lvl1pPr>
          </a:lstStyle>
          <a:p>
            <a:fld id="{67F831F0-C9EA-4873-B88B-5734E67841F6}" type="slidenum">
              <a:rPr lang="en-US" altLang="zh-CN" smtClean="0"/>
              <a:pPr/>
              <a:t>‹#›</a:t>
            </a:fld>
            <a:endParaRPr lang="en-US" altLang="zh-CN"/>
          </a:p>
        </p:txBody>
      </p:sp>
      <p:sp>
        <p:nvSpPr>
          <p:cNvPr id="2062" name="标题占位符 21"/>
          <p:cNvSpPr>
            <a:spLocks noGrp="1"/>
          </p:cNvSpPr>
          <p:nvPr>
            <p:ph type="title"/>
          </p:nvPr>
        </p:nvSpPr>
        <p:spPr bwMode="auto">
          <a:xfrm>
            <a:off x="301625"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dirty="0" smtClean="0"/>
              <a:t>单击此处编辑母版标题样式</a:t>
            </a:r>
            <a:endParaRPr lang="en-US" dirty="0" smtClean="0"/>
          </a:p>
        </p:txBody>
      </p:sp>
      <p:sp>
        <p:nvSpPr>
          <p:cNvPr id="2063" name="文本占位符 12"/>
          <p:cNvSpPr>
            <a:spLocks noGrp="1"/>
          </p:cNvSpPr>
          <p:nvPr>
            <p:ph type="body" idx="1"/>
          </p:nvPr>
        </p:nvSpPr>
        <p:spPr bwMode="auto">
          <a:xfrm>
            <a:off x="301625" y="1524000"/>
            <a:ext cx="8534400" cy="45989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transition>
    <p:fade thruBlk="1"/>
  </p:transition>
  <p:timing>
    <p:tnLst>
      <p:par>
        <p:cTn id="1" dur="indefinite" restart="never" nodeType="tmRoot"/>
      </p:par>
    </p:tnLst>
  </p:timing>
  <p:txStyles>
    <p:titleStyle>
      <a:lvl1pPr algn="ctr" rtl="0" eaLnBrk="1" fontAlgn="base" hangingPunct="1">
        <a:spcBef>
          <a:spcPct val="0"/>
        </a:spcBef>
        <a:spcAft>
          <a:spcPct val="0"/>
        </a:spcAft>
        <a:defRPr sz="3300" b="1" kern="1200">
          <a:solidFill>
            <a:srgbClr val="7B9899"/>
          </a:solidFill>
          <a:latin typeface="宋体" pitchFamily="2" charset="-122"/>
          <a:ea typeface="宋体" pitchFamily="2" charset="-122"/>
          <a:cs typeface="宋体" pitchFamily="2" charset="-122"/>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p:titleStyle>
    <p:bodyStyle>
      <a:lvl1pPr marL="273050" indent="-273050" algn="l" rtl="0" eaLnBrk="1" fontAlgn="base" hangingPunct="1">
        <a:spcBef>
          <a:spcPct val="20000"/>
        </a:spcBef>
        <a:spcAft>
          <a:spcPct val="0"/>
        </a:spcAft>
        <a:buClr>
          <a:schemeClr val="accent1"/>
        </a:buClr>
        <a:buSzPct val="85000"/>
        <a:buFont typeface="Wingdings 2" pitchFamily="18" charset="2"/>
        <a:buChar char=""/>
        <a:defRPr sz="2700" kern="1200">
          <a:solidFill>
            <a:schemeClr val="tx1"/>
          </a:solidFill>
          <a:latin typeface="宋体" pitchFamily="2" charset="-122"/>
          <a:ea typeface="宋体" pitchFamily="2" charset="-122"/>
          <a:cs typeface="宋体" pitchFamily="2" charset="-122"/>
        </a:defRPr>
      </a:lvl1pPr>
      <a:lvl2pPr marL="547688" indent="-273050" algn="l" rtl="0" eaLnBrk="1" fontAlgn="base" hangingPunct="1">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方正舒体"/>
        </a:defRPr>
      </a:lvl2pPr>
      <a:lvl3pPr marL="822325" indent="-228600" algn="l" rtl="0" eaLnBrk="1" fontAlgn="base" hangingPunct="1">
        <a:spcBef>
          <a:spcPct val="20000"/>
        </a:spcBef>
        <a:spcAft>
          <a:spcPct val="0"/>
        </a:spcAft>
        <a:buClr>
          <a:srgbClr val="8CADAE"/>
        </a:buClr>
        <a:buSzPct val="75000"/>
        <a:buFont typeface="Wingdings 2" pitchFamily="18" charset="2"/>
        <a:buChar char=""/>
        <a:defRPr sz="2000" kern="1200">
          <a:solidFill>
            <a:schemeClr val="tx1"/>
          </a:solidFill>
          <a:latin typeface="+mn-lt"/>
          <a:ea typeface="+mn-ea"/>
          <a:cs typeface="方正舒体"/>
        </a:defRPr>
      </a:lvl3pPr>
      <a:lvl4pPr marL="1096963" indent="-228600" algn="l" rtl="0" eaLnBrk="1" fontAlgn="base" hangingPunct="1">
        <a:spcBef>
          <a:spcPct val="20000"/>
        </a:spcBef>
        <a:spcAft>
          <a:spcPct val="0"/>
        </a:spcAft>
        <a:buClr>
          <a:srgbClr val="8C7B70"/>
        </a:buClr>
        <a:buSzPct val="70000"/>
        <a:buFont typeface="Wingdings" pitchFamily="2" charset="2"/>
        <a:buChar char=""/>
        <a:defRPr sz="2000" kern="1200">
          <a:solidFill>
            <a:schemeClr val="tx2"/>
          </a:solidFill>
          <a:latin typeface="+mn-lt"/>
          <a:ea typeface="+mn-ea"/>
          <a:cs typeface="方正舒体"/>
        </a:defRPr>
      </a:lvl4pPr>
      <a:lvl5pPr marL="1371600" indent="-228600" algn="l" rtl="0" eaLnBrk="1" fontAlgn="base" hangingPunct="1">
        <a:spcBef>
          <a:spcPct val="20000"/>
        </a:spcBef>
        <a:spcAft>
          <a:spcPct val="0"/>
        </a:spcAft>
        <a:buClr>
          <a:srgbClr val="8FB08C"/>
        </a:buClr>
        <a:buChar char="•"/>
        <a:defRPr kern="1200">
          <a:solidFill>
            <a:schemeClr val="tx1"/>
          </a:solidFill>
          <a:latin typeface="+mn-lt"/>
          <a:ea typeface="+mn-ea"/>
          <a:cs typeface="方正舒体"/>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algn="ctr"/>
            <a:r>
              <a:rPr lang="zh-CN" altLang="en-US" sz="4000" dirty="0"/>
              <a:t>第</a:t>
            </a:r>
            <a:r>
              <a:rPr lang="en-US" altLang="zh-CN" sz="4000" dirty="0"/>
              <a:t>12</a:t>
            </a:r>
            <a:r>
              <a:rPr lang="zh-CN" altLang="en-US" sz="4000" dirty="0"/>
              <a:t>章  面向对象及</a:t>
            </a:r>
            <a:r>
              <a:rPr lang="en-US" altLang="zh-CN" sz="4000" dirty="0"/>
              <a:t>C++</a:t>
            </a:r>
            <a:r>
              <a:rPr lang="zh-CN" altLang="en-US" sz="4000" dirty="0"/>
              <a:t>、</a:t>
            </a:r>
            <a:r>
              <a:rPr lang="en-US" altLang="zh-CN" sz="4000" dirty="0"/>
              <a:t>C#</a:t>
            </a:r>
            <a:r>
              <a:rPr lang="zh-CN" altLang="en-US" sz="4000" dirty="0"/>
              <a:t>简介</a:t>
            </a: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381000"/>
            <a:ext cx="8001000" cy="609600"/>
          </a:xfrm>
        </p:spPr>
        <p:txBody>
          <a:bodyPr/>
          <a:lstStyle/>
          <a:p>
            <a:r>
              <a:rPr lang="en-US" altLang="zh-CN" dirty="0"/>
              <a:t>12.2.2  C++</a:t>
            </a:r>
            <a:r>
              <a:rPr lang="zh-CN" altLang="en-US" dirty="0"/>
              <a:t>语言的特点 </a:t>
            </a:r>
          </a:p>
        </p:txBody>
      </p:sp>
      <p:sp>
        <p:nvSpPr>
          <p:cNvPr id="30723" name="Rectangle 3"/>
          <p:cNvSpPr>
            <a:spLocks noGrp="1" noChangeArrowheads="1"/>
          </p:cNvSpPr>
          <p:nvPr>
            <p:ph type="body" sz="half" idx="1"/>
          </p:nvPr>
        </p:nvSpPr>
        <p:spPr>
          <a:xfrm>
            <a:off x="381000" y="1600200"/>
            <a:ext cx="8059738" cy="4724400"/>
          </a:xfrm>
          <a:noFill/>
          <a:ln/>
        </p:spPr>
        <p:txBody>
          <a:bodyPr/>
          <a:lstStyle/>
          <a:p>
            <a:pPr marL="0" indent="0">
              <a:spcBef>
                <a:spcPct val="0"/>
              </a:spcBef>
            </a:pPr>
            <a:r>
              <a:rPr kumimoji="1" lang="en-US" altLang="zh-CN" sz="2800" dirty="0"/>
              <a:t>C++</a:t>
            </a:r>
            <a:r>
              <a:rPr kumimoji="1" lang="zh-CN" altLang="en-US" sz="2800" dirty="0"/>
              <a:t>是</a:t>
            </a:r>
            <a:r>
              <a:rPr kumimoji="1" lang="en-US" altLang="zh-CN" sz="2800" dirty="0"/>
              <a:t>C</a:t>
            </a:r>
            <a:r>
              <a:rPr kumimoji="1" lang="zh-CN" altLang="en-US" sz="2800" dirty="0"/>
              <a:t>语言的超集</a:t>
            </a:r>
          </a:p>
          <a:p>
            <a:pPr marL="0" indent="0">
              <a:spcBef>
                <a:spcPct val="0"/>
              </a:spcBef>
            </a:pPr>
            <a:r>
              <a:rPr kumimoji="1" lang="en-US" altLang="zh-CN" sz="2800" dirty="0"/>
              <a:t>C++</a:t>
            </a:r>
            <a:r>
              <a:rPr kumimoji="1" lang="zh-CN" altLang="en-US" sz="2800" dirty="0"/>
              <a:t>是一种面向对象的程序设计语言</a:t>
            </a:r>
          </a:p>
          <a:p>
            <a:pPr marL="457200" lvl="1" indent="0"/>
            <a:r>
              <a:rPr kumimoji="1" lang="zh-CN" altLang="en-US" sz="2800" dirty="0"/>
              <a:t>抽象数据类型。</a:t>
            </a:r>
          </a:p>
          <a:p>
            <a:pPr marL="457200" lvl="1" indent="0"/>
            <a:r>
              <a:rPr kumimoji="1" lang="zh-CN" altLang="en-US" sz="2800" dirty="0"/>
              <a:t>封装和信息隐藏。</a:t>
            </a:r>
          </a:p>
          <a:p>
            <a:pPr marL="457200" lvl="1" indent="0"/>
            <a:r>
              <a:rPr kumimoji="1" lang="zh-CN" altLang="en-US" sz="2800" dirty="0"/>
              <a:t>以继承和派生方式实现程序的重用。</a:t>
            </a:r>
          </a:p>
          <a:p>
            <a:pPr marL="457200" lvl="1" indent="0"/>
            <a:r>
              <a:rPr kumimoji="1" lang="zh-CN" altLang="en-US" sz="2800" dirty="0"/>
              <a:t>以运算符重载和虚函数来实现多态性。</a:t>
            </a:r>
          </a:p>
          <a:p>
            <a:pPr marL="457200" lvl="1" indent="0"/>
            <a:r>
              <a:rPr kumimoji="1" lang="zh-CN" altLang="en-US" sz="2800" dirty="0"/>
              <a:t>以模板来实现类型的参数化。</a:t>
            </a:r>
          </a:p>
          <a:p>
            <a:pPr marL="0" indent="0">
              <a:spcBef>
                <a:spcPct val="0"/>
              </a:spcBef>
            </a:pPr>
            <a:r>
              <a:rPr kumimoji="1" lang="en-US" altLang="zh-CN" sz="2800" dirty="0"/>
              <a:t>C++</a:t>
            </a:r>
            <a:r>
              <a:rPr kumimoji="1" lang="zh-CN" altLang="en-US" sz="2800" dirty="0"/>
              <a:t>具有很好的通用性和可移植性 </a:t>
            </a:r>
          </a:p>
          <a:p>
            <a:pPr marL="0" indent="0">
              <a:spcBef>
                <a:spcPct val="0"/>
              </a:spcBef>
            </a:pPr>
            <a:r>
              <a:rPr kumimoji="1" lang="en-US" altLang="zh-CN" sz="2800" dirty="0"/>
              <a:t>C++</a:t>
            </a:r>
            <a:r>
              <a:rPr kumimoji="1" lang="zh-CN" altLang="en-US" sz="2800" dirty="0"/>
              <a:t>具有丰富的数据类型和运算符，并提供了功能强大的函数库  </a:t>
            </a:r>
          </a:p>
        </p:txBody>
      </p:sp>
    </p:spTree>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ltLang="zh-CN"/>
              <a:t>12.2.3  </a:t>
            </a:r>
            <a:r>
              <a:rPr lang="zh-CN" altLang="en-US"/>
              <a:t>几个简单的</a:t>
            </a:r>
            <a:r>
              <a:rPr lang="en-US" altLang="zh-CN"/>
              <a:t>C++</a:t>
            </a:r>
            <a:r>
              <a:rPr lang="zh-CN" altLang="en-US"/>
              <a:t>程序 </a:t>
            </a:r>
          </a:p>
        </p:txBody>
      </p:sp>
      <p:sp>
        <p:nvSpPr>
          <p:cNvPr id="12297" name="Rectangle 9"/>
          <p:cNvSpPr>
            <a:spLocks noGrp="1" noChangeArrowheads="1"/>
          </p:cNvSpPr>
          <p:nvPr>
            <p:ph sz="quarter" idx="1"/>
          </p:nvPr>
        </p:nvSpPr>
        <p:spPr>
          <a:xfrm>
            <a:off x="381000" y="1600200"/>
            <a:ext cx="8534400" cy="3408363"/>
          </a:xfrm>
        </p:spPr>
        <p:txBody>
          <a:bodyPr/>
          <a:lstStyle/>
          <a:p>
            <a:r>
              <a:rPr kumimoji="1" lang="en-US" altLang="zh-CN" dirty="0"/>
              <a:t>【</a:t>
            </a:r>
            <a:r>
              <a:rPr kumimoji="1" lang="zh-CN" altLang="en-US" dirty="0"/>
              <a:t>例</a:t>
            </a:r>
            <a:r>
              <a:rPr kumimoji="1" lang="en-US" altLang="zh-CN" dirty="0"/>
              <a:t>12-1】</a:t>
            </a:r>
            <a:r>
              <a:rPr kumimoji="1" lang="zh-CN" altLang="en-US" dirty="0"/>
              <a:t>一个最简单的</a:t>
            </a:r>
            <a:r>
              <a:rPr kumimoji="1" lang="en-US" altLang="zh-CN" dirty="0"/>
              <a:t>C++</a:t>
            </a:r>
            <a:r>
              <a:rPr kumimoji="1" lang="zh-CN" altLang="en-US" dirty="0"/>
              <a:t>程序。 </a:t>
            </a:r>
          </a:p>
          <a:p>
            <a:pPr lvl="1"/>
            <a:r>
              <a:rPr kumimoji="1" lang="en-US" altLang="zh-CN" b="1" dirty="0"/>
              <a:t>#include &lt;</a:t>
            </a:r>
            <a:r>
              <a:rPr kumimoji="1" lang="en-US" altLang="zh-CN" b="1" dirty="0" err="1"/>
              <a:t>iostream.h</a:t>
            </a:r>
            <a:r>
              <a:rPr kumimoji="1" lang="en-US" altLang="zh-CN" b="1" dirty="0"/>
              <a:t>&gt;</a:t>
            </a:r>
          </a:p>
          <a:p>
            <a:pPr lvl="1"/>
            <a:r>
              <a:rPr kumimoji="1" lang="en-US" altLang="zh-CN" b="1" dirty="0" err="1"/>
              <a:t>int</a:t>
            </a:r>
            <a:r>
              <a:rPr kumimoji="1" lang="en-US" altLang="zh-CN" b="1" dirty="0"/>
              <a:t> main()</a:t>
            </a:r>
          </a:p>
          <a:p>
            <a:pPr lvl="1"/>
            <a:r>
              <a:rPr kumimoji="1" lang="en-US" altLang="zh-CN" b="1" dirty="0"/>
              <a:t>{</a:t>
            </a:r>
          </a:p>
          <a:p>
            <a:pPr lvl="1"/>
            <a:r>
              <a:rPr kumimoji="1" lang="en-US" altLang="zh-CN" b="1" dirty="0"/>
              <a:t>  </a:t>
            </a:r>
            <a:r>
              <a:rPr kumimoji="1" lang="en-US" altLang="zh-CN" b="1" dirty="0" err="1"/>
              <a:t>cout</a:t>
            </a:r>
            <a:r>
              <a:rPr kumimoji="1" lang="en-US" altLang="zh-CN" b="1" dirty="0"/>
              <a:t> &lt;&lt;"This is a simple C++ program.\n";</a:t>
            </a:r>
          </a:p>
          <a:p>
            <a:pPr lvl="1"/>
            <a:r>
              <a:rPr kumimoji="1" lang="en-US" altLang="zh-CN" b="1" dirty="0"/>
              <a:t>  return 0;</a:t>
            </a:r>
          </a:p>
          <a:p>
            <a:pPr lvl="1"/>
            <a:r>
              <a:rPr kumimoji="1" lang="en-US" altLang="zh-CN" b="1" dirty="0"/>
              <a:t>} </a:t>
            </a:r>
          </a:p>
        </p:txBody>
      </p:sp>
    </p:spTree>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altLang="zh-CN" sz="2800" dirty="0"/>
              <a:t>【</a:t>
            </a:r>
            <a:r>
              <a:rPr lang="zh-CN" altLang="en-US" sz="2800" dirty="0"/>
              <a:t>例</a:t>
            </a:r>
            <a:r>
              <a:rPr lang="en-US" altLang="zh-CN" sz="2800" dirty="0"/>
              <a:t>12-2】</a:t>
            </a:r>
            <a:r>
              <a:rPr lang="zh-CN" altLang="en-US" sz="2800" dirty="0"/>
              <a:t>在屏幕上输出一个由*号组成的</a:t>
            </a:r>
            <a:r>
              <a:rPr lang="zh-CN" altLang="en-US" sz="2800" dirty="0" smtClean="0"/>
              <a:t>三角形</a:t>
            </a:r>
            <a:endParaRPr lang="zh-CN" altLang="en-US" sz="2800" dirty="0"/>
          </a:p>
        </p:txBody>
      </p:sp>
      <p:sp>
        <p:nvSpPr>
          <p:cNvPr id="13320" name="Rectangle 8"/>
          <p:cNvSpPr>
            <a:spLocks noGrp="1" noChangeArrowheads="1"/>
          </p:cNvSpPr>
          <p:nvPr>
            <p:ph sz="quarter" idx="1"/>
          </p:nvPr>
        </p:nvSpPr>
        <p:spPr>
          <a:noFill/>
          <a:ln/>
        </p:spPr>
        <p:txBody>
          <a:bodyPr/>
          <a:lstStyle/>
          <a:p>
            <a:pPr>
              <a:lnSpc>
                <a:spcPct val="80000"/>
              </a:lnSpc>
              <a:buNone/>
            </a:pPr>
            <a:r>
              <a:rPr kumimoji="1" lang="en-US" altLang="zh-CN" sz="2200" dirty="0">
                <a:latin typeface="+mn-lt"/>
              </a:rPr>
              <a:t>#include &lt;</a:t>
            </a:r>
            <a:r>
              <a:rPr kumimoji="1" lang="en-US" altLang="zh-CN" sz="2200" dirty="0" err="1">
                <a:latin typeface="+mn-lt"/>
              </a:rPr>
              <a:t>iostream.h</a:t>
            </a:r>
            <a:r>
              <a:rPr kumimoji="1" lang="en-US" altLang="zh-CN" sz="2200" dirty="0">
                <a:latin typeface="+mn-lt"/>
              </a:rPr>
              <a:t>&gt;</a:t>
            </a:r>
          </a:p>
          <a:p>
            <a:pPr>
              <a:lnSpc>
                <a:spcPct val="80000"/>
              </a:lnSpc>
              <a:buNone/>
            </a:pPr>
            <a:r>
              <a:rPr kumimoji="1" lang="en-US" altLang="zh-CN" sz="2200" dirty="0">
                <a:latin typeface="+mn-lt"/>
              </a:rPr>
              <a:t>void </a:t>
            </a:r>
            <a:r>
              <a:rPr kumimoji="1" lang="en-US" altLang="zh-CN" sz="2200" dirty="0" err="1">
                <a:latin typeface="+mn-lt"/>
              </a:rPr>
              <a:t>drow</a:t>
            </a:r>
            <a:r>
              <a:rPr kumimoji="1" lang="en-US" altLang="zh-CN" sz="2200" dirty="0">
                <a:latin typeface="+mn-lt"/>
              </a:rPr>
              <a:t>(</a:t>
            </a:r>
            <a:r>
              <a:rPr kumimoji="1" lang="en-US" altLang="zh-CN" sz="2200" dirty="0" err="1">
                <a:latin typeface="+mn-lt"/>
              </a:rPr>
              <a:t>int</a:t>
            </a:r>
            <a:r>
              <a:rPr kumimoji="1" lang="en-US" altLang="zh-CN" sz="2200" dirty="0">
                <a:latin typeface="+mn-lt"/>
              </a:rPr>
              <a:t> num);   //</a:t>
            </a:r>
            <a:r>
              <a:rPr kumimoji="1" lang="zh-CN" altLang="en-US" sz="2200" dirty="0">
                <a:latin typeface="+mn-lt"/>
              </a:rPr>
              <a:t>函数原型声明</a:t>
            </a:r>
          </a:p>
          <a:p>
            <a:pPr>
              <a:lnSpc>
                <a:spcPct val="80000"/>
              </a:lnSpc>
              <a:buNone/>
            </a:pPr>
            <a:r>
              <a:rPr kumimoji="1" lang="en-US" altLang="zh-CN" sz="2200" dirty="0">
                <a:latin typeface="+mn-lt"/>
              </a:rPr>
              <a:t>void main()</a:t>
            </a:r>
          </a:p>
          <a:p>
            <a:pPr>
              <a:lnSpc>
                <a:spcPct val="80000"/>
              </a:lnSpc>
              <a:buNone/>
            </a:pPr>
            <a:r>
              <a:rPr kumimoji="1" lang="en-US" altLang="zh-CN" sz="2200" dirty="0">
                <a:latin typeface="+mn-lt"/>
              </a:rPr>
              <a:t>{  </a:t>
            </a:r>
            <a:r>
              <a:rPr kumimoji="1" lang="en-US" altLang="zh-CN" sz="2200" dirty="0" err="1">
                <a:latin typeface="+mn-lt"/>
              </a:rPr>
              <a:t>int</a:t>
            </a:r>
            <a:r>
              <a:rPr kumimoji="1" lang="en-US" altLang="zh-CN" sz="2200" dirty="0">
                <a:latin typeface="+mn-lt"/>
              </a:rPr>
              <a:t> num=5;    		</a:t>
            </a:r>
            <a:r>
              <a:rPr kumimoji="1" lang="en-US" altLang="zh-CN" sz="2200" dirty="0" smtClean="0">
                <a:latin typeface="+mn-lt"/>
              </a:rPr>
              <a:t>//</a:t>
            </a:r>
            <a:r>
              <a:rPr kumimoji="1" lang="zh-CN" altLang="en-US" sz="2200" dirty="0">
                <a:latin typeface="+mn-lt"/>
              </a:rPr>
              <a:t>定义并初始化变量</a:t>
            </a:r>
          </a:p>
          <a:p>
            <a:pPr>
              <a:lnSpc>
                <a:spcPct val="80000"/>
              </a:lnSpc>
              <a:buNone/>
            </a:pPr>
            <a:r>
              <a:rPr kumimoji="1" lang="zh-CN" altLang="en-US" sz="2200" dirty="0">
                <a:latin typeface="+mn-lt"/>
              </a:rPr>
              <a:t>   </a:t>
            </a:r>
            <a:r>
              <a:rPr kumimoji="1" lang="en-US" altLang="zh-CN" sz="2200" dirty="0" err="1">
                <a:latin typeface="+mn-lt"/>
              </a:rPr>
              <a:t>drow</a:t>
            </a:r>
            <a:r>
              <a:rPr kumimoji="1" lang="en-US" altLang="zh-CN" sz="2200" dirty="0">
                <a:latin typeface="+mn-lt"/>
              </a:rPr>
              <a:t>(num);    		</a:t>
            </a:r>
            <a:r>
              <a:rPr kumimoji="1" lang="en-US" altLang="zh-CN" sz="2200" dirty="0" smtClean="0">
                <a:latin typeface="+mn-lt"/>
              </a:rPr>
              <a:t>//</a:t>
            </a:r>
            <a:r>
              <a:rPr kumimoji="1" lang="zh-CN" altLang="en-US" sz="2200" dirty="0">
                <a:latin typeface="+mn-lt"/>
              </a:rPr>
              <a:t>函数的调用</a:t>
            </a:r>
          </a:p>
          <a:p>
            <a:pPr>
              <a:lnSpc>
                <a:spcPct val="80000"/>
              </a:lnSpc>
              <a:buNone/>
            </a:pPr>
            <a:r>
              <a:rPr kumimoji="1" lang="en-US" altLang="zh-CN" sz="2200" dirty="0">
                <a:latin typeface="+mn-lt"/>
              </a:rPr>
              <a:t>}</a:t>
            </a:r>
          </a:p>
          <a:p>
            <a:pPr>
              <a:lnSpc>
                <a:spcPct val="80000"/>
              </a:lnSpc>
              <a:buNone/>
            </a:pPr>
            <a:r>
              <a:rPr kumimoji="1" lang="en-US" altLang="zh-CN" sz="2200" dirty="0">
                <a:latin typeface="+mn-lt"/>
              </a:rPr>
              <a:t>void </a:t>
            </a:r>
            <a:r>
              <a:rPr kumimoji="1" lang="en-US" altLang="zh-CN" sz="2200" dirty="0" err="1">
                <a:latin typeface="+mn-lt"/>
              </a:rPr>
              <a:t>drow</a:t>
            </a:r>
            <a:r>
              <a:rPr kumimoji="1" lang="en-US" altLang="zh-CN" sz="2200" dirty="0">
                <a:latin typeface="+mn-lt"/>
              </a:rPr>
              <a:t>(</a:t>
            </a:r>
            <a:r>
              <a:rPr kumimoji="1" lang="en-US" altLang="zh-CN" sz="2200" dirty="0" err="1">
                <a:latin typeface="+mn-lt"/>
              </a:rPr>
              <a:t>int</a:t>
            </a:r>
            <a:r>
              <a:rPr kumimoji="1" lang="en-US" altLang="zh-CN" sz="2200" dirty="0">
                <a:latin typeface="+mn-lt"/>
              </a:rPr>
              <a:t> num)   		//</a:t>
            </a:r>
            <a:r>
              <a:rPr kumimoji="1" lang="zh-CN" altLang="en-US" sz="2200" dirty="0">
                <a:latin typeface="+mn-lt"/>
              </a:rPr>
              <a:t>函数的定义</a:t>
            </a:r>
          </a:p>
          <a:p>
            <a:pPr>
              <a:lnSpc>
                <a:spcPct val="80000"/>
              </a:lnSpc>
              <a:buNone/>
            </a:pPr>
            <a:r>
              <a:rPr kumimoji="1" lang="en-US" altLang="zh-CN" sz="2200" dirty="0">
                <a:latin typeface="+mn-lt"/>
              </a:rPr>
              <a:t>{  for(</a:t>
            </a:r>
            <a:r>
              <a:rPr kumimoji="1" lang="en-US" altLang="zh-CN" sz="2200" dirty="0" err="1">
                <a:latin typeface="+mn-lt"/>
              </a:rPr>
              <a:t>int</a:t>
            </a:r>
            <a:r>
              <a:rPr kumimoji="1" lang="en-US" altLang="zh-CN" sz="2200" dirty="0">
                <a:latin typeface="+mn-lt"/>
              </a:rPr>
              <a:t> </a:t>
            </a:r>
            <a:r>
              <a:rPr kumimoji="1" lang="en-US" altLang="zh-CN" sz="2200" dirty="0" err="1">
                <a:latin typeface="+mn-lt"/>
              </a:rPr>
              <a:t>i</a:t>
            </a:r>
            <a:r>
              <a:rPr kumimoji="1" lang="en-US" altLang="zh-CN" sz="2200" dirty="0">
                <a:latin typeface="+mn-lt"/>
              </a:rPr>
              <a:t>=0;i&lt;</a:t>
            </a:r>
            <a:r>
              <a:rPr kumimoji="1" lang="en-US" altLang="zh-CN" sz="2200" dirty="0" err="1">
                <a:latin typeface="+mn-lt"/>
              </a:rPr>
              <a:t>num;i</a:t>
            </a:r>
            <a:r>
              <a:rPr kumimoji="1" lang="en-US" altLang="zh-CN" sz="2200" dirty="0">
                <a:latin typeface="+mn-lt"/>
              </a:rPr>
              <a:t>++)	//</a:t>
            </a:r>
            <a:r>
              <a:rPr kumimoji="1" lang="zh-CN" altLang="en-US" sz="2200" dirty="0">
                <a:latin typeface="+mn-lt"/>
              </a:rPr>
              <a:t>循环语句</a:t>
            </a:r>
          </a:p>
          <a:p>
            <a:pPr>
              <a:lnSpc>
                <a:spcPct val="80000"/>
              </a:lnSpc>
              <a:buNone/>
            </a:pPr>
            <a:r>
              <a:rPr kumimoji="1" lang="zh-CN" altLang="en-US" sz="2200" dirty="0">
                <a:latin typeface="+mn-lt"/>
              </a:rPr>
              <a:t>   </a:t>
            </a:r>
            <a:r>
              <a:rPr kumimoji="1" lang="en-US" altLang="zh-CN" sz="2200" dirty="0">
                <a:latin typeface="+mn-lt"/>
              </a:rPr>
              <a:t>{</a:t>
            </a:r>
          </a:p>
          <a:p>
            <a:pPr>
              <a:lnSpc>
                <a:spcPct val="80000"/>
              </a:lnSpc>
              <a:buNone/>
            </a:pPr>
            <a:r>
              <a:rPr kumimoji="1" lang="en-US" altLang="zh-CN" sz="2200" dirty="0">
                <a:latin typeface="+mn-lt"/>
              </a:rPr>
              <a:t>      for(</a:t>
            </a:r>
            <a:r>
              <a:rPr kumimoji="1" lang="en-US" altLang="zh-CN" sz="2200" dirty="0" err="1">
                <a:latin typeface="+mn-lt"/>
              </a:rPr>
              <a:t>int</a:t>
            </a:r>
            <a:r>
              <a:rPr kumimoji="1" lang="en-US" altLang="zh-CN" sz="2200" dirty="0">
                <a:latin typeface="+mn-lt"/>
              </a:rPr>
              <a:t> j=0;j&lt;=</a:t>
            </a:r>
            <a:r>
              <a:rPr kumimoji="1" lang="en-US" altLang="zh-CN" sz="2200" dirty="0" err="1">
                <a:latin typeface="+mn-lt"/>
              </a:rPr>
              <a:t>i;j</a:t>
            </a:r>
            <a:r>
              <a:rPr kumimoji="1" lang="en-US" altLang="zh-CN" sz="2200" dirty="0">
                <a:latin typeface="+mn-lt"/>
              </a:rPr>
              <a:t>++) </a:t>
            </a:r>
          </a:p>
          <a:p>
            <a:pPr>
              <a:lnSpc>
                <a:spcPct val="80000"/>
              </a:lnSpc>
              <a:buNone/>
            </a:pPr>
            <a:r>
              <a:rPr kumimoji="1" lang="en-US" altLang="zh-CN" sz="2200" dirty="0">
                <a:latin typeface="+mn-lt"/>
              </a:rPr>
              <a:t>         </a:t>
            </a:r>
            <a:r>
              <a:rPr kumimoji="1" lang="en-US" altLang="zh-CN" sz="2200" dirty="0" err="1">
                <a:latin typeface="+mn-lt"/>
              </a:rPr>
              <a:t>cout</a:t>
            </a:r>
            <a:r>
              <a:rPr kumimoji="1" lang="en-US" altLang="zh-CN" sz="2200" dirty="0">
                <a:latin typeface="+mn-lt"/>
              </a:rPr>
              <a:t>&lt;&lt;"*";</a:t>
            </a:r>
          </a:p>
          <a:p>
            <a:pPr>
              <a:lnSpc>
                <a:spcPct val="80000"/>
              </a:lnSpc>
              <a:buNone/>
            </a:pPr>
            <a:r>
              <a:rPr kumimoji="1" lang="en-US" altLang="zh-CN" sz="2200" dirty="0">
                <a:latin typeface="+mn-lt"/>
              </a:rPr>
              <a:t>      </a:t>
            </a:r>
            <a:r>
              <a:rPr kumimoji="1" lang="en-US" altLang="zh-CN" sz="2200" dirty="0" err="1">
                <a:latin typeface="+mn-lt"/>
              </a:rPr>
              <a:t>cout</a:t>
            </a:r>
            <a:r>
              <a:rPr kumimoji="1" lang="en-US" altLang="zh-CN" sz="2200" dirty="0">
                <a:latin typeface="+mn-lt"/>
              </a:rPr>
              <a:t>&lt;&lt;</a:t>
            </a:r>
            <a:r>
              <a:rPr kumimoji="1" lang="en-US" altLang="zh-CN" sz="2200" dirty="0" err="1">
                <a:latin typeface="+mn-lt"/>
              </a:rPr>
              <a:t>endl</a:t>
            </a:r>
            <a:r>
              <a:rPr kumimoji="1" lang="en-US" altLang="zh-CN" sz="2200" dirty="0">
                <a:latin typeface="+mn-lt"/>
              </a:rPr>
              <a:t>;</a:t>
            </a:r>
          </a:p>
          <a:p>
            <a:pPr>
              <a:lnSpc>
                <a:spcPct val="80000"/>
              </a:lnSpc>
              <a:buNone/>
            </a:pPr>
            <a:r>
              <a:rPr kumimoji="1" lang="en-US" altLang="zh-CN" sz="2200" dirty="0">
                <a:latin typeface="+mn-lt"/>
              </a:rPr>
              <a:t>   }</a:t>
            </a:r>
          </a:p>
          <a:p>
            <a:pPr>
              <a:lnSpc>
                <a:spcPct val="80000"/>
              </a:lnSpc>
              <a:buNone/>
            </a:pPr>
            <a:r>
              <a:rPr kumimoji="1" lang="en-US" altLang="zh-CN" sz="2200" dirty="0">
                <a:latin typeface="+mn-lt"/>
              </a:rPr>
              <a:t>} </a:t>
            </a:r>
          </a:p>
        </p:txBody>
      </p:sp>
    </p:spTree>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ltLang="zh-CN" dirty="0"/>
              <a:t>【</a:t>
            </a:r>
            <a:r>
              <a:rPr lang="zh-CN" altLang="en-US" dirty="0"/>
              <a:t>例</a:t>
            </a:r>
            <a:r>
              <a:rPr lang="en-US" altLang="zh-CN" dirty="0"/>
              <a:t>12-3】</a:t>
            </a:r>
            <a:r>
              <a:rPr lang="zh-CN" altLang="en-US" dirty="0"/>
              <a:t>用类的概念改写</a:t>
            </a:r>
            <a:r>
              <a:rPr lang="zh-CN" altLang="en-US" dirty="0" smtClean="0"/>
              <a:t>上例 </a:t>
            </a:r>
            <a:endParaRPr lang="zh-CN" altLang="en-US" dirty="0"/>
          </a:p>
        </p:txBody>
      </p:sp>
      <p:sp>
        <p:nvSpPr>
          <p:cNvPr id="14349" name="Rectangle 13"/>
          <p:cNvSpPr>
            <a:spLocks noGrp="1" noChangeArrowheads="1"/>
          </p:cNvSpPr>
          <p:nvPr>
            <p:ph sz="quarter" idx="1"/>
          </p:nvPr>
        </p:nvSpPr>
        <p:spPr>
          <a:xfrm>
            <a:off x="381000" y="1447800"/>
            <a:ext cx="8534400" cy="4246563"/>
          </a:xfrm>
        </p:spPr>
        <p:txBody>
          <a:bodyPr/>
          <a:lstStyle/>
          <a:p>
            <a:pPr>
              <a:lnSpc>
                <a:spcPct val="80000"/>
              </a:lnSpc>
              <a:buNone/>
            </a:pPr>
            <a:r>
              <a:rPr lang="en-US" altLang="zh-CN" sz="2000" dirty="0">
                <a:latin typeface="+mn-lt"/>
              </a:rPr>
              <a:t>#include &lt;</a:t>
            </a:r>
            <a:r>
              <a:rPr lang="en-US" altLang="zh-CN" sz="2000" dirty="0" err="1">
                <a:latin typeface="+mn-lt"/>
              </a:rPr>
              <a:t>iostream.h</a:t>
            </a:r>
            <a:r>
              <a:rPr lang="en-US" altLang="zh-CN" sz="2000" dirty="0">
                <a:latin typeface="+mn-lt"/>
              </a:rPr>
              <a:t>&gt;</a:t>
            </a:r>
          </a:p>
          <a:p>
            <a:pPr>
              <a:lnSpc>
                <a:spcPct val="80000"/>
              </a:lnSpc>
              <a:buNone/>
            </a:pPr>
            <a:r>
              <a:rPr lang="en-US" altLang="zh-CN" sz="2000" dirty="0">
                <a:latin typeface="+mn-lt"/>
              </a:rPr>
              <a:t>class </a:t>
            </a:r>
            <a:r>
              <a:rPr lang="en-US" altLang="zh-CN" sz="2000" dirty="0" err="1">
                <a:latin typeface="+mn-lt"/>
              </a:rPr>
              <a:t>DrowArroy</a:t>
            </a:r>
            <a:r>
              <a:rPr lang="en-US" altLang="zh-CN" sz="2000" dirty="0">
                <a:latin typeface="+mn-lt"/>
              </a:rPr>
              <a:t>           	//</a:t>
            </a:r>
            <a:r>
              <a:rPr lang="zh-CN" altLang="en-US" sz="2000" dirty="0">
                <a:latin typeface="+mn-lt"/>
              </a:rPr>
              <a:t>定义一个类</a:t>
            </a:r>
          </a:p>
          <a:p>
            <a:pPr>
              <a:lnSpc>
                <a:spcPct val="80000"/>
              </a:lnSpc>
              <a:buNone/>
            </a:pPr>
            <a:r>
              <a:rPr lang="en-US" altLang="zh-CN" sz="2000" dirty="0">
                <a:latin typeface="+mn-lt"/>
              </a:rPr>
              <a:t>{  public:</a:t>
            </a:r>
          </a:p>
          <a:p>
            <a:pPr>
              <a:lnSpc>
                <a:spcPct val="80000"/>
              </a:lnSpc>
              <a:buNone/>
            </a:pPr>
            <a:r>
              <a:rPr lang="en-US" altLang="zh-CN" sz="2000" dirty="0">
                <a:latin typeface="+mn-lt"/>
              </a:rPr>
              <a:t>   void </a:t>
            </a:r>
            <a:r>
              <a:rPr lang="en-US" altLang="zh-CN" sz="2000" dirty="0" err="1">
                <a:latin typeface="+mn-lt"/>
              </a:rPr>
              <a:t>Drow</a:t>
            </a:r>
            <a:r>
              <a:rPr lang="en-US" altLang="zh-CN" sz="2000" dirty="0">
                <a:latin typeface="+mn-lt"/>
              </a:rPr>
              <a:t>(</a:t>
            </a:r>
            <a:r>
              <a:rPr lang="en-US" altLang="zh-CN" sz="2000" dirty="0" err="1">
                <a:latin typeface="+mn-lt"/>
              </a:rPr>
              <a:t>int</a:t>
            </a:r>
            <a:r>
              <a:rPr lang="en-US" altLang="zh-CN" sz="2000" dirty="0">
                <a:latin typeface="+mn-lt"/>
              </a:rPr>
              <a:t> num);   	//</a:t>
            </a:r>
            <a:r>
              <a:rPr lang="zh-CN" altLang="en-US" sz="2000" dirty="0">
                <a:latin typeface="+mn-lt"/>
              </a:rPr>
              <a:t>声明类的公有成员函数</a:t>
            </a:r>
          </a:p>
          <a:p>
            <a:pPr>
              <a:lnSpc>
                <a:spcPct val="80000"/>
              </a:lnSpc>
              <a:buNone/>
            </a:pPr>
            <a:r>
              <a:rPr lang="en-US" altLang="zh-CN" sz="2000" dirty="0">
                <a:latin typeface="+mn-lt"/>
              </a:rPr>
              <a:t>};</a:t>
            </a:r>
          </a:p>
          <a:p>
            <a:pPr>
              <a:lnSpc>
                <a:spcPct val="80000"/>
              </a:lnSpc>
              <a:buNone/>
            </a:pPr>
            <a:r>
              <a:rPr lang="en-US" altLang="zh-CN" sz="2000" dirty="0">
                <a:latin typeface="+mn-lt"/>
              </a:rPr>
              <a:t>void </a:t>
            </a:r>
            <a:r>
              <a:rPr lang="en-US" altLang="zh-CN" sz="2000" dirty="0" err="1">
                <a:latin typeface="+mn-lt"/>
              </a:rPr>
              <a:t>DrowArroy</a:t>
            </a:r>
            <a:r>
              <a:rPr lang="en-US" altLang="zh-CN" sz="2000" dirty="0">
                <a:latin typeface="+mn-lt"/>
              </a:rPr>
              <a:t> :: </a:t>
            </a:r>
            <a:r>
              <a:rPr lang="en-US" altLang="zh-CN" sz="2000" dirty="0" err="1">
                <a:latin typeface="+mn-lt"/>
              </a:rPr>
              <a:t>Drow</a:t>
            </a:r>
            <a:r>
              <a:rPr lang="en-US" altLang="zh-CN" sz="2000" dirty="0">
                <a:latin typeface="+mn-lt"/>
              </a:rPr>
              <a:t> (</a:t>
            </a:r>
            <a:r>
              <a:rPr lang="en-US" altLang="zh-CN" sz="2000" dirty="0" err="1">
                <a:latin typeface="+mn-lt"/>
              </a:rPr>
              <a:t>int</a:t>
            </a:r>
            <a:r>
              <a:rPr lang="en-US" altLang="zh-CN" sz="2000" dirty="0">
                <a:latin typeface="+mn-lt"/>
              </a:rPr>
              <a:t> num) //</a:t>
            </a:r>
            <a:r>
              <a:rPr lang="zh-CN" altLang="en-US" sz="2000" dirty="0">
                <a:latin typeface="+mn-lt"/>
              </a:rPr>
              <a:t>成员函数的实现</a:t>
            </a:r>
          </a:p>
          <a:p>
            <a:pPr>
              <a:lnSpc>
                <a:spcPct val="80000"/>
              </a:lnSpc>
              <a:buNone/>
            </a:pPr>
            <a:r>
              <a:rPr lang="en-US" altLang="zh-CN" sz="2000" dirty="0">
                <a:latin typeface="+mn-lt"/>
              </a:rPr>
              <a:t>{  for(</a:t>
            </a:r>
            <a:r>
              <a:rPr lang="en-US" altLang="zh-CN" sz="2000" dirty="0" err="1">
                <a:latin typeface="+mn-lt"/>
              </a:rPr>
              <a:t>int</a:t>
            </a:r>
            <a:r>
              <a:rPr lang="en-US" altLang="zh-CN" sz="2000" dirty="0">
                <a:latin typeface="+mn-lt"/>
              </a:rPr>
              <a:t> </a:t>
            </a:r>
            <a:r>
              <a:rPr lang="en-US" altLang="zh-CN" sz="2000" dirty="0" err="1">
                <a:latin typeface="+mn-lt"/>
              </a:rPr>
              <a:t>i</a:t>
            </a:r>
            <a:r>
              <a:rPr lang="en-US" altLang="zh-CN" sz="2000" dirty="0">
                <a:latin typeface="+mn-lt"/>
              </a:rPr>
              <a:t>=0;i&lt;</a:t>
            </a:r>
            <a:r>
              <a:rPr lang="en-US" altLang="zh-CN" sz="2000" dirty="0" err="1">
                <a:latin typeface="+mn-lt"/>
              </a:rPr>
              <a:t>num;i</a:t>
            </a:r>
            <a:r>
              <a:rPr lang="en-US" altLang="zh-CN" sz="2000" dirty="0">
                <a:latin typeface="+mn-lt"/>
              </a:rPr>
              <a:t>++)          	//</a:t>
            </a:r>
            <a:r>
              <a:rPr lang="zh-CN" altLang="en-US" sz="2000" dirty="0">
                <a:latin typeface="+mn-lt"/>
              </a:rPr>
              <a:t>循环语句</a:t>
            </a:r>
          </a:p>
          <a:p>
            <a:pPr>
              <a:lnSpc>
                <a:spcPct val="80000"/>
              </a:lnSpc>
              <a:buNone/>
            </a:pPr>
            <a:r>
              <a:rPr lang="zh-CN" altLang="en-US" sz="2000" dirty="0">
                <a:latin typeface="+mn-lt"/>
              </a:rPr>
              <a:t>   </a:t>
            </a:r>
            <a:r>
              <a:rPr lang="en-US" altLang="zh-CN" sz="2000" dirty="0">
                <a:latin typeface="+mn-lt"/>
              </a:rPr>
              <a:t>{  for(</a:t>
            </a:r>
            <a:r>
              <a:rPr lang="en-US" altLang="zh-CN" sz="2000" dirty="0" err="1">
                <a:latin typeface="+mn-lt"/>
              </a:rPr>
              <a:t>int</a:t>
            </a:r>
            <a:r>
              <a:rPr lang="en-US" altLang="zh-CN" sz="2000" dirty="0">
                <a:latin typeface="+mn-lt"/>
              </a:rPr>
              <a:t> j=0;j&lt;=</a:t>
            </a:r>
            <a:r>
              <a:rPr lang="en-US" altLang="zh-CN" sz="2000" dirty="0" err="1">
                <a:latin typeface="+mn-lt"/>
              </a:rPr>
              <a:t>i;j</a:t>
            </a:r>
            <a:r>
              <a:rPr lang="en-US" altLang="zh-CN" sz="2000" dirty="0">
                <a:latin typeface="+mn-lt"/>
              </a:rPr>
              <a:t>++) </a:t>
            </a:r>
          </a:p>
          <a:p>
            <a:pPr>
              <a:lnSpc>
                <a:spcPct val="80000"/>
              </a:lnSpc>
              <a:buNone/>
            </a:pPr>
            <a:r>
              <a:rPr lang="en-US" altLang="zh-CN" sz="2000" dirty="0">
                <a:latin typeface="+mn-lt"/>
              </a:rPr>
              <a:t>      </a:t>
            </a:r>
            <a:r>
              <a:rPr lang="en-US" altLang="zh-CN" sz="2000" dirty="0" err="1">
                <a:latin typeface="+mn-lt"/>
              </a:rPr>
              <a:t>cout</a:t>
            </a:r>
            <a:r>
              <a:rPr lang="en-US" altLang="zh-CN" sz="2000" dirty="0">
                <a:latin typeface="+mn-lt"/>
              </a:rPr>
              <a:t>&lt;&lt;"*";      </a:t>
            </a:r>
            <a:r>
              <a:rPr lang="en-US" altLang="zh-CN" sz="2000" dirty="0" err="1">
                <a:latin typeface="+mn-lt"/>
              </a:rPr>
              <a:t>cout</a:t>
            </a:r>
            <a:r>
              <a:rPr lang="en-US" altLang="zh-CN" sz="2000" dirty="0">
                <a:latin typeface="+mn-lt"/>
              </a:rPr>
              <a:t>&lt;&lt;</a:t>
            </a:r>
            <a:r>
              <a:rPr lang="en-US" altLang="zh-CN" sz="2000" dirty="0" err="1">
                <a:latin typeface="+mn-lt"/>
              </a:rPr>
              <a:t>endl</a:t>
            </a:r>
            <a:r>
              <a:rPr lang="en-US" altLang="zh-CN" sz="2000" dirty="0">
                <a:latin typeface="+mn-lt"/>
              </a:rPr>
              <a:t>;</a:t>
            </a:r>
          </a:p>
          <a:p>
            <a:pPr>
              <a:lnSpc>
                <a:spcPct val="80000"/>
              </a:lnSpc>
              <a:buNone/>
            </a:pPr>
            <a:r>
              <a:rPr lang="en-US" altLang="zh-CN" sz="2000" dirty="0">
                <a:latin typeface="+mn-lt"/>
              </a:rPr>
              <a:t>  }</a:t>
            </a:r>
          </a:p>
          <a:p>
            <a:pPr>
              <a:lnSpc>
                <a:spcPct val="80000"/>
              </a:lnSpc>
              <a:buNone/>
            </a:pPr>
            <a:r>
              <a:rPr lang="en-US" altLang="zh-CN" sz="2000" dirty="0">
                <a:latin typeface="+mn-lt"/>
              </a:rPr>
              <a:t>}</a:t>
            </a:r>
          </a:p>
          <a:p>
            <a:pPr>
              <a:lnSpc>
                <a:spcPct val="80000"/>
              </a:lnSpc>
              <a:buNone/>
            </a:pPr>
            <a:r>
              <a:rPr lang="en-US" altLang="zh-CN" sz="2000" dirty="0">
                <a:latin typeface="+mn-lt"/>
              </a:rPr>
              <a:t>void main()</a:t>
            </a:r>
          </a:p>
          <a:p>
            <a:pPr>
              <a:lnSpc>
                <a:spcPct val="80000"/>
              </a:lnSpc>
              <a:buNone/>
            </a:pPr>
            <a:r>
              <a:rPr lang="en-US" altLang="zh-CN" sz="2000" dirty="0">
                <a:latin typeface="+mn-lt"/>
              </a:rPr>
              <a:t>{  </a:t>
            </a:r>
            <a:r>
              <a:rPr lang="en-US" altLang="zh-CN" sz="2000" dirty="0" err="1">
                <a:latin typeface="+mn-lt"/>
              </a:rPr>
              <a:t>int</a:t>
            </a:r>
            <a:r>
              <a:rPr lang="en-US" altLang="zh-CN" sz="2000" dirty="0">
                <a:latin typeface="+mn-lt"/>
              </a:rPr>
              <a:t> num=5;        //</a:t>
            </a:r>
            <a:r>
              <a:rPr lang="zh-CN" altLang="en-US" sz="2000" dirty="0">
                <a:latin typeface="+mn-lt"/>
              </a:rPr>
              <a:t>定义并初始化变量</a:t>
            </a:r>
          </a:p>
          <a:p>
            <a:pPr>
              <a:lnSpc>
                <a:spcPct val="80000"/>
              </a:lnSpc>
              <a:buNone/>
            </a:pPr>
            <a:r>
              <a:rPr lang="zh-CN" altLang="en-US" sz="2000" dirty="0">
                <a:latin typeface="+mn-lt"/>
              </a:rPr>
              <a:t>   </a:t>
            </a:r>
            <a:r>
              <a:rPr lang="en-US" altLang="zh-CN" sz="2000" dirty="0" err="1">
                <a:latin typeface="+mn-lt"/>
              </a:rPr>
              <a:t>DrowArroy</a:t>
            </a:r>
            <a:r>
              <a:rPr lang="en-US" altLang="zh-CN" sz="2000" dirty="0">
                <a:latin typeface="+mn-lt"/>
              </a:rPr>
              <a:t> </a:t>
            </a:r>
            <a:r>
              <a:rPr lang="en-US" altLang="zh-CN" sz="2000" dirty="0" err="1">
                <a:latin typeface="+mn-lt"/>
              </a:rPr>
              <a:t>myDrow</a:t>
            </a:r>
            <a:r>
              <a:rPr lang="en-US" altLang="zh-CN" sz="2000" dirty="0">
                <a:latin typeface="+mn-lt"/>
              </a:rPr>
              <a:t>;  //</a:t>
            </a:r>
            <a:r>
              <a:rPr lang="zh-CN" altLang="en-US" sz="2000" dirty="0">
                <a:latin typeface="+mn-lt"/>
              </a:rPr>
              <a:t>定义类的一个对象</a:t>
            </a:r>
          </a:p>
          <a:p>
            <a:pPr>
              <a:lnSpc>
                <a:spcPct val="80000"/>
              </a:lnSpc>
              <a:buNone/>
            </a:pPr>
            <a:r>
              <a:rPr lang="zh-CN" altLang="en-US" sz="2000" dirty="0">
                <a:latin typeface="+mn-lt"/>
              </a:rPr>
              <a:t>   </a:t>
            </a:r>
            <a:r>
              <a:rPr lang="en-US" altLang="zh-CN" sz="2000" dirty="0" err="1">
                <a:latin typeface="+mn-lt"/>
              </a:rPr>
              <a:t>myDrow.Drow</a:t>
            </a:r>
            <a:r>
              <a:rPr lang="en-US" altLang="zh-CN" sz="2000" dirty="0">
                <a:latin typeface="+mn-lt"/>
              </a:rPr>
              <a:t>(num);  //</a:t>
            </a:r>
            <a:r>
              <a:rPr lang="zh-CN" altLang="en-US" sz="2000" dirty="0">
                <a:latin typeface="+mn-lt"/>
              </a:rPr>
              <a:t>调用此对象的成员函数</a:t>
            </a:r>
          </a:p>
          <a:p>
            <a:pPr>
              <a:lnSpc>
                <a:spcPct val="80000"/>
              </a:lnSpc>
              <a:buNone/>
            </a:pPr>
            <a:r>
              <a:rPr lang="en-US" altLang="zh-CN" sz="2000" dirty="0">
                <a:latin typeface="+mn-lt"/>
              </a:rPr>
              <a:t>} </a:t>
            </a:r>
          </a:p>
        </p:txBody>
      </p:sp>
    </p:spTree>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zh-CN"/>
              <a:t>12.2.4  C++</a:t>
            </a:r>
            <a:r>
              <a:rPr lang="zh-CN" altLang="en-US"/>
              <a:t>程序的基本组成 </a:t>
            </a:r>
          </a:p>
        </p:txBody>
      </p:sp>
      <p:sp>
        <p:nvSpPr>
          <p:cNvPr id="15374" name="Rectangle 14"/>
          <p:cNvSpPr>
            <a:spLocks noGrp="1" noChangeArrowheads="1"/>
          </p:cNvSpPr>
          <p:nvPr>
            <p:ph sz="quarter" idx="1"/>
          </p:nvPr>
        </p:nvSpPr>
        <p:spPr>
          <a:xfrm>
            <a:off x="457200" y="1600200"/>
            <a:ext cx="8305800" cy="4681537"/>
          </a:xfrm>
        </p:spPr>
        <p:txBody>
          <a:bodyPr/>
          <a:lstStyle/>
          <a:p>
            <a:pPr>
              <a:lnSpc>
                <a:spcPct val="80000"/>
              </a:lnSpc>
              <a:buNone/>
            </a:pPr>
            <a:r>
              <a:rPr kumimoji="1" lang="en-US" altLang="zh-CN" sz="2600" dirty="0">
                <a:solidFill>
                  <a:srgbClr val="FF0000"/>
                </a:solidFill>
              </a:rPr>
              <a:t>1</a:t>
            </a:r>
            <a:r>
              <a:rPr kumimoji="1" lang="zh-CN" altLang="en-US" sz="2600" dirty="0">
                <a:solidFill>
                  <a:srgbClr val="FF0000"/>
                </a:solidFill>
              </a:rPr>
              <a:t>．预处理命令</a:t>
            </a:r>
            <a:r>
              <a:rPr kumimoji="1" lang="zh-CN" altLang="en-US" sz="2600" dirty="0">
                <a:solidFill>
                  <a:srgbClr val="000000"/>
                </a:solidFill>
              </a:rPr>
              <a:t>  </a:t>
            </a:r>
            <a:r>
              <a:rPr kumimoji="1" lang="en-US" altLang="zh-CN" sz="2600" dirty="0">
                <a:solidFill>
                  <a:srgbClr val="000000"/>
                </a:solidFill>
              </a:rPr>
              <a:t>C++</a:t>
            </a:r>
            <a:r>
              <a:rPr kumimoji="1" lang="zh-CN" altLang="en-US" sz="2600" dirty="0">
                <a:solidFill>
                  <a:srgbClr val="000000"/>
                </a:solidFill>
              </a:rPr>
              <a:t>中提供了</a:t>
            </a:r>
            <a:r>
              <a:rPr kumimoji="1" lang="en-US" altLang="zh-CN" sz="2600" dirty="0">
                <a:solidFill>
                  <a:srgbClr val="000000"/>
                </a:solidFill>
              </a:rPr>
              <a:t>3</a:t>
            </a:r>
            <a:r>
              <a:rPr kumimoji="1" lang="zh-CN" altLang="en-US" sz="2600" dirty="0">
                <a:solidFill>
                  <a:srgbClr val="000000"/>
                </a:solidFill>
              </a:rPr>
              <a:t>类预处理命令：宏定义命令、文件包含命令和条件编译命令。每一个以符号“</a:t>
            </a:r>
            <a:r>
              <a:rPr kumimoji="1" lang="en-US" altLang="zh-CN" sz="2600" dirty="0">
                <a:solidFill>
                  <a:srgbClr val="000000"/>
                </a:solidFill>
              </a:rPr>
              <a:t>#”</a:t>
            </a:r>
            <a:r>
              <a:rPr kumimoji="1" lang="zh-CN" altLang="en-US" sz="2600" dirty="0">
                <a:solidFill>
                  <a:srgbClr val="000000"/>
                </a:solidFill>
              </a:rPr>
              <a:t>开头的行都是预处理命令。</a:t>
            </a:r>
          </a:p>
          <a:p>
            <a:pPr>
              <a:lnSpc>
                <a:spcPct val="80000"/>
              </a:lnSpc>
              <a:buNone/>
            </a:pPr>
            <a:r>
              <a:rPr kumimoji="1" lang="en-US" altLang="zh-CN" sz="2600" dirty="0">
                <a:solidFill>
                  <a:srgbClr val="FF0000"/>
                </a:solidFill>
              </a:rPr>
              <a:t>2</a:t>
            </a:r>
            <a:r>
              <a:rPr kumimoji="1" lang="zh-CN" altLang="en-US" sz="2600" dirty="0">
                <a:solidFill>
                  <a:srgbClr val="FF0000"/>
                </a:solidFill>
              </a:rPr>
              <a:t>．语句</a:t>
            </a:r>
            <a:r>
              <a:rPr kumimoji="1" lang="zh-CN" altLang="en-US" sz="2600" dirty="0">
                <a:solidFill>
                  <a:srgbClr val="000000"/>
                </a:solidFill>
              </a:rPr>
              <a:t>  语句是组成程序的基本单元，它可以是用来判断的条件语句或反复执行的循环语句等。它们是</a:t>
            </a:r>
            <a:r>
              <a:rPr kumimoji="1" lang="en-US" altLang="zh-CN" sz="2600" dirty="0">
                <a:solidFill>
                  <a:srgbClr val="000000"/>
                </a:solidFill>
              </a:rPr>
              <a:t>C++</a:t>
            </a:r>
            <a:r>
              <a:rPr kumimoji="1" lang="zh-CN" altLang="en-US" sz="2600" dirty="0">
                <a:solidFill>
                  <a:srgbClr val="000000"/>
                </a:solidFill>
              </a:rPr>
              <a:t>的重要部分之一。</a:t>
            </a:r>
          </a:p>
          <a:p>
            <a:pPr>
              <a:lnSpc>
                <a:spcPct val="80000"/>
              </a:lnSpc>
              <a:buNone/>
            </a:pPr>
            <a:r>
              <a:rPr kumimoji="1" lang="en-US" altLang="zh-CN" sz="2600" dirty="0">
                <a:solidFill>
                  <a:srgbClr val="FF0000"/>
                </a:solidFill>
              </a:rPr>
              <a:t>3</a:t>
            </a:r>
            <a:r>
              <a:rPr kumimoji="1" lang="zh-CN" altLang="en-US" sz="2600" dirty="0">
                <a:solidFill>
                  <a:srgbClr val="FF0000"/>
                </a:solidFill>
              </a:rPr>
              <a:t>．函数</a:t>
            </a:r>
            <a:r>
              <a:rPr kumimoji="1" lang="zh-CN" altLang="en-US" sz="2600" dirty="0">
                <a:solidFill>
                  <a:srgbClr val="000000"/>
                </a:solidFill>
              </a:rPr>
              <a:t>  一个</a:t>
            </a:r>
            <a:r>
              <a:rPr kumimoji="1" lang="en-US" altLang="zh-CN" sz="2600" dirty="0">
                <a:solidFill>
                  <a:srgbClr val="000000"/>
                </a:solidFill>
              </a:rPr>
              <a:t>C++</a:t>
            </a:r>
            <a:r>
              <a:rPr kumimoji="1" lang="zh-CN" altLang="en-US" sz="2600" dirty="0">
                <a:solidFill>
                  <a:srgbClr val="000000"/>
                </a:solidFill>
              </a:rPr>
              <a:t>程序是有若干函数组成的。同</a:t>
            </a:r>
            <a:r>
              <a:rPr kumimoji="1" lang="en-US" altLang="zh-CN" sz="2600" dirty="0">
                <a:solidFill>
                  <a:srgbClr val="000000"/>
                </a:solidFill>
              </a:rPr>
              <a:t>C</a:t>
            </a:r>
            <a:r>
              <a:rPr kumimoji="1" lang="zh-CN" altLang="en-US" sz="2600" dirty="0">
                <a:solidFill>
                  <a:srgbClr val="000000"/>
                </a:solidFill>
              </a:rPr>
              <a:t>语言类似。</a:t>
            </a:r>
          </a:p>
          <a:p>
            <a:pPr>
              <a:lnSpc>
                <a:spcPct val="80000"/>
              </a:lnSpc>
              <a:buNone/>
            </a:pPr>
            <a:r>
              <a:rPr kumimoji="1" lang="en-US" altLang="zh-CN" sz="2600" dirty="0">
                <a:solidFill>
                  <a:srgbClr val="FF0000"/>
                </a:solidFill>
              </a:rPr>
              <a:t>4</a:t>
            </a:r>
            <a:r>
              <a:rPr kumimoji="1" lang="zh-CN" altLang="en-US" sz="2600" dirty="0">
                <a:solidFill>
                  <a:srgbClr val="FF0000"/>
                </a:solidFill>
              </a:rPr>
              <a:t>．变量对象</a:t>
            </a:r>
            <a:r>
              <a:rPr kumimoji="1" lang="zh-CN" altLang="en-US" sz="2600" dirty="0">
                <a:solidFill>
                  <a:srgbClr val="000000"/>
                </a:solidFill>
              </a:rPr>
              <a:t>  大多数程序离不开变量和对象。</a:t>
            </a:r>
          </a:p>
          <a:p>
            <a:pPr>
              <a:lnSpc>
                <a:spcPct val="80000"/>
              </a:lnSpc>
              <a:buNone/>
            </a:pPr>
            <a:r>
              <a:rPr kumimoji="1" lang="en-US" altLang="zh-CN" sz="2600" dirty="0">
                <a:solidFill>
                  <a:srgbClr val="FF0000"/>
                </a:solidFill>
              </a:rPr>
              <a:t>5</a:t>
            </a:r>
            <a:r>
              <a:rPr kumimoji="1" lang="zh-CN" altLang="en-US" sz="2600" dirty="0">
                <a:solidFill>
                  <a:srgbClr val="FF0000"/>
                </a:solidFill>
              </a:rPr>
              <a:t>．输入和输出</a:t>
            </a:r>
            <a:r>
              <a:rPr kumimoji="1" lang="zh-CN" altLang="en-US" sz="2600" dirty="0">
                <a:solidFill>
                  <a:srgbClr val="000000"/>
                </a:solidFill>
              </a:rPr>
              <a:t> </a:t>
            </a:r>
          </a:p>
          <a:p>
            <a:pPr>
              <a:lnSpc>
                <a:spcPct val="80000"/>
              </a:lnSpc>
              <a:buNone/>
            </a:pPr>
            <a:r>
              <a:rPr kumimoji="1" lang="en-US" altLang="zh-CN" sz="2600" dirty="0">
                <a:solidFill>
                  <a:srgbClr val="FF0000"/>
                </a:solidFill>
              </a:rPr>
              <a:t>6</a:t>
            </a:r>
            <a:r>
              <a:rPr kumimoji="1" lang="zh-CN" altLang="en-US" sz="2600" dirty="0">
                <a:solidFill>
                  <a:srgbClr val="FF0000"/>
                </a:solidFill>
              </a:rPr>
              <a:t>．注释</a:t>
            </a:r>
            <a:r>
              <a:rPr kumimoji="1" lang="zh-CN" altLang="en-US" sz="2000" dirty="0"/>
              <a:t> </a:t>
            </a:r>
          </a:p>
        </p:txBody>
      </p:sp>
    </p:spTree>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zh-CN" altLang="en-US" sz="2800" b="0"/>
              <a:t>数据类型</a:t>
            </a:r>
          </a:p>
        </p:txBody>
      </p:sp>
      <p:pic>
        <p:nvPicPr>
          <p:cNvPr id="16395" name="Picture 11"/>
          <p:cNvPicPr>
            <a:picLocks noChangeAspect="1" noChangeArrowheads="1"/>
          </p:cNvPicPr>
          <p:nvPr/>
        </p:nvPicPr>
        <p:blipFill>
          <a:blip r:embed="rId2" cstate="print"/>
          <a:srcRect/>
          <a:stretch>
            <a:fillRect/>
          </a:stretch>
        </p:blipFill>
        <p:spPr bwMode="auto">
          <a:xfrm>
            <a:off x="1676400" y="1752600"/>
            <a:ext cx="6324600" cy="3394075"/>
          </a:xfrm>
          <a:prstGeom prst="rect">
            <a:avLst/>
          </a:prstGeom>
          <a:noFill/>
          <a:ln w="9525">
            <a:solidFill>
              <a:schemeClr val="accent1"/>
            </a:solidFill>
            <a:miter lim="800000"/>
            <a:headEnd/>
            <a:tailEnd/>
          </a:ln>
          <a:effectLst>
            <a:outerShdw dist="107763" dir="2700000" algn="ctr" rotWithShape="0">
              <a:schemeClr val="bg2"/>
            </a:outerShdw>
          </a:effectLst>
        </p:spPr>
      </p:pic>
    </p:spTree>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zh-CN"/>
              <a:t>12.2.5  </a:t>
            </a:r>
            <a:r>
              <a:rPr lang="zh-CN" altLang="en-US"/>
              <a:t>数据的输入和输出 </a:t>
            </a:r>
          </a:p>
        </p:txBody>
      </p:sp>
      <p:pic>
        <p:nvPicPr>
          <p:cNvPr id="17470" name="Picture 62"/>
          <p:cNvPicPr>
            <a:picLocks noChangeAspect="1" noChangeArrowheads="1"/>
          </p:cNvPicPr>
          <p:nvPr/>
        </p:nvPicPr>
        <p:blipFill>
          <a:blip r:embed="rId2" cstate="print"/>
          <a:srcRect/>
          <a:stretch>
            <a:fillRect/>
          </a:stretch>
        </p:blipFill>
        <p:spPr bwMode="auto">
          <a:xfrm>
            <a:off x="1219200" y="2209800"/>
            <a:ext cx="6400800" cy="2916238"/>
          </a:xfrm>
          <a:prstGeom prst="rect">
            <a:avLst/>
          </a:prstGeom>
          <a:noFill/>
          <a:ln w="9525">
            <a:noFill/>
            <a:miter lim="800000"/>
            <a:headEnd/>
            <a:tailEnd/>
          </a:ln>
          <a:effectLst/>
        </p:spPr>
      </p:pic>
    </p:spTree>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zh-CN"/>
              <a:t>1</a:t>
            </a:r>
            <a:r>
              <a:rPr lang="zh-CN" altLang="en-US"/>
              <a:t>．输出流</a:t>
            </a:r>
            <a:r>
              <a:rPr lang="en-US" altLang="zh-CN"/>
              <a:t>cout </a:t>
            </a:r>
          </a:p>
        </p:txBody>
      </p:sp>
      <p:sp>
        <p:nvSpPr>
          <p:cNvPr id="18440" name="Rectangle 8"/>
          <p:cNvSpPr>
            <a:spLocks noGrp="1" noChangeArrowheads="1"/>
          </p:cNvSpPr>
          <p:nvPr>
            <p:ph sz="quarter" idx="1"/>
          </p:nvPr>
        </p:nvSpPr>
        <p:spPr>
          <a:xfrm>
            <a:off x="228600" y="1447800"/>
            <a:ext cx="8534400" cy="4833937"/>
          </a:xfrm>
          <a:noFill/>
          <a:ln/>
        </p:spPr>
        <p:txBody>
          <a:bodyPr/>
          <a:lstStyle/>
          <a:p>
            <a:pPr>
              <a:buNone/>
            </a:pPr>
            <a:r>
              <a:rPr kumimoji="1" lang="en-US" altLang="zh-CN" sz="2400" dirty="0"/>
              <a:t>【</a:t>
            </a:r>
            <a:r>
              <a:rPr kumimoji="1" lang="zh-CN" altLang="en-US" sz="2400" dirty="0"/>
              <a:t>格式</a:t>
            </a:r>
            <a:r>
              <a:rPr kumimoji="1" lang="en-US" altLang="zh-CN" sz="2400" dirty="0"/>
              <a:t>】</a:t>
            </a:r>
            <a:r>
              <a:rPr kumimoji="1" lang="en-US" altLang="zh-CN" sz="2400" dirty="0" err="1"/>
              <a:t>cout</a:t>
            </a:r>
            <a:r>
              <a:rPr kumimoji="1" lang="en-US" altLang="zh-CN" sz="2400" dirty="0"/>
              <a:t>&lt;&lt;</a:t>
            </a:r>
            <a:r>
              <a:rPr kumimoji="1" lang="zh-CN" altLang="en-US" sz="2400" dirty="0"/>
              <a:t>表达式</a:t>
            </a:r>
            <a:r>
              <a:rPr kumimoji="1" lang="en-US" altLang="zh-CN" sz="2400" dirty="0"/>
              <a:t>1&lt;&lt;</a:t>
            </a:r>
            <a:r>
              <a:rPr kumimoji="1" lang="zh-CN" altLang="en-US" sz="2400" dirty="0"/>
              <a:t>表达式</a:t>
            </a:r>
            <a:r>
              <a:rPr kumimoji="1" lang="en-US" altLang="zh-CN" sz="2400" dirty="0"/>
              <a:t>2&lt;&lt;……&lt;&lt;</a:t>
            </a:r>
            <a:r>
              <a:rPr kumimoji="1" lang="zh-CN" altLang="en-US" sz="2400" dirty="0"/>
              <a:t>表达式</a:t>
            </a:r>
            <a:r>
              <a:rPr kumimoji="1" lang="en-US" altLang="zh-CN" sz="2400" dirty="0"/>
              <a:t>n;</a:t>
            </a:r>
          </a:p>
          <a:p>
            <a:pPr>
              <a:buNone/>
            </a:pPr>
            <a:r>
              <a:rPr kumimoji="1" lang="en-US" altLang="zh-CN" sz="2400" dirty="0"/>
              <a:t>【</a:t>
            </a:r>
            <a:r>
              <a:rPr kumimoji="1" lang="zh-CN" altLang="en-US" sz="2400" dirty="0"/>
              <a:t>功能</a:t>
            </a:r>
            <a:r>
              <a:rPr kumimoji="1" lang="en-US" altLang="zh-CN" sz="2400" dirty="0"/>
              <a:t>】</a:t>
            </a:r>
            <a:r>
              <a:rPr kumimoji="1" lang="zh-CN" altLang="en-US" sz="2400" dirty="0"/>
              <a:t>将各表达式的值按系统自动决定的格式顺序输出到显示器上。</a:t>
            </a:r>
          </a:p>
          <a:p>
            <a:pPr>
              <a:buNone/>
            </a:pPr>
            <a:r>
              <a:rPr kumimoji="1" lang="en-US" altLang="zh-CN" sz="2400" dirty="0"/>
              <a:t>【</a:t>
            </a:r>
            <a:r>
              <a:rPr kumimoji="1" lang="zh-CN" altLang="en-US" sz="2400" dirty="0"/>
              <a:t>说明</a:t>
            </a:r>
            <a:r>
              <a:rPr kumimoji="1" lang="en-US" altLang="zh-CN" sz="2400" dirty="0" smtClean="0"/>
              <a:t>】</a:t>
            </a:r>
            <a:r>
              <a:rPr kumimoji="1" lang="zh-CN" altLang="en-US" sz="2400" dirty="0" smtClean="0"/>
              <a:t>在</a:t>
            </a:r>
            <a:r>
              <a:rPr kumimoji="1" lang="en-US" altLang="zh-CN" sz="2400" dirty="0"/>
              <a:t>C++</a:t>
            </a:r>
            <a:r>
              <a:rPr kumimoji="1" lang="zh-CN" altLang="en-US" sz="2400" dirty="0"/>
              <a:t>中将数据送到输出流称为“插入”或“放到”。 </a:t>
            </a:r>
            <a:r>
              <a:rPr kumimoji="1" lang="en-US" altLang="zh-CN" sz="2400" dirty="0"/>
              <a:t>&lt;&lt; </a:t>
            </a:r>
            <a:r>
              <a:rPr kumimoji="1" lang="zh-CN" altLang="en-US" sz="2400" dirty="0"/>
              <a:t>在这里不作为位运算的左移运算符，而常称为“插入运算符”；</a:t>
            </a:r>
          </a:p>
          <a:p>
            <a:pPr lvl="1">
              <a:buNone/>
            </a:pPr>
            <a:r>
              <a:rPr kumimoji="1" lang="zh-CN" altLang="en-US" sz="2400" dirty="0"/>
              <a:t>各表达式的类型可以是任意的；如</a:t>
            </a:r>
            <a:r>
              <a:rPr kumimoji="1" lang="zh-CN" altLang="en-US" sz="2800" dirty="0"/>
              <a:t>：</a:t>
            </a:r>
          </a:p>
          <a:p>
            <a:pPr lvl="2">
              <a:buNone/>
            </a:pPr>
            <a:r>
              <a:rPr kumimoji="1" lang="en-US" altLang="zh-CN" sz="2400" dirty="0"/>
              <a:t>float a=3.45;  </a:t>
            </a:r>
            <a:r>
              <a:rPr kumimoji="1" lang="en-US" altLang="zh-CN" sz="2400" dirty="0" err="1"/>
              <a:t>int</a:t>
            </a:r>
            <a:r>
              <a:rPr kumimoji="1" lang="en-US" altLang="zh-CN" sz="2400" dirty="0"/>
              <a:t> b=5;  char c='A';</a:t>
            </a:r>
          </a:p>
          <a:p>
            <a:pPr lvl="2">
              <a:buNone/>
            </a:pPr>
            <a:r>
              <a:rPr kumimoji="1" lang="en-US" altLang="zh-CN" sz="2400" dirty="0" err="1"/>
              <a:t>cout</a:t>
            </a:r>
            <a:r>
              <a:rPr kumimoji="1" lang="en-US" altLang="zh-CN" sz="2400" dirty="0"/>
              <a:t>&lt;&lt;"a="&lt;&lt;a&lt;&lt;","&lt;&lt;"b="&lt;&lt;b</a:t>
            </a:r>
            <a:br>
              <a:rPr kumimoji="1" lang="en-US" altLang="zh-CN" sz="2400" dirty="0"/>
            </a:br>
            <a:r>
              <a:rPr kumimoji="1" lang="en-US" altLang="zh-CN" sz="2400" dirty="0"/>
              <a:t>	&lt;&lt;","&lt;&lt;"c=“&lt;&lt;c&lt;&lt;</a:t>
            </a:r>
            <a:r>
              <a:rPr kumimoji="1" lang="en-US" altLang="zh-CN" sz="2400" dirty="0" err="1"/>
              <a:t>endl</a:t>
            </a:r>
            <a:r>
              <a:rPr kumimoji="1" lang="en-US" altLang="zh-CN" sz="2400" dirty="0"/>
              <a:t>;</a:t>
            </a:r>
          </a:p>
        </p:txBody>
      </p:sp>
    </p:spTree>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a:t>1</a:t>
            </a:r>
            <a:r>
              <a:rPr lang="zh-CN" altLang="en-US"/>
              <a:t>．输出流</a:t>
            </a:r>
            <a:r>
              <a:rPr lang="en-US" altLang="zh-CN"/>
              <a:t>cout</a:t>
            </a:r>
          </a:p>
        </p:txBody>
      </p:sp>
      <p:sp>
        <p:nvSpPr>
          <p:cNvPr id="19466" name="Rectangle 10"/>
          <p:cNvSpPr>
            <a:spLocks noChangeArrowheads="1"/>
          </p:cNvSpPr>
          <p:nvPr/>
        </p:nvSpPr>
        <p:spPr bwMode="auto">
          <a:xfrm>
            <a:off x="685800" y="1752600"/>
            <a:ext cx="8153400" cy="4114800"/>
          </a:xfrm>
          <a:prstGeom prst="rect">
            <a:avLst/>
          </a:prstGeom>
          <a:noFill/>
          <a:ln w="9525" algn="ctr">
            <a:noFill/>
            <a:miter lim="800000"/>
            <a:headEnd/>
            <a:tailEnd/>
          </a:ln>
          <a:effectLst/>
        </p:spPr>
        <p:txBody>
          <a:bodyPr/>
          <a:lstStyle/>
          <a:p>
            <a:pPr marL="342900" indent="-342900">
              <a:spcBef>
                <a:spcPct val="20000"/>
              </a:spcBef>
              <a:buClr>
                <a:schemeClr val="tx2"/>
              </a:buClr>
              <a:buSzPct val="70000"/>
              <a:buFont typeface="Wingdings" pitchFamily="2" charset="2"/>
              <a:buChar char="l"/>
            </a:pPr>
            <a:r>
              <a:rPr kumimoji="1" lang="zh-CN" altLang="en-US" sz="2800" dirty="0">
                <a:latin typeface="Arial" charset="0"/>
              </a:rPr>
              <a:t>可以在一个输出语句中使用多个运算符</a:t>
            </a:r>
            <a:r>
              <a:rPr kumimoji="1" lang="en-US" altLang="zh-CN" sz="2800" dirty="0">
                <a:latin typeface="Arial" charset="0"/>
              </a:rPr>
              <a:t>&lt;&lt; </a:t>
            </a:r>
            <a:r>
              <a:rPr kumimoji="1" lang="zh-CN" altLang="en-US" sz="2800" dirty="0">
                <a:latin typeface="Arial" charset="0"/>
              </a:rPr>
              <a:t>将多个输出项插入到输出流</a:t>
            </a:r>
            <a:r>
              <a:rPr kumimoji="1" lang="en-US" altLang="zh-CN" sz="2800" dirty="0" err="1">
                <a:latin typeface="Arial" charset="0"/>
              </a:rPr>
              <a:t>cout</a:t>
            </a:r>
            <a:r>
              <a:rPr kumimoji="1" lang="zh-CN" altLang="en-US" sz="2800" dirty="0">
                <a:latin typeface="Arial" charset="0"/>
              </a:rPr>
              <a:t>中，</a:t>
            </a:r>
            <a:r>
              <a:rPr kumimoji="1" lang="en-US" altLang="zh-CN" sz="2800" dirty="0">
                <a:latin typeface="Arial" charset="0"/>
              </a:rPr>
              <a:t>&lt;&lt;</a:t>
            </a:r>
            <a:r>
              <a:rPr kumimoji="1" lang="zh-CN" altLang="en-US" sz="2800" dirty="0">
                <a:latin typeface="Arial" charset="0"/>
              </a:rPr>
              <a:t>运算符的结合方向为自左向右，但要注意每输出一项要用一个</a:t>
            </a:r>
            <a:r>
              <a:rPr kumimoji="1" lang="en-US" altLang="zh-CN" sz="2800" dirty="0">
                <a:latin typeface="Arial" charset="0"/>
              </a:rPr>
              <a:t>&lt;&lt; </a:t>
            </a:r>
            <a:r>
              <a:rPr kumimoji="1" lang="zh-CN" altLang="en-US" sz="2800" dirty="0">
                <a:latin typeface="Arial" charset="0"/>
              </a:rPr>
              <a:t>符号，不能写成 </a:t>
            </a:r>
            <a:r>
              <a:rPr kumimoji="1" lang="en-US" altLang="zh-CN" sz="2800" dirty="0" err="1">
                <a:latin typeface="Arial" charset="0"/>
              </a:rPr>
              <a:t>cout</a:t>
            </a:r>
            <a:r>
              <a:rPr kumimoji="1" lang="en-US" altLang="zh-CN" sz="2800" dirty="0">
                <a:latin typeface="Arial" charset="0"/>
              </a:rPr>
              <a:t>&lt;&lt;</a:t>
            </a:r>
            <a:r>
              <a:rPr kumimoji="1" lang="en-US" altLang="zh-CN" sz="2800" dirty="0" err="1">
                <a:latin typeface="Arial" charset="0"/>
              </a:rPr>
              <a:t>a,b,c</a:t>
            </a:r>
            <a:r>
              <a:rPr kumimoji="1" lang="en-US" altLang="zh-CN" sz="2800" dirty="0">
                <a:latin typeface="Arial" charset="0"/>
              </a:rPr>
              <a:t>, "A"; </a:t>
            </a:r>
            <a:r>
              <a:rPr kumimoji="1" lang="zh-CN" altLang="en-US" sz="2800" dirty="0">
                <a:latin typeface="Arial" charset="0"/>
              </a:rPr>
              <a:t>形式。</a:t>
            </a:r>
          </a:p>
          <a:p>
            <a:pPr marL="342900" indent="-342900">
              <a:spcBef>
                <a:spcPct val="20000"/>
              </a:spcBef>
              <a:buClr>
                <a:schemeClr val="tx2"/>
              </a:buClr>
              <a:buSzPct val="70000"/>
              <a:buFont typeface="Wingdings" pitchFamily="2" charset="2"/>
              <a:buChar char="l"/>
            </a:pPr>
            <a:r>
              <a:rPr kumimoji="1" lang="zh-CN" altLang="en-US" sz="2800" dirty="0">
                <a:latin typeface="Arial" charset="0"/>
              </a:rPr>
              <a:t>可以使用表</a:t>
            </a:r>
            <a:r>
              <a:rPr kumimoji="1" lang="en-US" altLang="zh-CN" sz="2800" dirty="0">
                <a:latin typeface="Arial" charset="0"/>
              </a:rPr>
              <a:t>12.2</a:t>
            </a:r>
            <a:r>
              <a:rPr kumimoji="1" lang="zh-CN" altLang="en-US" sz="2800" dirty="0">
                <a:latin typeface="Arial" charset="0"/>
              </a:rPr>
              <a:t>中的格式控制符控制数据的输出格式</a:t>
            </a:r>
            <a:r>
              <a:rPr kumimoji="1" lang="en-US" altLang="zh-CN" sz="2800" dirty="0">
                <a:latin typeface="Arial" charset="0"/>
              </a:rPr>
              <a:t>(</a:t>
            </a:r>
            <a:r>
              <a:rPr kumimoji="1" lang="zh-CN" altLang="en-US" sz="2800" dirty="0">
                <a:latin typeface="Arial" charset="0"/>
              </a:rPr>
              <a:t>其中使用</a:t>
            </a:r>
            <a:r>
              <a:rPr kumimoji="1" lang="en-US" altLang="zh-CN" sz="2800" dirty="0" err="1">
                <a:latin typeface="Arial" charset="0"/>
              </a:rPr>
              <a:t>setw</a:t>
            </a:r>
            <a:r>
              <a:rPr kumimoji="1" lang="en-US" altLang="zh-CN" sz="2800" dirty="0">
                <a:latin typeface="Arial" charset="0"/>
              </a:rPr>
              <a:t>()</a:t>
            </a:r>
            <a:r>
              <a:rPr kumimoji="1" lang="zh-CN" altLang="en-US" sz="2800" dirty="0">
                <a:latin typeface="Arial" charset="0"/>
              </a:rPr>
              <a:t>、</a:t>
            </a:r>
            <a:r>
              <a:rPr kumimoji="1" lang="en-US" altLang="zh-CN" sz="2800" dirty="0" err="1">
                <a:latin typeface="Arial" charset="0"/>
              </a:rPr>
              <a:t>setfill</a:t>
            </a:r>
            <a:r>
              <a:rPr kumimoji="1" lang="en-US" altLang="zh-CN" sz="2800" dirty="0">
                <a:latin typeface="Arial" charset="0"/>
              </a:rPr>
              <a:t>()</a:t>
            </a:r>
            <a:r>
              <a:rPr kumimoji="1" lang="zh-CN" altLang="en-US" sz="2800" dirty="0">
                <a:latin typeface="Arial" charset="0"/>
              </a:rPr>
              <a:t>、</a:t>
            </a:r>
            <a:r>
              <a:rPr kumimoji="1" lang="en-US" altLang="zh-CN" sz="2800" dirty="0" err="1">
                <a:latin typeface="Arial" charset="0"/>
              </a:rPr>
              <a:t>setprecision</a:t>
            </a:r>
            <a:r>
              <a:rPr kumimoji="1" lang="en-US" altLang="zh-CN" sz="2800" dirty="0">
                <a:latin typeface="Arial" charset="0"/>
              </a:rPr>
              <a:t>()</a:t>
            </a:r>
            <a:r>
              <a:rPr kumimoji="1" lang="zh-CN" altLang="en-US" sz="2800" dirty="0">
                <a:latin typeface="Arial" charset="0"/>
              </a:rPr>
              <a:t>应加入预处理命令：</a:t>
            </a:r>
            <a:r>
              <a:rPr kumimoji="1" lang="en-US" altLang="zh-CN" sz="2800" dirty="0">
                <a:latin typeface="Arial" charset="0"/>
              </a:rPr>
              <a:t># include &lt;</a:t>
            </a:r>
            <a:r>
              <a:rPr kumimoji="1" lang="en-US" altLang="zh-CN" sz="2800" dirty="0" err="1">
                <a:latin typeface="Arial" charset="0"/>
              </a:rPr>
              <a:t>iomainip.h</a:t>
            </a:r>
            <a:r>
              <a:rPr kumimoji="1" lang="en-US" altLang="zh-CN" sz="2800" dirty="0">
                <a:latin typeface="Arial" charset="0"/>
              </a:rPr>
              <a:t>&gt;)</a:t>
            </a:r>
            <a:r>
              <a:rPr kumimoji="1" lang="zh-CN" altLang="en-US" sz="2800" dirty="0">
                <a:latin typeface="Arial" charset="0"/>
              </a:rPr>
              <a:t>；</a:t>
            </a:r>
          </a:p>
        </p:txBody>
      </p:sp>
    </p:spTree>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zh-CN"/>
              <a:t>1</a:t>
            </a:r>
            <a:r>
              <a:rPr lang="zh-CN" altLang="en-US"/>
              <a:t>．输出流</a:t>
            </a:r>
            <a:r>
              <a:rPr lang="en-US" altLang="zh-CN"/>
              <a:t>cout</a:t>
            </a:r>
          </a:p>
        </p:txBody>
      </p:sp>
      <p:pic>
        <p:nvPicPr>
          <p:cNvPr id="20494" name="Picture 14"/>
          <p:cNvPicPr>
            <a:picLocks noChangeAspect="1" noChangeArrowheads="1"/>
          </p:cNvPicPr>
          <p:nvPr/>
        </p:nvPicPr>
        <p:blipFill>
          <a:blip r:embed="rId2" cstate="print"/>
          <a:srcRect/>
          <a:stretch>
            <a:fillRect/>
          </a:stretch>
        </p:blipFill>
        <p:spPr bwMode="auto">
          <a:xfrm>
            <a:off x="552450" y="1743075"/>
            <a:ext cx="8039100" cy="3371850"/>
          </a:xfrm>
          <a:prstGeom prst="rect">
            <a:avLst/>
          </a:prstGeom>
          <a:noFill/>
          <a:ln w="9525">
            <a:noFill/>
            <a:miter lim="800000"/>
            <a:headEnd/>
            <a:tailEnd/>
          </a:ln>
          <a:effectLst/>
        </p:spPr>
      </p:pic>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sz="quarter" idx="1"/>
          </p:nvPr>
        </p:nvSpPr>
        <p:spPr/>
        <p:txBody>
          <a:bodyPr/>
          <a:lstStyle/>
          <a:p>
            <a:r>
              <a:rPr lang="zh-CN" altLang="en-US">
                <a:ea typeface="宋体" pitchFamily="2" charset="-122"/>
              </a:rPr>
              <a:t>了解面向对象程序设计方法的基本概念</a:t>
            </a:r>
          </a:p>
          <a:p>
            <a:r>
              <a:rPr lang="zh-CN" altLang="en-US">
                <a:ea typeface="宋体" pitchFamily="2" charset="-122"/>
              </a:rPr>
              <a:t>了解</a:t>
            </a:r>
            <a:r>
              <a:rPr lang="en-US" altLang="zh-CN">
                <a:ea typeface="宋体" pitchFamily="2" charset="-122"/>
              </a:rPr>
              <a:t>C++</a:t>
            </a:r>
            <a:r>
              <a:rPr lang="zh-CN" altLang="en-US">
                <a:ea typeface="宋体" pitchFamily="2" charset="-122"/>
              </a:rPr>
              <a:t>语言的特点</a:t>
            </a:r>
          </a:p>
          <a:p>
            <a:r>
              <a:rPr lang="zh-CN" altLang="en-US">
                <a:ea typeface="宋体" pitchFamily="2" charset="-122"/>
              </a:rPr>
              <a:t>了解</a:t>
            </a:r>
            <a:r>
              <a:rPr lang="en-US" altLang="zh-CN">
                <a:ea typeface="宋体" pitchFamily="2" charset="-122"/>
              </a:rPr>
              <a:t>C#</a:t>
            </a:r>
            <a:r>
              <a:rPr lang="zh-CN" altLang="en-US">
                <a:ea typeface="宋体" pitchFamily="2" charset="-122"/>
              </a:rPr>
              <a:t>语言的特点</a:t>
            </a:r>
          </a:p>
        </p:txBody>
      </p:sp>
      <p:sp>
        <p:nvSpPr>
          <p:cNvPr id="6" name="标题 6"/>
          <p:cNvSpPr>
            <a:spLocks noGrp="1"/>
          </p:cNvSpPr>
          <p:nvPr/>
        </p:nvSpPr>
        <p:spPr bwMode="auto">
          <a:xfrm>
            <a:off x="381000" y="3048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学习目标</a:t>
            </a:r>
            <a:endParaRPr lang="zh-CN" altLang="en-US" dirty="0"/>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zh-CN"/>
              <a:t>2</a:t>
            </a:r>
            <a:r>
              <a:rPr lang="zh-CN" altLang="en-US"/>
              <a:t>．输入流</a:t>
            </a:r>
            <a:r>
              <a:rPr lang="en-US" altLang="zh-CN"/>
              <a:t>cin </a:t>
            </a:r>
          </a:p>
        </p:txBody>
      </p:sp>
      <p:sp>
        <p:nvSpPr>
          <p:cNvPr id="21509" name="Rectangle 5"/>
          <p:cNvSpPr>
            <a:spLocks noGrp="1" noChangeArrowheads="1"/>
          </p:cNvSpPr>
          <p:nvPr>
            <p:ph sz="quarter" idx="1"/>
          </p:nvPr>
        </p:nvSpPr>
        <p:spPr>
          <a:xfrm>
            <a:off x="381000" y="1600200"/>
            <a:ext cx="8534400" cy="4648200"/>
          </a:xfrm>
        </p:spPr>
        <p:txBody>
          <a:bodyPr/>
          <a:lstStyle/>
          <a:p>
            <a:pPr>
              <a:lnSpc>
                <a:spcPct val="90000"/>
              </a:lnSpc>
            </a:pPr>
            <a:r>
              <a:rPr kumimoji="1" lang="en-US" altLang="zh-CN" sz="2000" dirty="0">
                <a:solidFill>
                  <a:srgbClr val="000000"/>
                </a:solidFill>
              </a:rPr>
              <a:t>【</a:t>
            </a:r>
            <a:r>
              <a:rPr kumimoji="1" lang="zh-CN" altLang="en-US" sz="2000" dirty="0">
                <a:solidFill>
                  <a:srgbClr val="000000"/>
                </a:solidFill>
              </a:rPr>
              <a:t>格式</a:t>
            </a:r>
            <a:r>
              <a:rPr kumimoji="1" lang="en-US" altLang="zh-CN" sz="2000" dirty="0">
                <a:solidFill>
                  <a:srgbClr val="000000"/>
                </a:solidFill>
              </a:rPr>
              <a:t>】</a:t>
            </a:r>
            <a:r>
              <a:rPr kumimoji="1" lang="en-US" altLang="zh-CN" sz="2000" dirty="0" err="1">
                <a:solidFill>
                  <a:srgbClr val="000000"/>
                </a:solidFill>
              </a:rPr>
              <a:t>cin</a:t>
            </a:r>
            <a:r>
              <a:rPr kumimoji="1" lang="en-US" altLang="zh-CN" sz="2000" dirty="0">
                <a:solidFill>
                  <a:srgbClr val="000000"/>
                </a:solidFill>
              </a:rPr>
              <a:t>&gt;&gt;</a:t>
            </a:r>
            <a:r>
              <a:rPr kumimoji="1" lang="zh-CN" altLang="en-US" sz="2000" dirty="0">
                <a:solidFill>
                  <a:srgbClr val="000000"/>
                </a:solidFill>
              </a:rPr>
              <a:t>变量</a:t>
            </a:r>
            <a:r>
              <a:rPr kumimoji="1" lang="en-US" altLang="zh-CN" sz="2000" dirty="0">
                <a:solidFill>
                  <a:srgbClr val="000000"/>
                </a:solidFill>
              </a:rPr>
              <a:t>1&gt;&gt;</a:t>
            </a:r>
            <a:r>
              <a:rPr kumimoji="1" lang="zh-CN" altLang="en-US" sz="2000" dirty="0">
                <a:solidFill>
                  <a:srgbClr val="000000"/>
                </a:solidFill>
              </a:rPr>
              <a:t>变量</a:t>
            </a:r>
            <a:r>
              <a:rPr kumimoji="1" lang="en-US" altLang="zh-CN" sz="2000" dirty="0">
                <a:solidFill>
                  <a:srgbClr val="000000"/>
                </a:solidFill>
              </a:rPr>
              <a:t>2&gt;&gt;……&gt;&gt;</a:t>
            </a:r>
            <a:r>
              <a:rPr kumimoji="1" lang="zh-CN" altLang="en-US" sz="2000" dirty="0">
                <a:solidFill>
                  <a:srgbClr val="000000"/>
                </a:solidFill>
              </a:rPr>
              <a:t>变量</a:t>
            </a:r>
            <a:r>
              <a:rPr kumimoji="1" lang="en-US" altLang="zh-CN" sz="2000" dirty="0">
                <a:solidFill>
                  <a:srgbClr val="000000"/>
                </a:solidFill>
              </a:rPr>
              <a:t>n</a:t>
            </a:r>
            <a:r>
              <a:rPr kumimoji="1" lang="zh-CN" altLang="en-US" sz="2000" dirty="0">
                <a:solidFill>
                  <a:srgbClr val="000000"/>
                </a:solidFill>
              </a:rPr>
              <a:t>；</a:t>
            </a:r>
          </a:p>
          <a:p>
            <a:pPr>
              <a:lnSpc>
                <a:spcPct val="90000"/>
              </a:lnSpc>
            </a:pPr>
            <a:r>
              <a:rPr kumimoji="1" lang="en-US" altLang="zh-CN" sz="2000" dirty="0">
                <a:solidFill>
                  <a:srgbClr val="000000"/>
                </a:solidFill>
              </a:rPr>
              <a:t>【</a:t>
            </a:r>
            <a:r>
              <a:rPr kumimoji="1" lang="zh-CN" altLang="en-US" sz="2000" dirty="0">
                <a:solidFill>
                  <a:srgbClr val="000000"/>
                </a:solidFill>
              </a:rPr>
              <a:t>功能</a:t>
            </a:r>
            <a:r>
              <a:rPr kumimoji="1" lang="en-US" altLang="zh-CN" sz="2000" dirty="0">
                <a:solidFill>
                  <a:srgbClr val="000000"/>
                </a:solidFill>
              </a:rPr>
              <a:t>】</a:t>
            </a:r>
            <a:r>
              <a:rPr kumimoji="1" lang="zh-CN" altLang="en-US" sz="2000" dirty="0">
                <a:solidFill>
                  <a:srgbClr val="000000"/>
                </a:solidFill>
              </a:rPr>
              <a:t>接收从键盘输入的数据并依次送入各变量中。</a:t>
            </a:r>
          </a:p>
          <a:p>
            <a:pPr>
              <a:lnSpc>
                <a:spcPct val="90000"/>
              </a:lnSpc>
            </a:pPr>
            <a:r>
              <a:rPr kumimoji="1" lang="en-US" altLang="zh-CN" sz="2000" dirty="0">
                <a:solidFill>
                  <a:srgbClr val="000000"/>
                </a:solidFill>
              </a:rPr>
              <a:t>【</a:t>
            </a:r>
            <a:r>
              <a:rPr kumimoji="1" lang="zh-CN" altLang="en-US" sz="2000" dirty="0">
                <a:solidFill>
                  <a:srgbClr val="000000"/>
                </a:solidFill>
              </a:rPr>
              <a:t>说明</a:t>
            </a:r>
            <a:r>
              <a:rPr kumimoji="1" lang="en-US" altLang="zh-CN" sz="2000" dirty="0">
                <a:solidFill>
                  <a:srgbClr val="000000"/>
                </a:solidFill>
              </a:rPr>
              <a:t>】</a:t>
            </a:r>
          </a:p>
          <a:p>
            <a:pPr lvl="1">
              <a:lnSpc>
                <a:spcPct val="90000"/>
              </a:lnSpc>
            </a:pPr>
            <a:r>
              <a:rPr kumimoji="1" lang="zh-CN" altLang="en-US" sz="2400" dirty="0">
                <a:solidFill>
                  <a:srgbClr val="000000"/>
                </a:solidFill>
              </a:rPr>
              <a:t>在</a:t>
            </a:r>
            <a:r>
              <a:rPr kumimoji="1" lang="en-US" altLang="zh-CN" sz="2400" dirty="0">
                <a:solidFill>
                  <a:srgbClr val="000000"/>
                </a:solidFill>
              </a:rPr>
              <a:t>C++</a:t>
            </a:r>
            <a:r>
              <a:rPr kumimoji="1" lang="zh-CN" altLang="en-US" sz="2400" dirty="0">
                <a:solidFill>
                  <a:srgbClr val="000000"/>
                </a:solidFill>
              </a:rPr>
              <a:t>中，这种输入操作称为“提取”或“得到”。</a:t>
            </a:r>
            <a:r>
              <a:rPr kumimoji="1" lang="en-US" altLang="zh-CN" sz="2400" dirty="0">
                <a:solidFill>
                  <a:srgbClr val="000000"/>
                </a:solidFill>
              </a:rPr>
              <a:t>&gt;&gt; </a:t>
            </a:r>
            <a:r>
              <a:rPr kumimoji="1" lang="zh-CN" altLang="en-US" sz="2400" dirty="0">
                <a:solidFill>
                  <a:srgbClr val="000000"/>
                </a:solidFill>
              </a:rPr>
              <a:t>常称为“提取运算符”。</a:t>
            </a:r>
          </a:p>
          <a:p>
            <a:pPr lvl="1">
              <a:lnSpc>
                <a:spcPct val="90000"/>
              </a:lnSpc>
            </a:pPr>
            <a:r>
              <a:rPr kumimoji="1" lang="zh-CN" altLang="en-US" sz="2400" dirty="0">
                <a:solidFill>
                  <a:srgbClr val="000000"/>
                </a:solidFill>
              </a:rPr>
              <a:t>各变量可以是任意数据类型，输入时各个数据之间用空格、</a:t>
            </a:r>
            <a:r>
              <a:rPr kumimoji="1" lang="en-US" altLang="zh-CN" sz="2400" dirty="0">
                <a:solidFill>
                  <a:srgbClr val="000000"/>
                </a:solidFill>
              </a:rPr>
              <a:t>Tab</a:t>
            </a:r>
            <a:r>
              <a:rPr kumimoji="1" lang="zh-CN" altLang="en-US" sz="2400" dirty="0">
                <a:solidFill>
                  <a:srgbClr val="000000"/>
                </a:solidFill>
              </a:rPr>
              <a:t>键或回车键分隔。例如：</a:t>
            </a:r>
          </a:p>
          <a:p>
            <a:pPr lvl="1">
              <a:lnSpc>
                <a:spcPct val="90000"/>
              </a:lnSpc>
            </a:pPr>
            <a:r>
              <a:rPr kumimoji="1" lang="zh-CN" altLang="en-US" sz="2400" dirty="0">
                <a:solidFill>
                  <a:srgbClr val="000000"/>
                </a:solidFill>
              </a:rPr>
              <a:t> </a:t>
            </a:r>
            <a:r>
              <a:rPr kumimoji="1" lang="en-US" altLang="zh-CN" sz="2400" dirty="0" err="1">
                <a:solidFill>
                  <a:srgbClr val="000000"/>
                </a:solidFill>
              </a:rPr>
              <a:t>int</a:t>
            </a:r>
            <a:r>
              <a:rPr kumimoji="1" lang="en-US" altLang="zh-CN" sz="2400" dirty="0">
                <a:solidFill>
                  <a:srgbClr val="000000"/>
                </a:solidFill>
              </a:rPr>
              <a:t>  a;  float b;</a:t>
            </a:r>
          </a:p>
          <a:p>
            <a:pPr lvl="1">
              <a:lnSpc>
                <a:spcPct val="90000"/>
              </a:lnSpc>
            </a:pPr>
            <a:r>
              <a:rPr kumimoji="1" lang="en-US" altLang="zh-CN" sz="2400" dirty="0">
                <a:solidFill>
                  <a:srgbClr val="000000"/>
                </a:solidFill>
              </a:rPr>
              <a:t> </a:t>
            </a:r>
            <a:r>
              <a:rPr kumimoji="1" lang="en-US" altLang="zh-CN" sz="2400" dirty="0" err="1">
                <a:solidFill>
                  <a:srgbClr val="000000"/>
                </a:solidFill>
              </a:rPr>
              <a:t>cin</a:t>
            </a:r>
            <a:r>
              <a:rPr kumimoji="1" lang="en-US" altLang="zh-CN" sz="2400" dirty="0">
                <a:solidFill>
                  <a:srgbClr val="000000"/>
                </a:solidFill>
              </a:rPr>
              <a:t>&gt;&gt;a&gt;&gt;b;  </a:t>
            </a:r>
            <a:br>
              <a:rPr kumimoji="1" lang="en-US" altLang="zh-CN" sz="2400" dirty="0">
                <a:solidFill>
                  <a:srgbClr val="000000"/>
                </a:solidFill>
              </a:rPr>
            </a:br>
            <a:r>
              <a:rPr kumimoji="1" lang="en-US" altLang="zh-CN" sz="2400" dirty="0">
                <a:solidFill>
                  <a:srgbClr val="000000"/>
                </a:solidFill>
              </a:rPr>
              <a:t>    //</a:t>
            </a:r>
            <a:r>
              <a:rPr kumimoji="1" lang="zh-CN" altLang="en-US" sz="2400" dirty="0">
                <a:solidFill>
                  <a:srgbClr val="000000"/>
                </a:solidFill>
              </a:rPr>
              <a:t>输入一个整数和一个实数。注意不要写成</a:t>
            </a:r>
            <a:r>
              <a:rPr kumimoji="1" lang="en-US" altLang="zh-CN" sz="2400" dirty="0" err="1">
                <a:solidFill>
                  <a:srgbClr val="000000"/>
                </a:solidFill>
              </a:rPr>
              <a:t>cin</a:t>
            </a:r>
            <a:r>
              <a:rPr kumimoji="1" lang="en-US" altLang="zh-CN" sz="2400" dirty="0">
                <a:solidFill>
                  <a:srgbClr val="000000"/>
                </a:solidFill>
              </a:rPr>
              <a:t>&gt;&gt;a</a:t>
            </a:r>
            <a:r>
              <a:rPr kumimoji="1" lang="zh-CN" altLang="en-US" sz="2400" dirty="0">
                <a:solidFill>
                  <a:srgbClr val="000000"/>
                </a:solidFill>
              </a:rPr>
              <a:t>，</a:t>
            </a:r>
            <a:r>
              <a:rPr kumimoji="1" lang="en-US" altLang="zh-CN" sz="2400" dirty="0">
                <a:solidFill>
                  <a:srgbClr val="000000"/>
                </a:solidFill>
              </a:rPr>
              <a:t>b;</a:t>
            </a:r>
          </a:p>
          <a:p>
            <a:pPr lvl="1">
              <a:lnSpc>
                <a:spcPct val="90000"/>
              </a:lnSpc>
            </a:pPr>
            <a:r>
              <a:rPr kumimoji="1" lang="zh-CN" altLang="en-US" sz="2400" dirty="0">
                <a:solidFill>
                  <a:srgbClr val="000000"/>
                </a:solidFill>
              </a:rPr>
              <a:t>可以从键盘输入</a:t>
            </a:r>
            <a:r>
              <a:rPr kumimoji="1" lang="en-US" altLang="zh-CN" sz="2400" dirty="0">
                <a:solidFill>
                  <a:srgbClr val="000000"/>
                </a:solidFill>
              </a:rPr>
              <a:t>:20 32.45 </a:t>
            </a:r>
            <a:r>
              <a:rPr kumimoji="1" lang="zh-CN" altLang="en-US" sz="2400" dirty="0">
                <a:solidFill>
                  <a:srgbClr val="000000"/>
                </a:solidFill>
              </a:rPr>
              <a:t>（数据间以空格分隔）</a:t>
            </a:r>
          </a:p>
          <a:p>
            <a:pPr lvl="1">
              <a:lnSpc>
                <a:spcPct val="90000"/>
              </a:lnSpc>
            </a:pPr>
            <a:r>
              <a:rPr kumimoji="1" lang="en-US" altLang="zh-CN" sz="2400" dirty="0">
                <a:solidFill>
                  <a:srgbClr val="000000"/>
                </a:solidFill>
              </a:rPr>
              <a:t>a</a:t>
            </a:r>
            <a:r>
              <a:rPr kumimoji="1" lang="zh-CN" altLang="en-US" sz="2400" dirty="0">
                <a:solidFill>
                  <a:srgbClr val="000000"/>
                </a:solidFill>
              </a:rPr>
              <a:t>和</a:t>
            </a:r>
            <a:r>
              <a:rPr kumimoji="1" lang="en-US" altLang="zh-CN" sz="2400" dirty="0">
                <a:solidFill>
                  <a:srgbClr val="000000"/>
                </a:solidFill>
              </a:rPr>
              <a:t>b</a:t>
            </a:r>
            <a:r>
              <a:rPr kumimoji="1" lang="zh-CN" altLang="en-US" sz="2400" dirty="0">
                <a:solidFill>
                  <a:srgbClr val="000000"/>
                </a:solidFill>
              </a:rPr>
              <a:t>分别获得值</a:t>
            </a:r>
            <a:r>
              <a:rPr kumimoji="1" lang="en-US" altLang="zh-CN" sz="2400" dirty="0">
                <a:solidFill>
                  <a:srgbClr val="000000"/>
                </a:solidFill>
              </a:rPr>
              <a:t>20</a:t>
            </a:r>
            <a:r>
              <a:rPr kumimoji="1" lang="zh-CN" altLang="en-US" sz="2400" dirty="0">
                <a:solidFill>
                  <a:srgbClr val="000000"/>
                </a:solidFill>
              </a:rPr>
              <a:t>和</a:t>
            </a:r>
            <a:r>
              <a:rPr kumimoji="1" lang="en-US" altLang="zh-CN" sz="2400" dirty="0">
                <a:solidFill>
                  <a:srgbClr val="000000"/>
                </a:solidFill>
              </a:rPr>
              <a:t>32.45</a:t>
            </a:r>
            <a:r>
              <a:rPr kumimoji="1" lang="zh-CN" altLang="en-US" sz="2400" dirty="0">
                <a:solidFill>
                  <a:srgbClr val="000000"/>
                </a:solidFill>
              </a:rPr>
              <a:t>。</a:t>
            </a:r>
          </a:p>
        </p:txBody>
      </p:sp>
    </p:spTree>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zh-CN" dirty="0"/>
              <a:t>【</a:t>
            </a:r>
            <a:r>
              <a:rPr lang="zh-CN" altLang="en-US" dirty="0"/>
              <a:t>例</a:t>
            </a:r>
            <a:r>
              <a:rPr lang="en-US" altLang="zh-CN" dirty="0"/>
              <a:t>12-4】cin</a:t>
            </a:r>
            <a:r>
              <a:rPr lang="zh-CN" altLang="en-US" dirty="0"/>
              <a:t>与</a:t>
            </a:r>
            <a:r>
              <a:rPr lang="en-US" altLang="zh-CN" dirty="0" err="1"/>
              <a:t>cout</a:t>
            </a:r>
            <a:r>
              <a:rPr lang="zh-CN" altLang="en-US" dirty="0"/>
              <a:t>一起</a:t>
            </a:r>
            <a:r>
              <a:rPr lang="zh-CN" altLang="en-US" dirty="0" smtClean="0"/>
              <a:t>使用 </a:t>
            </a:r>
            <a:endParaRPr lang="zh-CN" altLang="en-US" dirty="0"/>
          </a:p>
        </p:txBody>
      </p:sp>
      <p:sp>
        <p:nvSpPr>
          <p:cNvPr id="22531" name="Rectangle 3"/>
          <p:cNvSpPr>
            <a:spLocks noGrp="1" noChangeArrowheads="1"/>
          </p:cNvSpPr>
          <p:nvPr>
            <p:ph sz="quarter" idx="1"/>
          </p:nvPr>
        </p:nvSpPr>
        <p:spPr>
          <a:xfrm>
            <a:off x="381000" y="1600200"/>
            <a:ext cx="8534400" cy="3976688"/>
          </a:xfrm>
          <a:noFill/>
          <a:ln/>
        </p:spPr>
        <p:txBody>
          <a:bodyPr/>
          <a:lstStyle/>
          <a:p>
            <a:pPr>
              <a:lnSpc>
                <a:spcPct val="80000"/>
              </a:lnSpc>
              <a:buNone/>
            </a:pPr>
            <a:r>
              <a:rPr kumimoji="1" lang="en-US" altLang="zh-CN" sz="2200" dirty="0">
                <a:solidFill>
                  <a:srgbClr val="000000"/>
                </a:solidFill>
                <a:latin typeface="+mn-lt"/>
              </a:rPr>
              <a:t># include &lt;</a:t>
            </a:r>
            <a:r>
              <a:rPr kumimoji="1" lang="en-US" altLang="zh-CN" sz="2200" dirty="0" err="1">
                <a:solidFill>
                  <a:srgbClr val="000000"/>
                </a:solidFill>
                <a:latin typeface="+mn-lt"/>
              </a:rPr>
              <a:t>iostream.h</a:t>
            </a:r>
            <a:r>
              <a:rPr kumimoji="1" lang="en-US" altLang="zh-CN" sz="2200" dirty="0">
                <a:solidFill>
                  <a:srgbClr val="000000"/>
                </a:solidFill>
                <a:latin typeface="+mn-lt"/>
              </a:rPr>
              <a:t>&gt;</a:t>
            </a:r>
          </a:p>
          <a:p>
            <a:pPr>
              <a:lnSpc>
                <a:spcPct val="80000"/>
              </a:lnSpc>
              <a:buNone/>
            </a:pPr>
            <a:r>
              <a:rPr kumimoji="1" lang="en-US" altLang="zh-CN" sz="2200" dirty="0">
                <a:solidFill>
                  <a:srgbClr val="000000"/>
                </a:solidFill>
                <a:latin typeface="+mn-lt"/>
              </a:rPr>
              <a:t>main( )</a:t>
            </a:r>
          </a:p>
          <a:p>
            <a:pPr>
              <a:lnSpc>
                <a:spcPct val="80000"/>
              </a:lnSpc>
              <a:buNone/>
            </a:pPr>
            <a:r>
              <a:rPr kumimoji="1" lang="en-US" altLang="zh-CN" sz="2200" dirty="0">
                <a:solidFill>
                  <a:srgbClr val="000000"/>
                </a:solidFill>
                <a:latin typeface="+mn-lt"/>
              </a:rPr>
              <a:t>{</a:t>
            </a:r>
          </a:p>
          <a:p>
            <a:pPr>
              <a:lnSpc>
                <a:spcPct val="80000"/>
              </a:lnSpc>
              <a:buNone/>
            </a:pPr>
            <a:r>
              <a:rPr kumimoji="1" lang="en-US" altLang="zh-CN" sz="2200" dirty="0" err="1">
                <a:solidFill>
                  <a:srgbClr val="000000"/>
                </a:solidFill>
                <a:latin typeface="+mn-lt"/>
              </a:rPr>
              <a:t>cout</a:t>
            </a:r>
            <a:r>
              <a:rPr kumimoji="1" lang="en-US" altLang="zh-CN" sz="2200" dirty="0">
                <a:solidFill>
                  <a:srgbClr val="000000"/>
                </a:solidFill>
                <a:latin typeface="+mn-lt"/>
              </a:rPr>
              <a:t>&lt;&lt;"please enter your name and age: "&lt;&lt;</a:t>
            </a:r>
            <a:r>
              <a:rPr kumimoji="1" lang="en-US" altLang="zh-CN" sz="2200" dirty="0" err="1">
                <a:solidFill>
                  <a:srgbClr val="000000"/>
                </a:solidFill>
                <a:latin typeface="+mn-lt"/>
              </a:rPr>
              <a:t>endl</a:t>
            </a:r>
            <a:r>
              <a:rPr kumimoji="1" lang="en-US" altLang="zh-CN" sz="2200" dirty="0">
                <a:solidFill>
                  <a:srgbClr val="000000"/>
                </a:solidFill>
                <a:latin typeface="+mn-lt"/>
              </a:rPr>
              <a:t>;</a:t>
            </a:r>
          </a:p>
          <a:p>
            <a:pPr>
              <a:lnSpc>
                <a:spcPct val="80000"/>
              </a:lnSpc>
              <a:buNone/>
            </a:pPr>
            <a:r>
              <a:rPr kumimoji="1" lang="en-US" altLang="zh-CN" sz="2200" dirty="0">
                <a:solidFill>
                  <a:srgbClr val="000000"/>
                </a:solidFill>
                <a:latin typeface="+mn-lt"/>
              </a:rPr>
              <a:t>char name</a:t>
            </a:r>
            <a:r>
              <a:rPr kumimoji="1" lang="zh-CN" altLang="en-US" sz="2200" dirty="0">
                <a:solidFill>
                  <a:srgbClr val="000000"/>
                </a:solidFill>
                <a:latin typeface="+mn-lt"/>
              </a:rPr>
              <a:t>［</a:t>
            </a:r>
            <a:r>
              <a:rPr kumimoji="1" lang="en-US" altLang="zh-CN" sz="2200" dirty="0">
                <a:solidFill>
                  <a:srgbClr val="000000"/>
                </a:solidFill>
                <a:latin typeface="+mn-lt"/>
              </a:rPr>
              <a:t>10</a:t>
            </a:r>
            <a:r>
              <a:rPr kumimoji="1" lang="zh-CN" altLang="en-US" sz="2200" dirty="0">
                <a:solidFill>
                  <a:srgbClr val="000000"/>
                </a:solidFill>
                <a:latin typeface="+mn-lt"/>
              </a:rPr>
              <a:t>］</a:t>
            </a:r>
            <a:r>
              <a:rPr kumimoji="1" lang="en-US" altLang="zh-CN" sz="2200" dirty="0">
                <a:solidFill>
                  <a:srgbClr val="000000"/>
                </a:solidFill>
                <a:latin typeface="+mn-lt"/>
              </a:rPr>
              <a:t>;</a:t>
            </a:r>
          </a:p>
          <a:p>
            <a:pPr>
              <a:lnSpc>
                <a:spcPct val="80000"/>
              </a:lnSpc>
              <a:buNone/>
            </a:pPr>
            <a:r>
              <a:rPr kumimoji="1" lang="en-US" altLang="zh-CN" sz="2200" dirty="0" err="1">
                <a:solidFill>
                  <a:srgbClr val="000000"/>
                </a:solidFill>
                <a:latin typeface="+mn-lt"/>
              </a:rPr>
              <a:t>int</a:t>
            </a:r>
            <a:r>
              <a:rPr kumimoji="1" lang="en-US" altLang="zh-CN" sz="2200" dirty="0">
                <a:solidFill>
                  <a:srgbClr val="000000"/>
                </a:solidFill>
                <a:latin typeface="+mn-lt"/>
              </a:rPr>
              <a:t> age;</a:t>
            </a:r>
          </a:p>
          <a:p>
            <a:pPr>
              <a:lnSpc>
                <a:spcPct val="80000"/>
              </a:lnSpc>
              <a:buNone/>
            </a:pPr>
            <a:r>
              <a:rPr kumimoji="1" lang="en-US" altLang="zh-CN" sz="2200" dirty="0" err="1">
                <a:solidFill>
                  <a:srgbClr val="000000"/>
                </a:solidFill>
                <a:latin typeface="+mn-lt"/>
              </a:rPr>
              <a:t>cin</a:t>
            </a:r>
            <a:r>
              <a:rPr kumimoji="1" lang="en-US" altLang="zh-CN" sz="2200" dirty="0">
                <a:solidFill>
                  <a:srgbClr val="000000"/>
                </a:solidFill>
                <a:latin typeface="+mn-lt"/>
              </a:rPr>
              <a:t>&gt;&gt;name;</a:t>
            </a:r>
          </a:p>
          <a:p>
            <a:pPr>
              <a:lnSpc>
                <a:spcPct val="80000"/>
              </a:lnSpc>
              <a:buNone/>
            </a:pPr>
            <a:r>
              <a:rPr kumimoji="1" lang="en-US" altLang="zh-CN" sz="2200" dirty="0" err="1">
                <a:solidFill>
                  <a:srgbClr val="000000"/>
                </a:solidFill>
                <a:latin typeface="+mn-lt"/>
              </a:rPr>
              <a:t>cin</a:t>
            </a:r>
            <a:r>
              <a:rPr kumimoji="1" lang="en-US" altLang="zh-CN" sz="2200" dirty="0">
                <a:solidFill>
                  <a:srgbClr val="000000"/>
                </a:solidFill>
                <a:latin typeface="+mn-lt"/>
              </a:rPr>
              <a:t>&gt;&gt;age;</a:t>
            </a:r>
          </a:p>
          <a:p>
            <a:pPr>
              <a:lnSpc>
                <a:spcPct val="80000"/>
              </a:lnSpc>
              <a:buNone/>
            </a:pPr>
            <a:r>
              <a:rPr kumimoji="1" lang="en-US" altLang="zh-CN" sz="2200" dirty="0" err="1">
                <a:solidFill>
                  <a:srgbClr val="000000"/>
                </a:solidFill>
                <a:latin typeface="+mn-lt"/>
              </a:rPr>
              <a:t>cout</a:t>
            </a:r>
            <a:r>
              <a:rPr kumimoji="1" lang="en-US" altLang="zh-CN" sz="2200" dirty="0">
                <a:solidFill>
                  <a:srgbClr val="000000"/>
                </a:solidFill>
                <a:latin typeface="+mn-lt"/>
              </a:rPr>
              <a:t>&lt;&lt;"your name is "&lt;&lt;name&lt;&lt;</a:t>
            </a:r>
            <a:r>
              <a:rPr kumimoji="1" lang="en-US" altLang="zh-CN" sz="2200" dirty="0" err="1">
                <a:solidFill>
                  <a:srgbClr val="000000"/>
                </a:solidFill>
                <a:latin typeface="+mn-lt"/>
              </a:rPr>
              <a:t>endl</a:t>
            </a:r>
            <a:r>
              <a:rPr kumimoji="1" lang="en-US" altLang="zh-CN" sz="2200" dirty="0">
                <a:solidFill>
                  <a:srgbClr val="000000"/>
                </a:solidFill>
                <a:latin typeface="+mn-lt"/>
              </a:rPr>
              <a:t>;</a:t>
            </a:r>
          </a:p>
          <a:p>
            <a:pPr>
              <a:lnSpc>
                <a:spcPct val="80000"/>
              </a:lnSpc>
              <a:buNone/>
            </a:pPr>
            <a:r>
              <a:rPr kumimoji="1" lang="en-US" altLang="zh-CN" sz="2200" dirty="0" err="1">
                <a:solidFill>
                  <a:srgbClr val="000000"/>
                </a:solidFill>
                <a:latin typeface="+mn-lt"/>
              </a:rPr>
              <a:t>cout</a:t>
            </a:r>
            <a:r>
              <a:rPr kumimoji="1" lang="en-US" altLang="zh-CN" sz="2200" dirty="0">
                <a:solidFill>
                  <a:srgbClr val="000000"/>
                </a:solidFill>
                <a:latin typeface="+mn-lt"/>
              </a:rPr>
              <a:t>&lt;&lt;"your age is"&lt;&lt; age&lt;&lt;</a:t>
            </a:r>
            <a:r>
              <a:rPr kumimoji="1" lang="en-US" altLang="zh-CN" sz="2200" dirty="0" err="1">
                <a:solidFill>
                  <a:srgbClr val="000000"/>
                </a:solidFill>
                <a:latin typeface="+mn-lt"/>
              </a:rPr>
              <a:t>endl</a:t>
            </a:r>
            <a:r>
              <a:rPr kumimoji="1" lang="en-US" altLang="zh-CN" sz="2200" dirty="0">
                <a:solidFill>
                  <a:srgbClr val="000000"/>
                </a:solidFill>
                <a:latin typeface="+mn-lt"/>
              </a:rPr>
              <a:t>; </a:t>
            </a:r>
          </a:p>
          <a:p>
            <a:pPr>
              <a:lnSpc>
                <a:spcPct val="80000"/>
              </a:lnSpc>
              <a:buNone/>
            </a:pPr>
            <a:r>
              <a:rPr kumimoji="1" lang="en-US" altLang="zh-CN" sz="2200" dirty="0">
                <a:solidFill>
                  <a:srgbClr val="000000"/>
                </a:solidFill>
                <a:latin typeface="+mn-lt"/>
              </a:rPr>
              <a:t>}</a:t>
            </a:r>
            <a:endParaRPr kumimoji="1" lang="en-US" altLang="zh-CN" sz="2200" dirty="0">
              <a:latin typeface="+mn-lt"/>
            </a:endParaRPr>
          </a:p>
          <a:p>
            <a:pPr algn="just" eaLnBrk="0" hangingPunct="0">
              <a:lnSpc>
                <a:spcPct val="80000"/>
              </a:lnSpc>
              <a:spcBef>
                <a:spcPct val="0"/>
              </a:spcBef>
              <a:buNone/>
            </a:pPr>
            <a:endParaRPr lang="en-US" altLang="zh-CN" sz="2200" dirty="0">
              <a:latin typeface="+mn-lt"/>
            </a:endParaRPr>
          </a:p>
        </p:txBody>
      </p:sp>
      <p:pic>
        <p:nvPicPr>
          <p:cNvPr id="22538" name="Picture 10"/>
          <p:cNvPicPr>
            <a:picLocks noChangeAspect="1" noChangeArrowheads="1"/>
          </p:cNvPicPr>
          <p:nvPr/>
        </p:nvPicPr>
        <p:blipFill>
          <a:blip r:embed="rId2" cstate="print"/>
          <a:srcRect/>
          <a:stretch>
            <a:fillRect/>
          </a:stretch>
        </p:blipFill>
        <p:spPr bwMode="auto">
          <a:xfrm>
            <a:off x="5943600" y="4800600"/>
            <a:ext cx="2266950" cy="628650"/>
          </a:xfrm>
          <a:prstGeom prst="rect">
            <a:avLst/>
          </a:prstGeom>
          <a:noFill/>
          <a:ln w="9525">
            <a:solidFill>
              <a:schemeClr val="bg2"/>
            </a:solidFill>
            <a:miter lim="800000"/>
            <a:headEnd/>
            <a:tailEnd/>
          </a:ln>
          <a:effectLst>
            <a:outerShdw dist="107763" dir="2700000" algn="ctr" rotWithShape="0">
              <a:srgbClr val="808080">
                <a:alpha val="50000"/>
              </a:srgbClr>
            </a:outerShdw>
          </a:effectLst>
        </p:spPr>
      </p:pic>
    </p:spTree>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r>
              <a:rPr lang="en-US" altLang="zh-CN"/>
              <a:t>12.3  C#</a:t>
            </a:r>
            <a:r>
              <a:rPr lang="zh-CN" altLang="en-US"/>
              <a:t>语言</a:t>
            </a:r>
          </a:p>
        </p:txBody>
      </p:sp>
      <p:sp>
        <p:nvSpPr>
          <p:cNvPr id="158723" name="Rectangle 3"/>
          <p:cNvSpPr>
            <a:spLocks noGrp="1" noChangeArrowheads="1"/>
          </p:cNvSpPr>
          <p:nvPr>
            <p:ph sz="quarter" idx="1"/>
          </p:nvPr>
        </p:nvSpPr>
        <p:spPr>
          <a:xfrm>
            <a:off x="381000" y="1600200"/>
            <a:ext cx="8534400" cy="4800600"/>
          </a:xfrm>
        </p:spPr>
        <p:txBody>
          <a:bodyPr/>
          <a:lstStyle/>
          <a:p>
            <a:pPr algn="just"/>
            <a:r>
              <a:rPr lang="en-US" altLang="zh-CN" sz="2400" b="0" dirty="0"/>
              <a:t>12.3.1  </a:t>
            </a:r>
            <a:r>
              <a:rPr lang="zh-CN" altLang="en-US" sz="2400" b="0" dirty="0"/>
              <a:t>概述</a:t>
            </a:r>
          </a:p>
          <a:p>
            <a:r>
              <a:rPr lang="zh-CN" altLang="en-US" sz="2400" b="0" dirty="0"/>
              <a:t>	</a:t>
            </a:r>
            <a:r>
              <a:rPr lang="en-US" altLang="zh-CN" sz="2400" b="0" dirty="0" smtClean="0"/>
              <a:t>C</a:t>
            </a:r>
            <a:r>
              <a:rPr lang="en-US" altLang="zh-CN" sz="2400" b="0" dirty="0"/>
              <a:t>#(</a:t>
            </a:r>
            <a:r>
              <a:rPr lang="zh-CN" altLang="en-US" sz="2400" b="0" dirty="0"/>
              <a:t>读</a:t>
            </a:r>
            <a:r>
              <a:rPr lang="en-US" altLang="zh-CN" sz="2400" b="0" dirty="0"/>
              <a:t>:c sharp)</a:t>
            </a:r>
            <a:r>
              <a:rPr lang="zh-CN" altLang="en-US" sz="2400" b="0" dirty="0"/>
              <a:t>是微软</a:t>
            </a:r>
            <a:r>
              <a:rPr lang="en-US" altLang="zh-CN" sz="2400" b="0" dirty="0"/>
              <a:t>.NET</a:t>
            </a:r>
            <a:r>
              <a:rPr lang="zh-CN" altLang="en-US" sz="2400" b="0" dirty="0"/>
              <a:t>开发人员的首选语言，是</a:t>
            </a:r>
            <a:r>
              <a:rPr lang="en-US" altLang="zh-CN" sz="2400" b="0" dirty="0"/>
              <a:t>21</a:t>
            </a:r>
            <a:r>
              <a:rPr lang="zh-CN" altLang="en-US" sz="2400" b="0" dirty="0"/>
              <a:t>世纪最重要的编程语言之一。</a:t>
            </a:r>
          </a:p>
          <a:p>
            <a:r>
              <a:rPr lang="zh-CN" altLang="en-US" sz="2400" b="0" dirty="0"/>
              <a:t>	</a:t>
            </a:r>
            <a:r>
              <a:rPr lang="en-US" altLang="zh-CN" sz="2400" b="0" dirty="0" smtClean="0"/>
              <a:t>C</a:t>
            </a:r>
            <a:r>
              <a:rPr lang="en-US" altLang="zh-CN" sz="2400" b="0" dirty="0"/>
              <a:t>#</a:t>
            </a:r>
            <a:r>
              <a:rPr lang="zh-CN" altLang="en-US" sz="2400" b="0" dirty="0"/>
              <a:t>继承了多种程序设计语言的精髓，它直接继承了当今最成功的两种计算机语言</a:t>
            </a:r>
            <a:r>
              <a:rPr lang="en-US" altLang="zh-CN" sz="2400" b="0" dirty="0"/>
              <a:t>—— C</a:t>
            </a:r>
            <a:r>
              <a:rPr lang="zh-CN" altLang="en-US" sz="2400" b="0" dirty="0"/>
              <a:t>和</a:t>
            </a:r>
            <a:r>
              <a:rPr lang="en-US" altLang="zh-CN" sz="2400" b="0" dirty="0"/>
              <a:t>C++</a:t>
            </a:r>
            <a:r>
              <a:rPr lang="zh-CN" altLang="en-US" sz="2400" b="0" dirty="0"/>
              <a:t>语言的功能，并且与</a:t>
            </a:r>
            <a:r>
              <a:rPr lang="en-US" altLang="zh-CN" sz="2400" b="0" dirty="0"/>
              <a:t>Java</a:t>
            </a:r>
            <a:r>
              <a:rPr lang="zh-CN" altLang="en-US" sz="2400" b="0" dirty="0"/>
              <a:t>有紧密联系。</a:t>
            </a:r>
          </a:p>
          <a:p>
            <a:r>
              <a:rPr lang="zh-CN" altLang="en-US" sz="2400" b="0" dirty="0"/>
              <a:t>	</a:t>
            </a:r>
            <a:r>
              <a:rPr lang="en-US" altLang="zh-CN" sz="2400" b="0" dirty="0"/>
              <a:t>1.	Internet</a:t>
            </a:r>
            <a:r>
              <a:rPr lang="zh-CN" altLang="en-US" sz="2400" b="0" dirty="0"/>
              <a:t>和</a:t>
            </a:r>
            <a:r>
              <a:rPr lang="en-US" altLang="zh-CN" sz="2400" b="0" dirty="0"/>
              <a:t>Java</a:t>
            </a:r>
            <a:r>
              <a:rPr lang="zh-CN" altLang="en-US" sz="2400" b="0" dirty="0"/>
              <a:t>的出现</a:t>
            </a:r>
          </a:p>
          <a:p>
            <a:r>
              <a:rPr lang="zh-CN" altLang="en-US" sz="2400" b="0" dirty="0"/>
              <a:t>	</a:t>
            </a:r>
            <a:r>
              <a:rPr lang="en-US" altLang="zh-CN" sz="2400" b="0" dirty="0" smtClean="0"/>
              <a:t>Java</a:t>
            </a:r>
            <a:r>
              <a:rPr lang="zh-CN" altLang="en-US" sz="2400" b="0" dirty="0"/>
              <a:t>是一种结构化的面向对象语言，它继承了</a:t>
            </a:r>
            <a:r>
              <a:rPr lang="en-US" altLang="zh-CN" sz="2400" b="0" dirty="0"/>
              <a:t>C++</a:t>
            </a:r>
            <a:r>
              <a:rPr lang="zh-CN" altLang="en-US" sz="2400" b="0" dirty="0"/>
              <a:t>的语法和设计理念。</a:t>
            </a:r>
            <a:r>
              <a:rPr lang="zh-CN" altLang="en-US" sz="2400" dirty="0"/>
              <a:t> </a:t>
            </a:r>
            <a:r>
              <a:rPr lang="en-US" altLang="zh-CN" sz="2400" dirty="0"/>
              <a:t>Java</a:t>
            </a:r>
            <a:r>
              <a:rPr lang="zh-CN" altLang="en-US" sz="2400" dirty="0"/>
              <a:t>通过将程序员的源代码转换成为一种叫做“字节码”的中间代码，从而使得程序可移植。</a:t>
            </a:r>
            <a:r>
              <a:rPr lang="en-US" altLang="zh-CN" sz="2400" dirty="0"/>
              <a:t>Java</a:t>
            </a:r>
            <a:r>
              <a:rPr lang="zh-CN" altLang="en-US" sz="2400" dirty="0"/>
              <a:t>源自</a:t>
            </a:r>
            <a:r>
              <a:rPr lang="en-US" altLang="zh-CN" sz="2400" dirty="0"/>
              <a:t>C</a:t>
            </a:r>
            <a:r>
              <a:rPr lang="zh-CN" altLang="en-US" sz="2400" dirty="0"/>
              <a:t>和</a:t>
            </a:r>
            <a:r>
              <a:rPr lang="en-US" altLang="zh-CN" sz="2400" dirty="0"/>
              <a:t>C++</a:t>
            </a:r>
            <a:r>
              <a:rPr lang="zh-CN" altLang="en-US" sz="2400" dirty="0"/>
              <a:t>语言，其语法基于</a:t>
            </a:r>
            <a:r>
              <a:rPr lang="en-US" altLang="zh-CN" sz="2400" dirty="0"/>
              <a:t>C</a:t>
            </a:r>
            <a:r>
              <a:rPr lang="zh-CN" altLang="en-US" sz="2400" dirty="0"/>
              <a:t>语言，而面向对象模型则基于</a:t>
            </a:r>
            <a:r>
              <a:rPr lang="en-US" altLang="zh-CN" sz="2400" dirty="0"/>
              <a:t>C++</a:t>
            </a:r>
            <a:r>
              <a:rPr lang="zh-CN" altLang="en-US" sz="2400" dirty="0"/>
              <a:t>语言。 </a:t>
            </a:r>
            <a:endParaRPr lang="zh-CN" altLang="en-US" sz="2400" b="0" dirty="0"/>
          </a:p>
          <a:p>
            <a:endParaRPr lang="en-US" altLang="zh-CN" sz="2400" dirty="0"/>
          </a:p>
        </p:txBody>
      </p:sp>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r>
              <a:rPr lang="en-US" altLang="zh-CN"/>
              <a:t>12.3  C#</a:t>
            </a:r>
            <a:r>
              <a:rPr lang="zh-CN" altLang="en-US"/>
              <a:t>语言</a:t>
            </a:r>
          </a:p>
        </p:txBody>
      </p:sp>
      <p:sp>
        <p:nvSpPr>
          <p:cNvPr id="159747" name="Rectangle 3"/>
          <p:cNvSpPr>
            <a:spLocks noGrp="1" noChangeArrowheads="1"/>
          </p:cNvSpPr>
          <p:nvPr>
            <p:ph sz="quarter" idx="1"/>
          </p:nvPr>
        </p:nvSpPr>
        <p:spPr/>
        <p:txBody>
          <a:bodyPr/>
          <a:lstStyle/>
          <a:p>
            <a:r>
              <a:rPr lang="en-US" altLang="zh-CN" dirty="0"/>
              <a:t>2.	C#</a:t>
            </a:r>
            <a:r>
              <a:rPr lang="zh-CN" altLang="en-US" dirty="0"/>
              <a:t>的创建</a:t>
            </a:r>
          </a:p>
          <a:p>
            <a:r>
              <a:rPr lang="zh-CN" altLang="en-US" dirty="0"/>
              <a:t>	</a:t>
            </a:r>
            <a:r>
              <a:rPr lang="zh-CN" altLang="en-US" dirty="0" smtClean="0"/>
              <a:t>为</a:t>
            </a:r>
            <a:r>
              <a:rPr lang="zh-CN" altLang="en-US" dirty="0"/>
              <a:t>满足种种需要，微软公司开发了</a:t>
            </a:r>
            <a:r>
              <a:rPr lang="en-US" altLang="zh-CN" dirty="0"/>
              <a:t>C#</a:t>
            </a:r>
            <a:r>
              <a:rPr lang="zh-CN" altLang="en-US" dirty="0"/>
              <a:t>语言，它是微软在</a:t>
            </a:r>
            <a:r>
              <a:rPr lang="en-US" altLang="zh-CN" dirty="0"/>
              <a:t>20</a:t>
            </a:r>
            <a:r>
              <a:rPr lang="zh-CN" altLang="en-US" dirty="0"/>
              <a:t>世纪</a:t>
            </a:r>
            <a:r>
              <a:rPr lang="en-US" altLang="zh-CN" dirty="0"/>
              <a:t>90</a:t>
            </a:r>
            <a:r>
              <a:rPr lang="zh-CN" altLang="en-US" dirty="0"/>
              <a:t>年代后期开发的，也是整个</a:t>
            </a:r>
            <a:r>
              <a:rPr lang="en-US" altLang="zh-CN" dirty="0"/>
              <a:t>.NET</a:t>
            </a:r>
            <a:r>
              <a:rPr lang="zh-CN" altLang="en-US" dirty="0"/>
              <a:t>战略的一部分。</a:t>
            </a:r>
            <a:r>
              <a:rPr lang="en-US" altLang="zh-CN" dirty="0"/>
              <a:t>2000</a:t>
            </a:r>
            <a:r>
              <a:rPr lang="zh-CN" altLang="en-US" dirty="0"/>
              <a:t>年中期发布了</a:t>
            </a:r>
            <a:r>
              <a:rPr lang="en-US" altLang="zh-CN" dirty="0"/>
              <a:t>C#</a:t>
            </a:r>
            <a:r>
              <a:rPr lang="zh-CN" altLang="en-US" dirty="0"/>
              <a:t>的第一个版本，其首席设计师是</a:t>
            </a:r>
            <a:r>
              <a:rPr lang="en-US" altLang="zh-CN" dirty="0"/>
              <a:t>Anders Hejlsberg</a:t>
            </a:r>
            <a:r>
              <a:rPr lang="zh-CN" altLang="en-US" dirty="0"/>
              <a:t>。</a:t>
            </a:r>
            <a:r>
              <a:rPr lang="en-US" altLang="zh-CN" dirty="0"/>
              <a:t>Hejlsberg</a:t>
            </a:r>
            <a:r>
              <a:rPr lang="zh-CN" altLang="en-US" dirty="0"/>
              <a:t>是当今世界上处于领导地位的计算机语言专家之一，他取得了许多出色的成就，例如，</a:t>
            </a:r>
            <a:r>
              <a:rPr lang="en-US" altLang="zh-CN" dirty="0"/>
              <a:t>20</a:t>
            </a:r>
            <a:r>
              <a:rPr lang="zh-CN" altLang="en-US" dirty="0"/>
              <a:t>世纪</a:t>
            </a:r>
            <a:r>
              <a:rPr lang="en-US" altLang="zh-CN" dirty="0"/>
              <a:t>80</a:t>
            </a:r>
            <a:r>
              <a:rPr lang="zh-CN" altLang="en-US" dirty="0"/>
              <a:t>年代，极其成功且极具影响力的</a:t>
            </a:r>
            <a:r>
              <a:rPr lang="en-US" altLang="zh-CN" dirty="0"/>
              <a:t>Turbo Pascal</a:t>
            </a:r>
            <a:r>
              <a:rPr lang="zh-CN" altLang="en-US" dirty="0"/>
              <a:t>软件因其语法的精简实现而成为了以后所有编译器的标准，该软件的最初创建者就是</a:t>
            </a:r>
            <a:r>
              <a:rPr lang="en-US" altLang="zh-CN" dirty="0"/>
              <a:t>Hejlsberg</a:t>
            </a:r>
            <a:r>
              <a:rPr lang="zh-CN" altLang="en-US" dirty="0"/>
              <a:t>。 </a:t>
            </a:r>
          </a:p>
        </p:txBody>
      </p:sp>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r>
              <a:rPr lang="en-US" altLang="zh-CN"/>
              <a:t>12.3  C#</a:t>
            </a:r>
            <a:r>
              <a:rPr lang="zh-CN" altLang="en-US"/>
              <a:t>语言</a:t>
            </a:r>
          </a:p>
        </p:txBody>
      </p:sp>
      <p:sp>
        <p:nvSpPr>
          <p:cNvPr id="160771" name="Rectangle 3"/>
          <p:cNvSpPr>
            <a:spLocks noGrp="1" noChangeArrowheads="1"/>
          </p:cNvSpPr>
          <p:nvPr>
            <p:ph sz="quarter" idx="1"/>
          </p:nvPr>
        </p:nvSpPr>
        <p:spPr>
          <a:xfrm>
            <a:off x="381000" y="1600200"/>
            <a:ext cx="8534400" cy="1371600"/>
          </a:xfrm>
        </p:spPr>
        <p:txBody>
          <a:bodyPr/>
          <a:lstStyle/>
          <a:p>
            <a:r>
              <a:rPr lang="en-US" altLang="zh-CN" dirty="0"/>
              <a:t>	</a:t>
            </a:r>
            <a:r>
              <a:rPr lang="en-US" altLang="zh-CN" dirty="0" smtClean="0"/>
              <a:t>C</a:t>
            </a:r>
            <a:r>
              <a:rPr lang="en-US" altLang="zh-CN" dirty="0"/>
              <a:t>#</a:t>
            </a:r>
            <a:r>
              <a:rPr lang="zh-CN" altLang="en-US" dirty="0"/>
              <a:t>与</a:t>
            </a:r>
            <a:r>
              <a:rPr lang="en-US" altLang="zh-CN" dirty="0"/>
              <a:t>C</a:t>
            </a:r>
            <a:r>
              <a:rPr lang="zh-CN" altLang="en-US" dirty="0"/>
              <a:t>、</a:t>
            </a:r>
            <a:r>
              <a:rPr lang="en-US" altLang="zh-CN" dirty="0"/>
              <a:t>C++</a:t>
            </a:r>
            <a:r>
              <a:rPr lang="zh-CN" altLang="en-US" dirty="0"/>
              <a:t>和</a:t>
            </a:r>
            <a:r>
              <a:rPr lang="en-US" altLang="zh-CN" dirty="0"/>
              <a:t>Java</a:t>
            </a:r>
            <a:r>
              <a:rPr lang="zh-CN" altLang="en-US" dirty="0"/>
              <a:t>直接相关。</a:t>
            </a:r>
            <a:r>
              <a:rPr lang="en-US" altLang="zh-CN" dirty="0"/>
              <a:t>C#</a:t>
            </a:r>
            <a:r>
              <a:rPr lang="zh-CN" altLang="en-US" dirty="0"/>
              <a:t>的族谱如图</a:t>
            </a:r>
            <a:r>
              <a:rPr lang="en-US" altLang="zh-CN" dirty="0"/>
              <a:t>12-2</a:t>
            </a:r>
            <a:r>
              <a:rPr lang="zh-CN" altLang="en-US" dirty="0"/>
              <a:t>所示，</a:t>
            </a:r>
            <a:r>
              <a:rPr lang="en-US" altLang="zh-CN" dirty="0"/>
              <a:t>C#</a:t>
            </a:r>
            <a:r>
              <a:rPr lang="zh-CN" altLang="en-US" dirty="0"/>
              <a:t>的“祖父”是</a:t>
            </a:r>
            <a:r>
              <a:rPr lang="en-US" altLang="zh-CN" dirty="0"/>
              <a:t>C</a:t>
            </a:r>
            <a:r>
              <a:rPr lang="zh-CN" altLang="en-US" dirty="0"/>
              <a:t>，从</a:t>
            </a:r>
            <a:r>
              <a:rPr lang="en-US" altLang="zh-CN" dirty="0"/>
              <a:t>C</a:t>
            </a:r>
            <a:r>
              <a:rPr lang="zh-CN" altLang="en-US" dirty="0"/>
              <a:t>那里继承了语法、许多关键字和运算符。接下来，</a:t>
            </a:r>
            <a:r>
              <a:rPr lang="en-US" altLang="zh-CN" dirty="0"/>
              <a:t>C#</a:t>
            </a:r>
            <a:r>
              <a:rPr lang="zh-CN" altLang="en-US" dirty="0"/>
              <a:t>基于并改进了</a:t>
            </a:r>
            <a:r>
              <a:rPr lang="en-US" altLang="zh-CN" dirty="0"/>
              <a:t>C++</a:t>
            </a:r>
            <a:r>
              <a:rPr lang="zh-CN" altLang="en-US" dirty="0"/>
              <a:t>所定义的对象模型。 </a:t>
            </a:r>
          </a:p>
        </p:txBody>
      </p:sp>
      <p:pic>
        <p:nvPicPr>
          <p:cNvPr id="160772" name="Picture 4"/>
          <p:cNvPicPr>
            <a:picLocks noChangeAspect="1" noChangeArrowheads="1"/>
          </p:cNvPicPr>
          <p:nvPr/>
        </p:nvPicPr>
        <p:blipFill>
          <a:blip r:embed="rId2" cstate="print"/>
          <a:srcRect/>
          <a:stretch>
            <a:fillRect/>
          </a:stretch>
        </p:blipFill>
        <p:spPr bwMode="auto">
          <a:xfrm>
            <a:off x="3048000" y="2971800"/>
            <a:ext cx="3190875" cy="3038475"/>
          </a:xfrm>
          <a:prstGeom prst="rect">
            <a:avLst/>
          </a:prstGeom>
          <a:noFill/>
          <a:ln w="9525">
            <a:noFill/>
            <a:miter lim="800000"/>
            <a:headEnd/>
            <a:tailEnd/>
          </a:ln>
          <a:effectLst/>
        </p:spPr>
      </p:pic>
    </p:spTree>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r>
              <a:rPr lang="en-US" altLang="zh-CN"/>
              <a:t>12.3  C#</a:t>
            </a:r>
            <a:r>
              <a:rPr lang="zh-CN" altLang="en-US"/>
              <a:t>语言</a:t>
            </a:r>
          </a:p>
        </p:txBody>
      </p:sp>
      <p:sp>
        <p:nvSpPr>
          <p:cNvPr id="161795" name="Rectangle 3"/>
          <p:cNvSpPr>
            <a:spLocks noGrp="1" noChangeArrowheads="1"/>
          </p:cNvSpPr>
          <p:nvPr>
            <p:ph sz="quarter" idx="1"/>
          </p:nvPr>
        </p:nvSpPr>
        <p:spPr/>
        <p:txBody>
          <a:bodyPr/>
          <a:lstStyle/>
          <a:p>
            <a:r>
              <a:rPr lang="en-US" altLang="zh-CN" sz="2400" dirty="0"/>
              <a:t>	</a:t>
            </a:r>
            <a:r>
              <a:rPr lang="en-US" altLang="zh-CN" sz="2400" dirty="0" smtClean="0"/>
              <a:t>C</a:t>
            </a:r>
            <a:r>
              <a:rPr lang="en-US" altLang="zh-CN" sz="2400" dirty="0"/>
              <a:t>#</a:t>
            </a:r>
            <a:r>
              <a:rPr lang="zh-CN" altLang="en-US" sz="2400" dirty="0"/>
              <a:t>和</a:t>
            </a:r>
            <a:r>
              <a:rPr lang="en-US" altLang="zh-CN" sz="2400" dirty="0"/>
              <a:t>Java</a:t>
            </a:r>
            <a:r>
              <a:rPr lang="zh-CN" altLang="en-US" sz="2400" dirty="0"/>
              <a:t>之间的关系稍显复杂。如前面所说，</a:t>
            </a:r>
            <a:r>
              <a:rPr lang="en-US" altLang="zh-CN" sz="2400" dirty="0"/>
              <a:t>Java</a:t>
            </a:r>
            <a:r>
              <a:rPr lang="zh-CN" altLang="en-US" sz="2400" dirty="0"/>
              <a:t>也是从</a:t>
            </a:r>
            <a:r>
              <a:rPr lang="en-US" altLang="zh-CN" sz="2400" dirty="0"/>
              <a:t>C</a:t>
            </a:r>
            <a:r>
              <a:rPr lang="zh-CN" altLang="en-US" sz="2400" dirty="0"/>
              <a:t>和</a:t>
            </a:r>
            <a:r>
              <a:rPr lang="en-US" altLang="zh-CN" sz="2400" dirty="0"/>
              <a:t>C++</a:t>
            </a:r>
            <a:r>
              <a:rPr lang="zh-CN" altLang="en-US" sz="2400" dirty="0"/>
              <a:t>衍生而来，也继承了</a:t>
            </a:r>
            <a:r>
              <a:rPr lang="en-US" altLang="zh-CN" sz="2400" dirty="0"/>
              <a:t>C/C++</a:t>
            </a:r>
            <a:r>
              <a:rPr lang="zh-CN" altLang="en-US" sz="2400" dirty="0"/>
              <a:t>的语法和对象模型。类似于</a:t>
            </a:r>
            <a:r>
              <a:rPr lang="en-US" altLang="zh-CN" sz="2400" dirty="0"/>
              <a:t>Java</a:t>
            </a:r>
            <a:r>
              <a:rPr lang="zh-CN" altLang="en-US" sz="2400" dirty="0"/>
              <a:t>，</a:t>
            </a:r>
            <a:r>
              <a:rPr lang="en-US" altLang="zh-CN" sz="2400" dirty="0"/>
              <a:t>C#</a:t>
            </a:r>
            <a:r>
              <a:rPr lang="zh-CN" altLang="en-US" sz="2400" dirty="0"/>
              <a:t>被设计用来产生可移植的代码。但是</a:t>
            </a:r>
            <a:r>
              <a:rPr lang="en-US" altLang="zh-CN" sz="2400" dirty="0"/>
              <a:t>C#</a:t>
            </a:r>
            <a:r>
              <a:rPr lang="zh-CN" altLang="en-US" sz="2400" dirty="0"/>
              <a:t>不是衍生于</a:t>
            </a:r>
            <a:r>
              <a:rPr lang="en-US" altLang="zh-CN" sz="2400" dirty="0"/>
              <a:t>Java</a:t>
            </a:r>
            <a:r>
              <a:rPr lang="zh-CN" altLang="en-US" sz="2400" dirty="0"/>
              <a:t>，</a:t>
            </a:r>
            <a:r>
              <a:rPr lang="en-US" altLang="zh-CN" sz="2400" dirty="0"/>
              <a:t>C#</a:t>
            </a:r>
            <a:r>
              <a:rPr lang="zh-CN" altLang="en-US" sz="2400" dirty="0"/>
              <a:t>和</a:t>
            </a:r>
            <a:r>
              <a:rPr lang="en-US" altLang="zh-CN" sz="2400" dirty="0"/>
              <a:t>Java</a:t>
            </a:r>
            <a:r>
              <a:rPr lang="zh-CN" altLang="en-US" sz="2400" dirty="0"/>
              <a:t>更像堂兄弟，有共同的祖先，但在许多重要方面也有所不同。</a:t>
            </a:r>
          </a:p>
          <a:p>
            <a:r>
              <a:rPr lang="zh-CN" altLang="en-US" sz="2400" dirty="0"/>
              <a:t>	</a:t>
            </a:r>
            <a:r>
              <a:rPr lang="en-US" altLang="zh-CN" sz="2400" dirty="0" smtClean="0"/>
              <a:t>C</a:t>
            </a:r>
            <a:r>
              <a:rPr lang="en-US" altLang="zh-CN" sz="2400" dirty="0"/>
              <a:t>#</a:t>
            </a:r>
            <a:r>
              <a:rPr lang="zh-CN" altLang="en-US" sz="2400" dirty="0"/>
              <a:t>包含许多新增加的功能，其中最重要的功能体现在其对软件组件的内置支持。事实上，</a:t>
            </a:r>
            <a:r>
              <a:rPr lang="en-US" altLang="zh-CN" sz="2400" dirty="0"/>
              <a:t>C#</a:t>
            </a:r>
            <a:r>
              <a:rPr lang="zh-CN" altLang="en-US" sz="2400" dirty="0"/>
              <a:t>已经被特征化为面向组件的语言，因为它包含对面向软件组件编程的完整支持。例如，</a:t>
            </a:r>
            <a:r>
              <a:rPr lang="en-US" altLang="zh-CN" sz="2400" dirty="0"/>
              <a:t>C#</a:t>
            </a:r>
            <a:r>
              <a:rPr lang="zh-CN" altLang="en-US" sz="2400" dirty="0"/>
              <a:t>包含了支持组件创建的功能，如属性、方法和事件。然而，</a:t>
            </a:r>
            <a:r>
              <a:rPr lang="en-US" altLang="zh-CN" sz="2400" dirty="0"/>
              <a:t>C#</a:t>
            </a:r>
            <a:r>
              <a:rPr lang="zh-CN" altLang="en-US" sz="2400" dirty="0"/>
              <a:t>程序能够在安全的混合语言环境中运行，这一点才是它最重要的面向组件的功能。 </a:t>
            </a:r>
          </a:p>
        </p:txBody>
      </p:sp>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r>
              <a:rPr lang="en-US" altLang="zh-CN"/>
              <a:t>12.3  C#</a:t>
            </a:r>
            <a:r>
              <a:rPr lang="zh-CN" altLang="en-US"/>
              <a:t>语言</a:t>
            </a:r>
          </a:p>
        </p:txBody>
      </p:sp>
      <p:sp>
        <p:nvSpPr>
          <p:cNvPr id="162819" name="Rectangle 3"/>
          <p:cNvSpPr>
            <a:spLocks noGrp="1" noChangeArrowheads="1"/>
          </p:cNvSpPr>
          <p:nvPr>
            <p:ph sz="quarter" idx="1"/>
          </p:nvPr>
        </p:nvSpPr>
        <p:spPr/>
        <p:txBody>
          <a:bodyPr/>
          <a:lstStyle/>
          <a:p>
            <a:pPr marL="457200" indent="-457200"/>
            <a:r>
              <a:rPr lang="en-US" altLang="zh-CN" dirty="0"/>
              <a:t>3.	C#</a:t>
            </a:r>
            <a:r>
              <a:rPr lang="zh-CN" altLang="en-US" dirty="0"/>
              <a:t>的发展</a:t>
            </a:r>
          </a:p>
          <a:p>
            <a:pPr marL="914400" lvl="1" indent="-457200"/>
            <a:r>
              <a:rPr lang="en-US" altLang="zh-CN" sz="1800" dirty="0"/>
              <a:t>1.0——</a:t>
            </a:r>
            <a:r>
              <a:rPr lang="zh-CN" altLang="en-US" sz="1800" dirty="0"/>
              <a:t>随</a:t>
            </a:r>
            <a:r>
              <a:rPr lang="en-US" altLang="zh-CN" sz="1800" dirty="0"/>
              <a:t>.NET</a:t>
            </a:r>
            <a:r>
              <a:rPr lang="zh-CN" altLang="en-US" sz="1800" dirty="0"/>
              <a:t>框架</a:t>
            </a:r>
            <a:r>
              <a:rPr lang="en-US" altLang="zh-CN" sz="1800" dirty="0"/>
              <a:t>1.0</a:t>
            </a:r>
            <a:r>
              <a:rPr lang="zh-CN" altLang="en-US" sz="1800" dirty="0"/>
              <a:t>和</a:t>
            </a:r>
            <a:r>
              <a:rPr lang="en-US" altLang="zh-CN" sz="1800" dirty="0"/>
              <a:t>Visual Studio.NET 2002</a:t>
            </a:r>
            <a:r>
              <a:rPr lang="zh-CN" altLang="en-US" sz="1800" dirty="0"/>
              <a:t>于</a:t>
            </a:r>
            <a:r>
              <a:rPr lang="en-US" altLang="zh-CN" sz="1800" dirty="0"/>
              <a:t>2002</a:t>
            </a:r>
            <a:r>
              <a:rPr lang="zh-CN" altLang="en-US" sz="1800" dirty="0"/>
              <a:t>年</a:t>
            </a:r>
            <a:r>
              <a:rPr lang="en-US" altLang="zh-CN" sz="1800" dirty="0"/>
              <a:t>2</a:t>
            </a:r>
            <a:r>
              <a:rPr lang="zh-CN" altLang="en-US" sz="1800" dirty="0"/>
              <a:t>月</a:t>
            </a:r>
            <a:r>
              <a:rPr lang="en-US" altLang="zh-CN" sz="1800" dirty="0"/>
              <a:t>13</a:t>
            </a:r>
            <a:r>
              <a:rPr lang="zh-CN" altLang="en-US" sz="1800" dirty="0"/>
              <a:t>日发布。</a:t>
            </a:r>
          </a:p>
          <a:p>
            <a:pPr marL="914400" lvl="1" indent="-457200"/>
            <a:r>
              <a:rPr lang="en-US" altLang="zh-CN" sz="1800" dirty="0"/>
              <a:t>1.5——</a:t>
            </a:r>
            <a:r>
              <a:rPr lang="zh-CN" altLang="en-US" sz="1800" dirty="0"/>
              <a:t>随</a:t>
            </a:r>
            <a:r>
              <a:rPr lang="en-US" altLang="zh-CN" sz="1800" dirty="0"/>
              <a:t>.NET</a:t>
            </a:r>
            <a:r>
              <a:rPr lang="zh-CN" altLang="en-US" sz="1800" dirty="0"/>
              <a:t>框架</a:t>
            </a:r>
            <a:r>
              <a:rPr lang="en-US" altLang="zh-CN" sz="1800" dirty="0"/>
              <a:t>1.1</a:t>
            </a:r>
            <a:r>
              <a:rPr lang="zh-CN" altLang="en-US" sz="1800" dirty="0"/>
              <a:t>和</a:t>
            </a:r>
            <a:r>
              <a:rPr lang="en-US" altLang="zh-CN" sz="1800" dirty="0"/>
              <a:t>Visual Studio.NET 2003</a:t>
            </a:r>
            <a:r>
              <a:rPr lang="zh-CN" altLang="en-US" sz="1800" dirty="0"/>
              <a:t>于</a:t>
            </a:r>
            <a:r>
              <a:rPr lang="en-US" altLang="zh-CN" sz="1800" dirty="0"/>
              <a:t>2003</a:t>
            </a:r>
            <a:r>
              <a:rPr lang="zh-CN" altLang="en-US" sz="1800" dirty="0"/>
              <a:t>年</a:t>
            </a:r>
            <a:r>
              <a:rPr lang="en-US" altLang="zh-CN" sz="1800" dirty="0"/>
              <a:t>5</a:t>
            </a:r>
            <a:r>
              <a:rPr lang="zh-CN" altLang="en-US" sz="1800" dirty="0"/>
              <a:t>月</a:t>
            </a:r>
            <a:r>
              <a:rPr lang="en-US" altLang="zh-CN" sz="1800" dirty="0"/>
              <a:t>20</a:t>
            </a:r>
            <a:r>
              <a:rPr lang="zh-CN" altLang="en-US" sz="1800" dirty="0"/>
              <a:t>日发布。</a:t>
            </a:r>
          </a:p>
          <a:p>
            <a:pPr marL="914400" lvl="1" indent="-457200"/>
            <a:r>
              <a:rPr lang="en-US" altLang="zh-CN" sz="1800" dirty="0"/>
              <a:t>2.0——</a:t>
            </a:r>
            <a:r>
              <a:rPr lang="zh-CN" altLang="en-US" sz="1800" dirty="0"/>
              <a:t>随</a:t>
            </a:r>
            <a:r>
              <a:rPr lang="en-US" altLang="zh-CN" sz="1800" dirty="0"/>
              <a:t>.NET</a:t>
            </a:r>
            <a:r>
              <a:rPr lang="zh-CN" altLang="en-US" sz="1800" dirty="0"/>
              <a:t>框架</a:t>
            </a:r>
            <a:r>
              <a:rPr lang="en-US" altLang="zh-CN" sz="1800" dirty="0"/>
              <a:t>2.0</a:t>
            </a:r>
            <a:r>
              <a:rPr lang="zh-CN" altLang="en-US" sz="1800" dirty="0"/>
              <a:t>和</a:t>
            </a:r>
            <a:r>
              <a:rPr lang="en-US" altLang="zh-CN" sz="1800" dirty="0"/>
              <a:t>Visual Studio.NET 2005</a:t>
            </a:r>
            <a:r>
              <a:rPr lang="zh-CN" altLang="en-US" sz="1800" dirty="0"/>
              <a:t>于</a:t>
            </a:r>
            <a:r>
              <a:rPr lang="en-US" altLang="zh-CN" sz="1800" dirty="0"/>
              <a:t>2005</a:t>
            </a:r>
            <a:r>
              <a:rPr lang="zh-CN" altLang="en-US" sz="1800" dirty="0"/>
              <a:t>年</a:t>
            </a:r>
            <a:r>
              <a:rPr lang="en-US" altLang="zh-CN" sz="1800" dirty="0"/>
              <a:t>11</a:t>
            </a:r>
            <a:r>
              <a:rPr lang="zh-CN" altLang="en-US" sz="1800" dirty="0"/>
              <a:t>月</a:t>
            </a:r>
            <a:r>
              <a:rPr lang="en-US" altLang="zh-CN" sz="1800" dirty="0"/>
              <a:t>7</a:t>
            </a:r>
            <a:r>
              <a:rPr lang="zh-CN" altLang="en-US" sz="1800" dirty="0"/>
              <a:t>日发布。</a:t>
            </a:r>
          </a:p>
          <a:p>
            <a:pPr marL="914400" lvl="1" indent="-457200"/>
            <a:r>
              <a:rPr lang="en-US" altLang="zh-CN" sz="1800" dirty="0"/>
              <a:t>3.0——</a:t>
            </a:r>
            <a:r>
              <a:rPr lang="zh-CN" altLang="en-US" sz="1800" dirty="0"/>
              <a:t>随</a:t>
            </a:r>
            <a:r>
              <a:rPr lang="en-US" altLang="zh-CN" sz="1800" dirty="0"/>
              <a:t>.NET</a:t>
            </a:r>
            <a:r>
              <a:rPr lang="zh-CN" altLang="en-US" sz="1800" dirty="0"/>
              <a:t>框架</a:t>
            </a:r>
            <a:r>
              <a:rPr lang="en-US" altLang="zh-CN" sz="1800" dirty="0"/>
              <a:t>3.0</a:t>
            </a:r>
            <a:r>
              <a:rPr lang="zh-CN" altLang="en-US" sz="1800" dirty="0"/>
              <a:t>和</a:t>
            </a:r>
            <a:r>
              <a:rPr lang="en-US" altLang="zh-CN" sz="1800" dirty="0"/>
              <a:t>Visual Studio.NET 2008</a:t>
            </a:r>
            <a:r>
              <a:rPr lang="zh-CN" altLang="en-US" sz="1800" dirty="0"/>
              <a:t>于</a:t>
            </a:r>
            <a:r>
              <a:rPr lang="en-US" altLang="zh-CN" sz="1800" dirty="0"/>
              <a:t>2007</a:t>
            </a:r>
            <a:r>
              <a:rPr lang="zh-CN" altLang="en-US" sz="1800" dirty="0"/>
              <a:t>年</a:t>
            </a:r>
            <a:r>
              <a:rPr lang="en-US" altLang="zh-CN" sz="1800" dirty="0"/>
              <a:t>11</a:t>
            </a:r>
            <a:r>
              <a:rPr lang="zh-CN" altLang="en-US" sz="1800" dirty="0"/>
              <a:t>月</a:t>
            </a:r>
            <a:r>
              <a:rPr lang="en-US" altLang="zh-CN" sz="1800" dirty="0"/>
              <a:t>16</a:t>
            </a:r>
            <a:r>
              <a:rPr lang="zh-CN" altLang="en-US" sz="1800" dirty="0"/>
              <a:t>日发布。</a:t>
            </a:r>
          </a:p>
          <a:p>
            <a:pPr marL="914400" lvl="1" indent="-457200"/>
            <a:r>
              <a:rPr lang="en-US" altLang="zh-CN" sz="1800" dirty="0"/>
              <a:t>4.0——</a:t>
            </a:r>
            <a:r>
              <a:rPr lang="zh-CN" altLang="en-US" sz="1800" dirty="0"/>
              <a:t>随</a:t>
            </a:r>
            <a:r>
              <a:rPr lang="en-US" altLang="zh-CN" sz="1800" dirty="0"/>
              <a:t>.NET</a:t>
            </a:r>
            <a:r>
              <a:rPr lang="zh-CN" altLang="en-US" sz="1800" dirty="0"/>
              <a:t>框架</a:t>
            </a:r>
            <a:r>
              <a:rPr lang="en-US" altLang="zh-CN" sz="1800" dirty="0"/>
              <a:t>4.0</a:t>
            </a:r>
            <a:r>
              <a:rPr lang="zh-CN" altLang="en-US" sz="1800" dirty="0"/>
              <a:t>和</a:t>
            </a:r>
            <a:r>
              <a:rPr lang="en-US" altLang="zh-CN" sz="1800" dirty="0"/>
              <a:t>Visual Studio.NET 2010</a:t>
            </a:r>
            <a:r>
              <a:rPr lang="zh-CN" altLang="en-US" sz="1800" dirty="0"/>
              <a:t>于</a:t>
            </a:r>
            <a:r>
              <a:rPr lang="en-US" altLang="zh-CN" sz="1800" dirty="0"/>
              <a:t>2010</a:t>
            </a:r>
            <a:r>
              <a:rPr lang="zh-CN" altLang="en-US" sz="1800" dirty="0"/>
              <a:t>年</a:t>
            </a:r>
            <a:r>
              <a:rPr lang="en-US" altLang="zh-CN" sz="1800" dirty="0"/>
              <a:t>4</a:t>
            </a:r>
            <a:r>
              <a:rPr lang="zh-CN" altLang="en-US" sz="1800" dirty="0"/>
              <a:t>月</a:t>
            </a:r>
            <a:r>
              <a:rPr lang="en-US" altLang="zh-CN" sz="1800" dirty="0"/>
              <a:t>12</a:t>
            </a:r>
            <a:r>
              <a:rPr lang="zh-CN" altLang="en-US" sz="1800" dirty="0"/>
              <a:t>日发布。</a:t>
            </a:r>
          </a:p>
          <a:p>
            <a:pPr marL="914400" lvl="1" indent="-457200"/>
            <a:endParaRPr lang="en-US" altLang="zh-CN" dirty="0"/>
          </a:p>
        </p:txBody>
      </p:sp>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r>
              <a:rPr lang="en-US" altLang="zh-CN"/>
              <a:t>12.3  C#</a:t>
            </a:r>
            <a:r>
              <a:rPr lang="zh-CN" altLang="en-US"/>
              <a:t>语言</a:t>
            </a:r>
          </a:p>
        </p:txBody>
      </p:sp>
      <p:sp>
        <p:nvSpPr>
          <p:cNvPr id="163843" name="Rectangle 3"/>
          <p:cNvSpPr>
            <a:spLocks noGrp="1" noChangeArrowheads="1"/>
          </p:cNvSpPr>
          <p:nvPr>
            <p:ph sz="quarter" idx="1"/>
          </p:nvPr>
        </p:nvSpPr>
        <p:spPr/>
        <p:txBody>
          <a:bodyPr/>
          <a:lstStyle/>
          <a:p>
            <a:pPr marL="457200" indent="-457200"/>
            <a:r>
              <a:rPr lang="en-US" altLang="zh-CN" dirty="0"/>
              <a:t>4.	C#</a:t>
            </a:r>
            <a:r>
              <a:rPr lang="zh-CN" altLang="en-US" dirty="0"/>
              <a:t>的特点</a:t>
            </a:r>
          </a:p>
          <a:p>
            <a:pPr marL="914400" lvl="1" indent="-457200"/>
            <a:r>
              <a:rPr lang="zh-CN" altLang="en-US" dirty="0" smtClean="0"/>
              <a:t>①指针</a:t>
            </a:r>
            <a:endParaRPr lang="zh-CN" altLang="en-US" dirty="0"/>
          </a:p>
          <a:p>
            <a:pPr marL="914400" lvl="1" indent="-457200"/>
            <a:r>
              <a:rPr lang="zh-CN" altLang="en-US" dirty="0" smtClean="0"/>
              <a:t>②托管</a:t>
            </a:r>
            <a:endParaRPr lang="zh-CN" altLang="en-US" dirty="0"/>
          </a:p>
          <a:p>
            <a:pPr marL="914400" lvl="1" indent="-457200"/>
            <a:r>
              <a:rPr lang="zh-CN" altLang="en-US" dirty="0" smtClean="0"/>
              <a:t>③多重</a:t>
            </a:r>
            <a:r>
              <a:rPr lang="zh-CN" altLang="en-US" dirty="0"/>
              <a:t>继承</a:t>
            </a:r>
          </a:p>
          <a:p>
            <a:pPr marL="914400" lvl="1" indent="-457200"/>
            <a:r>
              <a:rPr lang="zh-CN" altLang="en-US" dirty="0" smtClean="0"/>
              <a:t>④转换</a:t>
            </a:r>
            <a:endParaRPr lang="zh-CN" altLang="en-US" dirty="0"/>
          </a:p>
          <a:p>
            <a:pPr marL="914400" lvl="1" indent="-457200"/>
            <a:r>
              <a:rPr lang="zh-CN" altLang="en-US" dirty="0" smtClean="0"/>
              <a:t>⑤数组</a:t>
            </a:r>
            <a:r>
              <a:rPr lang="zh-CN" altLang="en-US" dirty="0"/>
              <a:t>声明</a:t>
            </a:r>
          </a:p>
          <a:p>
            <a:pPr marL="914400" lvl="1" indent="-457200"/>
            <a:r>
              <a:rPr lang="zh-CN" altLang="en-US" dirty="0" smtClean="0"/>
              <a:t>⑥枚举</a:t>
            </a:r>
            <a:endParaRPr lang="en-US" altLang="zh-CN" dirty="0" smtClean="0"/>
          </a:p>
          <a:p>
            <a:pPr marL="914400" lvl="1" indent="-457200"/>
            <a:r>
              <a:rPr lang="zh-CN" altLang="en-US" dirty="0" smtClean="0"/>
              <a:t>泛</a:t>
            </a:r>
            <a:r>
              <a:rPr lang="zh-CN" altLang="en-US" dirty="0"/>
              <a:t>型</a:t>
            </a:r>
          </a:p>
          <a:p>
            <a:pPr marL="914400" lvl="1" indent="-457200"/>
            <a:r>
              <a:rPr lang="en-US" altLang="zh-CN" dirty="0"/>
              <a:t>……</a:t>
            </a:r>
          </a:p>
        </p:txBody>
      </p:sp>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txBody>
          <a:bodyPr/>
          <a:lstStyle/>
          <a:p>
            <a:r>
              <a:rPr lang="en-US" altLang="zh-CN"/>
              <a:t>12.3  C#</a:t>
            </a:r>
            <a:r>
              <a:rPr lang="zh-CN" altLang="en-US"/>
              <a:t>语言</a:t>
            </a:r>
          </a:p>
        </p:txBody>
      </p:sp>
      <p:sp>
        <p:nvSpPr>
          <p:cNvPr id="164867" name="Rectangle 3"/>
          <p:cNvSpPr>
            <a:spLocks noGrp="1" noChangeArrowheads="1"/>
          </p:cNvSpPr>
          <p:nvPr>
            <p:ph sz="quarter" idx="1"/>
          </p:nvPr>
        </p:nvSpPr>
        <p:spPr>
          <a:xfrm>
            <a:off x="381000" y="1600200"/>
            <a:ext cx="8534400" cy="4953000"/>
          </a:xfrm>
        </p:spPr>
        <p:txBody>
          <a:bodyPr/>
          <a:lstStyle/>
          <a:p>
            <a:pPr algn="just">
              <a:lnSpc>
                <a:spcPct val="90000"/>
              </a:lnSpc>
            </a:pPr>
            <a:r>
              <a:rPr lang="en-US" altLang="zh-CN" sz="2400" dirty="0"/>
              <a:t>12.3.2  C#</a:t>
            </a:r>
            <a:r>
              <a:rPr lang="zh-CN" altLang="en-US" sz="2400" dirty="0"/>
              <a:t>如何与</a:t>
            </a:r>
            <a:r>
              <a:rPr lang="en-US" altLang="zh-CN" sz="2400" dirty="0"/>
              <a:t>.NET Framework</a:t>
            </a:r>
            <a:r>
              <a:rPr lang="zh-CN" altLang="en-US" sz="2400" dirty="0"/>
              <a:t>相关</a:t>
            </a:r>
          </a:p>
          <a:p>
            <a:pPr>
              <a:lnSpc>
                <a:spcPct val="90000"/>
              </a:lnSpc>
            </a:pPr>
            <a:r>
              <a:rPr lang="zh-CN" altLang="en-US" sz="2400" dirty="0"/>
              <a:t>	</a:t>
            </a:r>
            <a:r>
              <a:rPr lang="en-US" altLang="zh-CN" sz="2400" dirty="0" smtClean="0"/>
              <a:t>.</a:t>
            </a:r>
            <a:r>
              <a:rPr lang="en-US" altLang="zh-CN" sz="2400" dirty="0"/>
              <a:t>NET Framework</a:t>
            </a:r>
            <a:r>
              <a:rPr lang="zh-CN" altLang="en-US" sz="2400" dirty="0"/>
              <a:t>定义了一个支持高度分布的、基于组件的应用程序开发和执行环境。它使得不同的计算机语言能够协同工作，从而给</a:t>
            </a:r>
            <a:r>
              <a:rPr lang="en-US" altLang="zh-CN" sz="2400" dirty="0"/>
              <a:t>Windows</a:t>
            </a:r>
            <a:r>
              <a:rPr lang="zh-CN" altLang="en-US" sz="2400" dirty="0"/>
              <a:t>平台提供了安全的、可移植的、通用的编程模型。和</a:t>
            </a:r>
            <a:r>
              <a:rPr lang="en-US" altLang="zh-CN" sz="2400" dirty="0"/>
              <a:t>C#</a:t>
            </a:r>
            <a:r>
              <a:rPr lang="zh-CN" altLang="en-US" sz="2400" dirty="0"/>
              <a:t>相关的是，</a:t>
            </a:r>
            <a:r>
              <a:rPr lang="en-US" altLang="zh-CN" sz="2400" dirty="0"/>
              <a:t>.NET Framework</a:t>
            </a:r>
            <a:r>
              <a:rPr lang="zh-CN" altLang="en-US" sz="2400" dirty="0"/>
              <a:t>定义了两个非常重要的实体。</a:t>
            </a:r>
          </a:p>
          <a:p>
            <a:pPr>
              <a:lnSpc>
                <a:spcPct val="90000"/>
              </a:lnSpc>
            </a:pPr>
            <a:r>
              <a:rPr lang="zh-CN" altLang="en-US" sz="2400" dirty="0"/>
              <a:t>	</a:t>
            </a:r>
            <a:r>
              <a:rPr lang="zh-CN" altLang="en-US" sz="2400" dirty="0" smtClean="0"/>
              <a:t> 第</a:t>
            </a:r>
            <a:r>
              <a:rPr lang="zh-CN" altLang="en-US" sz="2400" dirty="0"/>
              <a:t>一个是公共语言运行库</a:t>
            </a:r>
            <a:r>
              <a:rPr lang="en-US" altLang="zh-CN" sz="2400" dirty="0"/>
              <a:t>(Common Language Runtime</a:t>
            </a:r>
            <a:r>
              <a:rPr lang="zh-CN" altLang="en-US" sz="2400" dirty="0"/>
              <a:t>，</a:t>
            </a:r>
            <a:r>
              <a:rPr lang="en-US" altLang="zh-CN" sz="2400" dirty="0"/>
              <a:t>CLR)</a:t>
            </a:r>
            <a:r>
              <a:rPr lang="zh-CN" altLang="en-US" sz="2400" dirty="0"/>
              <a:t>，它是管理程序执行的系统。公共语言运行库有诸多功能，作为</a:t>
            </a:r>
            <a:r>
              <a:rPr lang="en-US" altLang="zh-CN" sz="2400" dirty="0"/>
              <a:t>.NET Framework</a:t>
            </a:r>
            <a:r>
              <a:rPr lang="zh-CN" altLang="en-US" sz="2400" dirty="0"/>
              <a:t>的一部分，它被用来确保程序的可移植性、支持混合语言编程，并提供安全的执行。</a:t>
            </a:r>
          </a:p>
          <a:p>
            <a:pPr>
              <a:lnSpc>
                <a:spcPct val="90000"/>
              </a:lnSpc>
            </a:pPr>
            <a:r>
              <a:rPr lang="zh-CN" altLang="en-US" sz="2400" dirty="0"/>
              <a:t>	</a:t>
            </a:r>
            <a:r>
              <a:rPr lang="zh-CN" altLang="en-US" sz="2400" dirty="0" smtClean="0"/>
              <a:t>第</a:t>
            </a:r>
            <a:r>
              <a:rPr lang="zh-CN" altLang="en-US" sz="2400" dirty="0"/>
              <a:t>二个实体是</a:t>
            </a:r>
            <a:r>
              <a:rPr lang="en-US" altLang="zh-CN" sz="2400" dirty="0"/>
              <a:t>.NET</a:t>
            </a:r>
            <a:r>
              <a:rPr lang="zh-CN" altLang="en-US" sz="2400" dirty="0"/>
              <a:t>类库，该库让应用程序能够访问运行时环境。 </a:t>
            </a:r>
          </a:p>
          <a:p>
            <a:pPr>
              <a:lnSpc>
                <a:spcPct val="90000"/>
              </a:lnSpc>
            </a:pPr>
            <a:endParaRPr lang="en-US" altLang="zh-CN" sz="2400" dirty="0"/>
          </a:p>
        </p:txBody>
      </p:sp>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Rectangle 7"/>
          <p:cNvSpPr>
            <a:spLocks noChangeArrowheads="1"/>
          </p:cNvSpPr>
          <p:nvPr/>
        </p:nvSpPr>
        <p:spPr bwMode="auto">
          <a:xfrm>
            <a:off x="609600" y="1447800"/>
            <a:ext cx="8077200" cy="4893647"/>
          </a:xfrm>
          <a:prstGeom prst="rect">
            <a:avLst/>
          </a:prstGeom>
          <a:noFill/>
          <a:ln w="9525">
            <a:noFill/>
            <a:miter lim="800000"/>
            <a:headEnd/>
            <a:tailEnd/>
          </a:ln>
          <a:effectLst/>
        </p:spPr>
        <p:txBody>
          <a:bodyPr wrap="square">
            <a:spAutoFit/>
          </a:bodyPr>
          <a:lstStyle/>
          <a:p>
            <a:r>
              <a:rPr kumimoji="1" lang="en-US" altLang="zh-CN" sz="3200" dirty="0">
                <a:solidFill>
                  <a:srgbClr val="000000"/>
                </a:solidFill>
                <a:latin typeface="Arial" charset="0"/>
              </a:rPr>
              <a:t>     </a:t>
            </a:r>
            <a:r>
              <a:rPr kumimoji="1" lang="en-US" altLang="zh-CN" sz="3200" dirty="0" smtClean="0">
                <a:solidFill>
                  <a:srgbClr val="000000"/>
                </a:solidFill>
                <a:latin typeface="Arial" charset="0"/>
              </a:rPr>
              <a:t>  </a:t>
            </a:r>
            <a:r>
              <a:rPr kumimoji="1" lang="zh-CN" altLang="en-US" sz="2800" dirty="0" smtClean="0">
                <a:solidFill>
                  <a:srgbClr val="000000"/>
                </a:solidFill>
                <a:latin typeface="Arial" charset="0"/>
              </a:rPr>
              <a:t>本</a:t>
            </a:r>
            <a:r>
              <a:rPr kumimoji="1" lang="zh-CN" altLang="en-US" sz="2800" dirty="0">
                <a:solidFill>
                  <a:srgbClr val="000000"/>
                </a:solidFill>
                <a:latin typeface="Arial" charset="0"/>
              </a:rPr>
              <a:t>章主要介绍</a:t>
            </a:r>
            <a:r>
              <a:rPr kumimoji="1" lang="en-US" altLang="zh-CN" sz="2800" dirty="0">
                <a:solidFill>
                  <a:srgbClr val="000000"/>
                </a:solidFill>
                <a:latin typeface="Arial" charset="0"/>
              </a:rPr>
              <a:t>C++</a:t>
            </a:r>
            <a:r>
              <a:rPr kumimoji="1" lang="zh-CN" altLang="en-US" sz="2800" dirty="0">
                <a:solidFill>
                  <a:srgbClr val="000000"/>
                </a:solidFill>
                <a:latin typeface="Arial" charset="0"/>
              </a:rPr>
              <a:t>语言的基本知识与基本概念，通过本章的学习使大家对</a:t>
            </a:r>
            <a:r>
              <a:rPr kumimoji="1" lang="en-US" altLang="zh-CN" sz="2800" dirty="0">
                <a:solidFill>
                  <a:srgbClr val="000000"/>
                </a:solidFill>
                <a:latin typeface="Arial" charset="0"/>
              </a:rPr>
              <a:t>C++</a:t>
            </a:r>
            <a:r>
              <a:rPr kumimoji="1" lang="zh-CN" altLang="en-US" sz="2800" dirty="0">
                <a:solidFill>
                  <a:srgbClr val="000000"/>
                </a:solidFill>
                <a:latin typeface="Arial" charset="0"/>
              </a:rPr>
              <a:t>有一个直观的了解，并能借助它实现一个简单程序的编辑、编译、链接、运行和调试。</a:t>
            </a:r>
          </a:p>
          <a:p>
            <a:r>
              <a:rPr kumimoji="1" lang="zh-CN" altLang="en-US" sz="2800" dirty="0">
                <a:solidFill>
                  <a:srgbClr val="000000"/>
                </a:solidFill>
                <a:latin typeface="Arial" charset="0"/>
              </a:rPr>
              <a:t>        </a:t>
            </a:r>
            <a:r>
              <a:rPr kumimoji="1" lang="en-US" altLang="zh-CN" sz="2800" dirty="0">
                <a:solidFill>
                  <a:srgbClr val="000000"/>
                </a:solidFill>
                <a:latin typeface="Arial" charset="0"/>
              </a:rPr>
              <a:t>C++</a:t>
            </a:r>
            <a:r>
              <a:rPr kumimoji="1" lang="zh-CN" altLang="en-US" sz="2800" dirty="0">
                <a:solidFill>
                  <a:srgbClr val="000000"/>
                </a:solidFill>
                <a:latin typeface="Arial" charset="0"/>
              </a:rPr>
              <a:t>是以</a:t>
            </a:r>
            <a:r>
              <a:rPr kumimoji="1" lang="en-US" altLang="zh-CN" sz="2800" dirty="0">
                <a:solidFill>
                  <a:srgbClr val="000000"/>
                </a:solidFill>
                <a:latin typeface="Arial" charset="0"/>
              </a:rPr>
              <a:t>C</a:t>
            </a:r>
            <a:r>
              <a:rPr kumimoji="1" lang="zh-CN" altLang="en-US" sz="2800" dirty="0">
                <a:solidFill>
                  <a:srgbClr val="000000"/>
                </a:solidFill>
                <a:latin typeface="Arial" charset="0"/>
              </a:rPr>
              <a:t>语言为基础发展起来的一种高级程序设计语言。</a:t>
            </a:r>
            <a:r>
              <a:rPr kumimoji="1" lang="en-US" altLang="zh-CN" sz="2800" dirty="0">
                <a:solidFill>
                  <a:srgbClr val="000000"/>
                </a:solidFill>
                <a:latin typeface="Arial" charset="0"/>
              </a:rPr>
              <a:t>C++</a:t>
            </a:r>
            <a:r>
              <a:rPr kumimoji="1" lang="zh-CN" altLang="en-US" sz="2800" dirty="0">
                <a:solidFill>
                  <a:srgbClr val="000000"/>
                </a:solidFill>
                <a:latin typeface="Arial" charset="0"/>
              </a:rPr>
              <a:t>语言的一个重要特点是它对面向程序设计提供了完整的支持。面向对象程序设计克服了结构化程序设计中数据和算法相分离的缺点。封装性、继承性和多态性是面向对象思想的主要特征。</a:t>
            </a:r>
          </a:p>
          <a:p>
            <a:r>
              <a:rPr kumimoji="1" lang="zh-CN" altLang="en-US" sz="2800" dirty="0">
                <a:solidFill>
                  <a:srgbClr val="000000"/>
                </a:solidFill>
                <a:latin typeface="Arial" charset="0"/>
              </a:rPr>
              <a:t>        本章最后简单介绍了</a:t>
            </a:r>
            <a:r>
              <a:rPr kumimoji="1" lang="en-US" altLang="zh-CN" sz="2800" dirty="0">
                <a:solidFill>
                  <a:srgbClr val="000000"/>
                </a:solidFill>
                <a:latin typeface="Arial" charset="0"/>
              </a:rPr>
              <a:t>C#</a:t>
            </a:r>
            <a:r>
              <a:rPr kumimoji="1" lang="zh-CN" altLang="en-US" sz="2800" dirty="0">
                <a:solidFill>
                  <a:srgbClr val="000000"/>
                </a:solidFill>
                <a:latin typeface="Arial" charset="0"/>
              </a:rPr>
              <a:t>语言的发展及其特点。</a:t>
            </a:r>
            <a:r>
              <a:rPr kumimoji="1" lang="zh-CN" altLang="en-US" sz="2800" dirty="0">
                <a:latin typeface="Arial" charset="0"/>
              </a:rPr>
              <a:t> </a:t>
            </a:r>
          </a:p>
        </p:txBody>
      </p:sp>
      <p:sp>
        <p:nvSpPr>
          <p:cNvPr id="6" name="标题 6"/>
          <p:cNvSpPr>
            <a:spLocks noGrp="1"/>
          </p:cNvSpPr>
          <p:nvPr/>
        </p:nvSpPr>
        <p:spPr bwMode="auto">
          <a:xfrm>
            <a:off x="381000"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本章小结</a:t>
            </a:r>
            <a:endParaRPr lang="zh-CN" altLang="en-US" dirty="0"/>
          </a:p>
        </p:txBody>
      </p:sp>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r>
              <a:rPr lang="en-US" altLang="zh-CN"/>
              <a:t>12.1  </a:t>
            </a:r>
            <a:r>
              <a:rPr lang="zh-CN" altLang="en-US"/>
              <a:t>面向对象程序设计方法</a:t>
            </a:r>
          </a:p>
        </p:txBody>
      </p:sp>
      <p:sp>
        <p:nvSpPr>
          <p:cNvPr id="152579" name="Rectangle 3"/>
          <p:cNvSpPr>
            <a:spLocks noGrp="1" noChangeArrowheads="1"/>
          </p:cNvSpPr>
          <p:nvPr>
            <p:ph sz="quarter" idx="1"/>
          </p:nvPr>
        </p:nvSpPr>
        <p:spPr/>
        <p:txBody>
          <a:bodyPr/>
          <a:lstStyle/>
          <a:p>
            <a:pPr marL="457200" indent="-457200" algn="just">
              <a:buNone/>
            </a:pPr>
            <a:r>
              <a:rPr lang="en-US" altLang="zh-CN" b="0" dirty="0"/>
              <a:t>12.1.1 </a:t>
            </a:r>
            <a:r>
              <a:rPr lang="zh-CN" altLang="en-US" b="0" dirty="0"/>
              <a:t>概述</a:t>
            </a:r>
          </a:p>
          <a:p>
            <a:pPr marL="457200" indent="-457200" algn="just">
              <a:buNone/>
            </a:pPr>
            <a:r>
              <a:rPr lang="zh-CN" altLang="en-US" b="0" dirty="0" smtClean="0"/>
              <a:t>   面向对象程序设计</a:t>
            </a:r>
            <a:r>
              <a:rPr lang="zh-CN" altLang="en-US" b="0" dirty="0"/>
              <a:t>（</a:t>
            </a:r>
            <a:r>
              <a:rPr lang="en-US" altLang="zh-CN" b="0" dirty="0"/>
              <a:t>Object-Oriented Programming</a:t>
            </a:r>
            <a:r>
              <a:rPr lang="zh-CN" altLang="en-US" b="0" dirty="0"/>
              <a:t>，</a:t>
            </a:r>
            <a:r>
              <a:rPr lang="en-US" altLang="zh-CN" b="0" dirty="0"/>
              <a:t>OOP</a:t>
            </a:r>
            <a:r>
              <a:rPr lang="zh-CN" altLang="en-US" b="0" dirty="0"/>
              <a:t>）是</a:t>
            </a:r>
            <a:r>
              <a:rPr lang="en-US" altLang="zh-CN" b="0" dirty="0"/>
              <a:t>20</a:t>
            </a:r>
            <a:r>
              <a:rPr lang="zh-CN" altLang="en-US" b="0" dirty="0"/>
              <a:t>世纪</a:t>
            </a:r>
            <a:r>
              <a:rPr lang="en-US" altLang="zh-CN" b="0" dirty="0"/>
              <a:t>80</a:t>
            </a:r>
            <a:r>
              <a:rPr lang="zh-CN" altLang="en-US" b="0" dirty="0"/>
              <a:t>年代发展起来的一种程序设计方法。它通过模拟现实世界中的事物和关系，利用抽象、分类、归纳等方法来构造软件系统。</a:t>
            </a:r>
          </a:p>
          <a:p>
            <a:pPr marL="457200" indent="-457200" algn="just">
              <a:buNone/>
            </a:pPr>
            <a:r>
              <a:rPr lang="zh-CN" altLang="en-US" b="0" dirty="0" smtClean="0"/>
              <a:t>   结构化程序</a:t>
            </a:r>
            <a:r>
              <a:rPr lang="zh-CN" altLang="en-US" b="0" dirty="0"/>
              <a:t>设计的一些缺点</a:t>
            </a:r>
            <a:r>
              <a:rPr lang="zh-CN" altLang="en-US" dirty="0"/>
              <a:t> </a:t>
            </a:r>
            <a:r>
              <a:rPr lang="en-US" altLang="zh-CN" dirty="0"/>
              <a:t>:</a:t>
            </a:r>
          </a:p>
          <a:p>
            <a:pPr marL="457200" indent="-457200" algn="just"/>
            <a:r>
              <a:rPr lang="zh-CN" altLang="en-US" dirty="0"/>
              <a:t>数据和算法的一致性差。 </a:t>
            </a:r>
          </a:p>
          <a:p>
            <a:pPr marL="457200" indent="-457200" algn="just"/>
            <a:r>
              <a:rPr lang="zh-CN" altLang="en-US" dirty="0"/>
              <a:t>程序的可重用性差。 </a:t>
            </a:r>
          </a:p>
        </p:txBody>
      </p:sp>
    </p:spTree>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5" name="Rectangle 5"/>
          <p:cNvSpPr>
            <a:spLocks noChangeArrowheads="1"/>
          </p:cNvSpPr>
          <p:nvPr/>
        </p:nvSpPr>
        <p:spPr bwMode="auto">
          <a:xfrm>
            <a:off x="457200" y="1752600"/>
            <a:ext cx="8077200" cy="3970318"/>
          </a:xfrm>
          <a:prstGeom prst="rect">
            <a:avLst/>
          </a:prstGeom>
          <a:noFill/>
          <a:ln w="9525">
            <a:noFill/>
            <a:miter lim="800000"/>
            <a:headEnd/>
            <a:tailEnd/>
          </a:ln>
          <a:effectLst/>
        </p:spPr>
        <p:txBody>
          <a:bodyPr wrap="square">
            <a:spAutoFit/>
          </a:bodyPr>
          <a:lstStyle/>
          <a:p>
            <a:r>
              <a:rPr kumimoji="1" lang="en-US" altLang="zh-CN" sz="2800" dirty="0">
                <a:solidFill>
                  <a:srgbClr val="000000"/>
                </a:solidFill>
                <a:latin typeface="Arial" charset="0"/>
              </a:rPr>
              <a:t>        C++</a:t>
            </a:r>
            <a:r>
              <a:rPr kumimoji="1" lang="zh-CN" altLang="en-US" sz="2800" dirty="0">
                <a:solidFill>
                  <a:srgbClr val="000000"/>
                </a:solidFill>
                <a:latin typeface="Arial" charset="0"/>
              </a:rPr>
              <a:t>同时支持结构化和面向对象两种程序设计的基本框架。在</a:t>
            </a:r>
            <a:r>
              <a:rPr kumimoji="1" lang="en-US" altLang="zh-CN" sz="2800" dirty="0">
                <a:solidFill>
                  <a:srgbClr val="000000"/>
                </a:solidFill>
                <a:latin typeface="Arial" charset="0"/>
              </a:rPr>
              <a:t>C++</a:t>
            </a:r>
            <a:r>
              <a:rPr kumimoji="1" lang="zh-CN" altLang="en-US" sz="2800" dirty="0">
                <a:solidFill>
                  <a:srgbClr val="000000"/>
                </a:solidFill>
                <a:latin typeface="Arial" charset="0"/>
              </a:rPr>
              <a:t>的结构化程序设计框架中，函数是程序的基本组成单元；在</a:t>
            </a:r>
            <a:r>
              <a:rPr kumimoji="1" lang="en-US" altLang="zh-CN" sz="2800" dirty="0">
                <a:solidFill>
                  <a:srgbClr val="000000"/>
                </a:solidFill>
                <a:latin typeface="Arial" charset="0"/>
              </a:rPr>
              <a:t>C++</a:t>
            </a:r>
            <a:r>
              <a:rPr kumimoji="1" lang="zh-CN" altLang="en-US" sz="2800" dirty="0">
                <a:solidFill>
                  <a:srgbClr val="000000"/>
                </a:solidFill>
                <a:latin typeface="Arial" charset="0"/>
              </a:rPr>
              <a:t>的面向对象程序设计框架中，类是程序的基本组成单元。</a:t>
            </a:r>
          </a:p>
          <a:p>
            <a:r>
              <a:rPr kumimoji="1" lang="zh-CN" altLang="en-US" sz="2800" dirty="0">
                <a:solidFill>
                  <a:srgbClr val="000000"/>
                </a:solidFill>
                <a:latin typeface="Arial" charset="0"/>
              </a:rPr>
              <a:t>        由于</a:t>
            </a:r>
            <a:r>
              <a:rPr kumimoji="1" lang="en-US" altLang="zh-CN" sz="2800" dirty="0">
                <a:solidFill>
                  <a:srgbClr val="000000"/>
                </a:solidFill>
                <a:latin typeface="Arial" charset="0"/>
              </a:rPr>
              <a:t>C++</a:t>
            </a:r>
            <a:r>
              <a:rPr kumimoji="1" lang="zh-CN" altLang="en-US" sz="2800" dirty="0">
                <a:solidFill>
                  <a:srgbClr val="000000"/>
                </a:solidFill>
                <a:latin typeface="Arial" charset="0"/>
              </a:rPr>
              <a:t>加入了类的技术，所以对于类的学习和掌握是发挥</a:t>
            </a:r>
            <a:r>
              <a:rPr kumimoji="1" lang="en-US" altLang="zh-CN" sz="2800" dirty="0">
                <a:solidFill>
                  <a:srgbClr val="000000"/>
                </a:solidFill>
                <a:latin typeface="Arial" charset="0"/>
              </a:rPr>
              <a:t>C++</a:t>
            </a:r>
            <a:r>
              <a:rPr kumimoji="1" lang="zh-CN" altLang="en-US" sz="2800" dirty="0">
                <a:solidFill>
                  <a:srgbClr val="000000"/>
                </a:solidFill>
                <a:latin typeface="Arial" charset="0"/>
              </a:rPr>
              <a:t>能力的关键，类使得程序的重用性得到极大的提高，也方便了程序的维护。本章节只是抛砖引玉，读者在学完本书后，再学习</a:t>
            </a:r>
            <a:r>
              <a:rPr kumimoji="1" lang="en-US" altLang="zh-CN" sz="2800" dirty="0">
                <a:solidFill>
                  <a:srgbClr val="000000"/>
                </a:solidFill>
                <a:latin typeface="Arial" charset="0"/>
              </a:rPr>
              <a:t>C++</a:t>
            </a:r>
            <a:r>
              <a:rPr kumimoji="1" lang="zh-CN" altLang="en-US" sz="2800" dirty="0">
                <a:solidFill>
                  <a:srgbClr val="000000"/>
                </a:solidFill>
                <a:latin typeface="Arial" charset="0"/>
              </a:rPr>
              <a:t>和其他门类语言就有了很好的基础。</a:t>
            </a:r>
          </a:p>
        </p:txBody>
      </p:sp>
      <p:sp>
        <p:nvSpPr>
          <p:cNvPr id="6" name="标题 6"/>
          <p:cNvSpPr>
            <a:spLocks noGrp="1"/>
          </p:cNvSpPr>
          <p:nvPr/>
        </p:nvSpPr>
        <p:spPr bwMode="auto">
          <a:xfrm>
            <a:off x="381000"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本章小结</a:t>
            </a:r>
            <a:endParaRPr lang="zh-CN" altLang="en-US" dirty="0"/>
          </a:p>
        </p:txBody>
      </p:sp>
    </p:spTree>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sz="quarter" idx="1"/>
          </p:nvPr>
        </p:nvSpPr>
        <p:spPr>
          <a:xfrm>
            <a:off x="381000" y="1600200"/>
            <a:ext cx="8534400" cy="4310063"/>
          </a:xfrm>
          <a:noFill/>
          <a:ln/>
        </p:spPr>
        <p:txBody>
          <a:bodyPr/>
          <a:lstStyle/>
          <a:p>
            <a:r>
              <a:rPr lang="en-US" altLang="zh-CN" dirty="0"/>
              <a:t>C++</a:t>
            </a:r>
            <a:r>
              <a:rPr lang="zh-CN" altLang="en-US" dirty="0"/>
              <a:t>与</a:t>
            </a:r>
            <a:r>
              <a:rPr lang="en-US" altLang="zh-CN" dirty="0"/>
              <a:t>C</a:t>
            </a:r>
            <a:r>
              <a:rPr lang="zh-CN" altLang="en-US" dirty="0"/>
              <a:t>语言的区别是什么？</a:t>
            </a:r>
          </a:p>
          <a:p>
            <a:r>
              <a:rPr lang="zh-CN" altLang="en-US" dirty="0"/>
              <a:t>什么是面向对象程序设计？它与传统的程序设计有何不同？</a:t>
            </a:r>
          </a:p>
          <a:p>
            <a:r>
              <a:rPr lang="zh-CN" altLang="en-US" dirty="0"/>
              <a:t>什么是项目，项目工作区有什么作用？ </a:t>
            </a:r>
          </a:p>
        </p:txBody>
      </p:sp>
      <p:sp>
        <p:nvSpPr>
          <p:cNvPr id="74761" name="Rectangle 9"/>
          <p:cNvSpPr>
            <a:spLocks noChangeArrowheads="1"/>
          </p:cNvSpPr>
          <p:nvPr/>
        </p:nvSpPr>
        <p:spPr bwMode="auto">
          <a:xfrm>
            <a:off x="0" y="3219450"/>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7" name="标题 6"/>
          <p:cNvSpPr>
            <a:spLocks noGrp="1"/>
          </p:cNvSpPr>
          <p:nvPr/>
        </p:nvSpPr>
        <p:spPr bwMode="auto">
          <a:xfrm>
            <a:off x="381000"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3300" kern="1200">
                <a:solidFill>
                  <a:schemeClr val="accent3">
                    <a:shade val="75000"/>
                  </a:schemeClr>
                </a:solidFill>
                <a:latin typeface="+mj-lt"/>
                <a:ea typeface="+mj-ea"/>
                <a:cs typeface="方正舒体"/>
              </a:defRPr>
            </a:lvl1pPr>
            <a:lvl2pPr algn="ctr" rtl="0" eaLnBrk="1" fontAlgn="base" hangingPunct="1">
              <a:spcBef>
                <a:spcPct val="0"/>
              </a:spcBef>
              <a:spcAft>
                <a:spcPct val="0"/>
              </a:spcAft>
              <a:defRPr sz="3300">
                <a:solidFill>
                  <a:srgbClr val="7B9899"/>
                </a:solidFill>
                <a:latin typeface="Georgia" pitchFamily="18" charset="0"/>
                <a:ea typeface="方正舒体"/>
                <a:cs typeface="方正舒体"/>
              </a:defRPr>
            </a:lvl2pPr>
            <a:lvl3pPr algn="ctr" rtl="0" eaLnBrk="1" fontAlgn="base" hangingPunct="1">
              <a:spcBef>
                <a:spcPct val="0"/>
              </a:spcBef>
              <a:spcAft>
                <a:spcPct val="0"/>
              </a:spcAft>
              <a:defRPr sz="3300">
                <a:solidFill>
                  <a:srgbClr val="7B9899"/>
                </a:solidFill>
                <a:latin typeface="Georgia" pitchFamily="18" charset="0"/>
                <a:ea typeface="方正舒体"/>
                <a:cs typeface="方正舒体"/>
              </a:defRPr>
            </a:lvl3pPr>
            <a:lvl4pPr algn="ctr" rtl="0" eaLnBrk="1" fontAlgn="base" hangingPunct="1">
              <a:spcBef>
                <a:spcPct val="0"/>
              </a:spcBef>
              <a:spcAft>
                <a:spcPct val="0"/>
              </a:spcAft>
              <a:defRPr sz="3300">
                <a:solidFill>
                  <a:srgbClr val="7B9899"/>
                </a:solidFill>
                <a:latin typeface="Georgia" pitchFamily="18" charset="0"/>
                <a:ea typeface="方正舒体"/>
                <a:cs typeface="方正舒体"/>
              </a:defRPr>
            </a:lvl4pPr>
            <a:lvl5pPr algn="ctr" rtl="0" eaLnBrk="1" fontAlgn="base" hangingPunct="1">
              <a:spcBef>
                <a:spcPct val="0"/>
              </a:spcBef>
              <a:spcAft>
                <a:spcPct val="0"/>
              </a:spcAft>
              <a:defRPr sz="3300">
                <a:solidFill>
                  <a:srgbClr val="7B9899"/>
                </a:solidFill>
                <a:latin typeface="Georgia" pitchFamily="18" charset="0"/>
                <a:ea typeface="方正舒体"/>
                <a:cs typeface="方正舒体"/>
              </a:defRPr>
            </a:lvl5pPr>
            <a:lvl6pPr marL="457200" algn="ctr" rtl="0" eaLnBrk="1" fontAlgn="base" hangingPunct="1">
              <a:spcBef>
                <a:spcPct val="0"/>
              </a:spcBef>
              <a:spcAft>
                <a:spcPct val="0"/>
              </a:spcAft>
              <a:defRPr sz="3300">
                <a:solidFill>
                  <a:srgbClr val="7B9899"/>
                </a:solidFill>
                <a:latin typeface="Georgia" pitchFamily="18" charset="0"/>
                <a:ea typeface="方正舒体"/>
                <a:cs typeface="方正舒体"/>
              </a:defRPr>
            </a:lvl6pPr>
            <a:lvl7pPr marL="914400" algn="ctr" rtl="0" eaLnBrk="1" fontAlgn="base" hangingPunct="1">
              <a:spcBef>
                <a:spcPct val="0"/>
              </a:spcBef>
              <a:spcAft>
                <a:spcPct val="0"/>
              </a:spcAft>
              <a:defRPr sz="3300">
                <a:solidFill>
                  <a:srgbClr val="7B9899"/>
                </a:solidFill>
                <a:latin typeface="Georgia" pitchFamily="18" charset="0"/>
                <a:ea typeface="方正舒体"/>
                <a:cs typeface="方正舒体"/>
              </a:defRPr>
            </a:lvl7pPr>
            <a:lvl8pPr marL="1371600" algn="ctr" rtl="0" eaLnBrk="1" fontAlgn="base" hangingPunct="1">
              <a:spcBef>
                <a:spcPct val="0"/>
              </a:spcBef>
              <a:spcAft>
                <a:spcPct val="0"/>
              </a:spcAft>
              <a:defRPr sz="3300">
                <a:solidFill>
                  <a:srgbClr val="7B9899"/>
                </a:solidFill>
                <a:latin typeface="Georgia" pitchFamily="18" charset="0"/>
                <a:ea typeface="方正舒体"/>
                <a:cs typeface="方正舒体"/>
              </a:defRPr>
            </a:lvl8pPr>
            <a:lvl9pPr marL="1828800" algn="ctr" rtl="0" eaLnBrk="1" fontAlgn="base" hangingPunct="1">
              <a:spcBef>
                <a:spcPct val="0"/>
              </a:spcBef>
              <a:spcAft>
                <a:spcPct val="0"/>
              </a:spcAft>
              <a:defRPr sz="3300">
                <a:solidFill>
                  <a:srgbClr val="7B9899"/>
                </a:solidFill>
                <a:latin typeface="Georgia" pitchFamily="18" charset="0"/>
                <a:ea typeface="方正舒体"/>
                <a:cs typeface="方正舒体"/>
              </a:defRPr>
            </a:lvl9pPr>
          </a:lstStyle>
          <a:p>
            <a:r>
              <a:rPr lang="zh-CN" altLang="en-US" dirty="0" smtClean="0"/>
              <a:t>习题</a:t>
            </a:r>
            <a:endParaRPr lang="zh-CN" altLang="en-US" dirty="0"/>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r>
              <a:rPr lang="en-US" altLang="zh-CN" b="0"/>
              <a:t>12.1.2 </a:t>
            </a:r>
            <a:r>
              <a:rPr lang="zh-CN" altLang="en-US" b="0"/>
              <a:t>面向对象程序设计的基本概念</a:t>
            </a:r>
          </a:p>
        </p:txBody>
      </p:sp>
      <p:sp>
        <p:nvSpPr>
          <p:cNvPr id="153603" name="Rectangle 3"/>
          <p:cNvSpPr>
            <a:spLocks noGrp="1" noChangeArrowheads="1"/>
          </p:cNvSpPr>
          <p:nvPr>
            <p:ph sz="quarter" idx="1"/>
          </p:nvPr>
        </p:nvSpPr>
        <p:spPr/>
        <p:txBody>
          <a:bodyPr/>
          <a:lstStyle/>
          <a:p>
            <a:pPr>
              <a:buNone/>
            </a:pPr>
            <a:r>
              <a:rPr lang="en-US" altLang="zh-CN" b="1" dirty="0"/>
              <a:t>1</a:t>
            </a:r>
            <a:r>
              <a:rPr lang="en-US" altLang="zh-CN" b="1" dirty="0" smtClean="0"/>
              <a:t>.</a:t>
            </a:r>
            <a:r>
              <a:rPr lang="zh-CN" altLang="en-US" b="1" dirty="0" smtClean="0"/>
              <a:t>对象</a:t>
            </a:r>
            <a:endParaRPr lang="zh-CN" altLang="en-US" b="1" dirty="0"/>
          </a:p>
          <a:p>
            <a:pPr>
              <a:buNone/>
            </a:pPr>
            <a:r>
              <a:rPr lang="zh-CN" altLang="en-US" dirty="0" smtClean="0"/>
              <a:t>  </a:t>
            </a:r>
            <a:r>
              <a:rPr lang="zh-CN" altLang="en-US" dirty="0"/>
              <a:t>	</a:t>
            </a:r>
            <a:r>
              <a:rPr lang="zh-CN" altLang="en-US" dirty="0" smtClean="0"/>
              <a:t>实</a:t>
            </a:r>
            <a:r>
              <a:rPr lang="zh-CN" altLang="en-US" dirty="0"/>
              <a:t>体</a:t>
            </a:r>
            <a:r>
              <a:rPr lang="en-US" altLang="zh-CN" dirty="0"/>
              <a:t>(entity)</a:t>
            </a:r>
            <a:r>
              <a:rPr lang="zh-CN" altLang="en-US" dirty="0"/>
              <a:t>是指客观存在的事物，而对象</a:t>
            </a:r>
            <a:r>
              <a:rPr lang="en-US" altLang="zh-CN" dirty="0"/>
              <a:t>(object)</a:t>
            </a:r>
            <a:r>
              <a:rPr lang="zh-CN" altLang="en-US" dirty="0"/>
              <a:t>是指现实世界中无所不在的各式各样的实体。每一个实体都有一些特定的属性和行为，在面向对象的程序设计中将该实体的属性（数据）和行为（操作数据的函数）封装在一个整体里；每一个实体都有一个所属的类，在该类中还有许多其他的不同实体，因此在建立对象时，必须给对象赋予唯一的标识符，用来标识该对象。 </a:t>
            </a:r>
          </a:p>
        </p:txBody>
      </p:sp>
    </p:spTree>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r>
              <a:rPr lang="en-US" altLang="zh-CN" b="0"/>
              <a:t>12.1.2 </a:t>
            </a:r>
            <a:r>
              <a:rPr lang="zh-CN" altLang="en-US" b="0"/>
              <a:t>面向对象程序设计的基本概念</a:t>
            </a:r>
          </a:p>
        </p:txBody>
      </p:sp>
      <p:sp>
        <p:nvSpPr>
          <p:cNvPr id="154627" name="Rectangle 3"/>
          <p:cNvSpPr>
            <a:spLocks noGrp="1" noChangeArrowheads="1"/>
          </p:cNvSpPr>
          <p:nvPr>
            <p:ph sz="quarter" idx="1"/>
          </p:nvPr>
        </p:nvSpPr>
        <p:spPr/>
        <p:txBody>
          <a:bodyPr/>
          <a:lstStyle/>
          <a:p>
            <a:pPr>
              <a:buNone/>
            </a:pPr>
            <a:r>
              <a:rPr lang="en-US" altLang="zh-CN" dirty="0"/>
              <a:t>2</a:t>
            </a:r>
            <a:r>
              <a:rPr lang="en-US" altLang="zh-CN" b="1" dirty="0" smtClean="0"/>
              <a:t>.</a:t>
            </a:r>
            <a:r>
              <a:rPr lang="zh-CN" altLang="en-US" b="1" dirty="0" smtClean="0"/>
              <a:t>类</a:t>
            </a:r>
            <a:endParaRPr lang="zh-CN" altLang="en-US" b="1" dirty="0"/>
          </a:p>
          <a:p>
            <a:pPr>
              <a:buNone/>
            </a:pPr>
            <a:r>
              <a:rPr lang="zh-CN" altLang="en-US" dirty="0" smtClean="0"/>
              <a:t>  </a:t>
            </a:r>
            <a:r>
              <a:rPr lang="zh-CN" altLang="en-US" dirty="0"/>
              <a:t>	</a:t>
            </a:r>
            <a:r>
              <a:rPr lang="zh-CN" altLang="en-US" dirty="0" smtClean="0"/>
              <a:t>类</a:t>
            </a:r>
            <a:r>
              <a:rPr lang="zh-CN" altLang="en-US" dirty="0"/>
              <a:t>是对一组对象共同具有的属性和行为进行的抽象，它提供了一个具有特定功能的模块和一种代码共享的手段。</a:t>
            </a:r>
          </a:p>
          <a:p>
            <a:pPr>
              <a:buNone/>
            </a:pPr>
            <a:r>
              <a:rPr lang="zh-CN" altLang="en-US" dirty="0" smtClean="0"/>
              <a:t>  </a:t>
            </a:r>
            <a:r>
              <a:rPr lang="zh-CN" altLang="en-US" dirty="0"/>
              <a:t>	</a:t>
            </a:r>
            <a:r>
              <a:rPr lang="zh-CN" altLang="en-US" dirty="0" smtClean="0"/>
              <a:t>类</a:t>
            </a:r>
            <a:r>
              <a:rPr lang="zh-CN" altLang="en-US" dirty="0"/>
              <a:t>将数据的结构和对数据的操作封装在一起，实现了类的外部特性和类的内部实现相隔离。类的内部实现细节对用户来说是隐藏的，用户只需了解类的外部特性，而不必关心内部实现的具体细节。</a:t>
            </a:r>
          </a:p>
          <a:p>
            <a:pPr>
              <a:buNone/>
            </a:pPr>
            <a:r>
              <a:rPr lang="zh-CN" altLang="en-US" dirty="0"/>
              <a:t>	</a:t>
            </a:r>
            <a:r>
              <a:rPr lang="zh-CN" altLang="en-US" dirty="0" smtClean="0"/>
              <a:t>  类</a:t>
            </a:r>
            <a:r>
              <a:rPr lang="zh-CN" altLang="en-US" dirty="0"/>
              <a:t>具有层次性，即一个类的上层可以有父类，下层可以有子类，一个类继承其父类的所有特性，且这种继承具有传递性。</a:t>
            </a:r>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r>
              <a:rPr lang="en-US" altLang="zh-CN" b="0"/>
              <a:t>12.1.2 </a:t>
            </a:r>
            <a:r>
              <a:rPr lang="zh-CN" altLang="en-US" b="0"/>
              <a:t>面向对象程序设计的基本概念</a:t>
            </a:r>
          </a:p>
        </p:txBody>
      </p:sp>
      <p:sp>
        <p:nvSpPr>
          <p:cNvPr id="155651" name="Rectangle 3"/>
          <p:cNvSpPr>
            <a:spLocks noGrp="1" noChangeArrowheads="1"/>
          </p:cNvSpPr>
          <p:nvPr>
            <p:ph sz="quarter" idx="1"/>
          </p:nvPr>
        </p:nvSpPr>
        <p:spPr/>
        <p:txBody>
          <a:bodyPr/>
          <a:lstStyle/>
          <a:p>
            <a:pPr>
              <a:buNone/>
            </a:pPr>
            <a:r>
              <a:rPr lang="en-US" altLang="zh-CN" dirty="0"/>
              <a:t>	</a:t>
            </a:r>
            <a:r>
              <a:rPr lang="en-US" altLang="zh-CN" dirty="0" smtClean="0"/>
              <a:t>    </a:t>
            </a:r>
            <a:r>
              <a:rPr lang="zh-CN" altLang="en-US" dirty="0" smtClean="0"/>
              <a:t>类</a:t>
            </a:r>
            <a:r>
              <a:rPr lang="zh-CN" altLang="en-US" dirty="0"/>
              <a:t>和对象是面向对象程序设计的基础，是实现数据抽象和封装的工具。类是对一组对象的抽象，而对象则是类的一个实例。比如，我们将颜色不同、品种不同、会“汪汪”叫的四足动物称为狗，即狗是一个类，而马戏团的那只白色的斑点狗则就是狗类的一个对象。在程序中，从语法上来看，类和对象的关系相当于数据类型和变量的关系。 </a:t>
            </a:r>
          </a:p>
          <a:p>
            <a:endParaRPr lang="en-US" altLang="zh-CN" dirty="0"/>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r>
              <a:rPr lang="en-US" altLang="zh-CN" b="0"/>
              <a:t>12.1.2 </a:t>
            </a:r>
            <a:r>
              <a:rPr lang="zh-CN" altLang="en-US" b="0"/>
              <a:t>面向对象程序设计的基本概念</a:t>
            </a:r>
          </a:p>
        </p:txBody>
      </p:sp>
      <p:sp>
        <p:nvSpPr>
          <p:cNvPr id="156675" name="Rectangle 3"/>
          <p:cNvSpPr>
            <a:spLocks noGrp="1" noChangeArrowheads="1"/>
          </p:cNvSpPr>
          <p:nvPr>
            <p:ph sz="quarter" idx="1"/>
          </p:nvPr>
        </p:nvSpPr>
        <p:spPr>
          <a:xfrm>
            <a:off x="381000" y="1371600"/>
            <a:ext cx="8534400" cy="4800600"/>
          </a:xfrm>
        </p:spPr>
        <p:txBody>
          <a:bodyPr/>
          <a:lstStyle/>
          <a:p>
            <a:pPr marL="457200" indent="-457200">
              <a:lnSpc>
                <a:spcPct val="90000"/>
              </a:lnSpc>
              <a:buNone/>
            </a:pPr>
            <a:r>
              <a:rPr lang="en-US" altLang="zh-CN" b="1" dirty="0"/>
              <a:t>3.	</a:t>
            </a:r>
            <a:r>
              <a:rPr lang="zh-CN" altLang="en-US" b="1" dirty="0"/>
              <a:t>消息</a:t>
            </a:r>
          </a:p>
          <a:p>
            <a:pPr marL="457200" indent="-457200">
              <a:lnSpc>
                <a:spcPct val="90000"/>
              </a:lnSpc>
              <a:buNone/>
            </a:pPr>
            <a:r>
              <a:rPr lang="zh-CN" altLang="en-US" dirty="0" smtClean="0"/>
              <a:t>   </a:t>
            </a:r>
            <a:r>
              <a:rPr lang="zh-CN" altLang="en-US" dirty="0"/>
              <a:t>	</a:t>
            </a:r>
            <a:r>
              <a:rPr lang="zh-CN" altLang="en-US" dirty="0" smtClean="0"/>
              <a:t>消</a:t>
            </a:r>
            <a:r>
              <a:rPr lang="zh-CN" altLang="en-US" dirty="0"/>
              <a:t>息是向某对象请求服务的一种表达方式，如果用户或其他对象向该对象提出服务请求，便可以称为向该对象发送消息。在面向对象的程序中，程序执行是靠对象之间传递消息来完成的。消息实现了对象与外界、对象与其他对象之间的联系，消息传递一般由如下部分组成：</a:t>
            </a:r>
          </a:p>
          <a:p>
            <a:pPr marL="1828800" lvl="3" indent="-457200">
              <a:lnSpc>
                <a:spcPct val="90000"/>
              </a:lnSpc>
              <a:buFont typeface="Wingdings" pitchFamily="2" charset="2"/>
              <a:buChar char="l"/>
            </a:pPr>
            <a:r>
              <a:rPr lang="zh-CN" altLang="en-US" dirty="0" smtClean="0"/>
              <a:t>接收</a:t>
            </a:r>
            <a:r>
              <a:rPr lang="zh-CN" altLang="en-US" dirty="0"/>
              <a:t>消息的对象，又被称为目标对象。</a:t>
            </a:r>
          </a:p>
          <a:p>
            <a:pPr marL="1828800" lvl="3" indent="-457200">
              <a:lnSpc>
                <a:spcPct val="90000"/>
              </a:lnSpc>
              <a:buFont typeface="Wingdings" pitchFamily="2" charset="2"/>
              <a:buChar char="l"/>
            </a:pPr>
            <a:r>
              <a:rPr lang="zh-CN" altLang="en-US" dirty="0" smtClean="0"/>
              <a:t>请求</a:t>
            </a:r>
            <a:r>
              <a:rPr lang="zh-CN" altLang="en-US" dirty="0"/>
              <a:t>对象的方法。</a:t>
            </a:r>
          </a:p>
          <a:p>
            <a:pPr marL="1828800" lvl="3" indent="-457200">
              <a:lnSpc>
                <a:spcPct val="90000"/>
              </a:lnSpc>
              <a:buFont typeface="Wingdings" pitchFamily="2" charset="2"/>
              <a:buChar char="l"/>
            </a:pPr>
            <a:r>
              <a:rPr lang="zh-CN" altLang="en-US" dirty="0" smtClean="0"/>
              <a:t>一</a:t>
            </a:r>
            <a:r>
              <a:rPr lang="zh-CN" altLang="en-US" dirty="0"/>
              <a:t>个或多个参数。</a:t>
            </a:r>
          </a:p>
          <a:p>
            <a:pPr marL="457200" indent="-457200">
              <a:lnSpc>
                <a:spcPct val="90000"/>
              </a:lnSpc>
              <a:buFont typeface="Wingdings" pitchFamily="2" charset="2"/>
              <a:buAutoNum type="arabicPeriod" startAt="4"/>
            </a:pPr>
            <a:r>
              <a:rPr lang="zh-CN" altLang="en-US" b="1" dirty="0"/>
              <a:t>方法</a:t>
            </a:r>
          </a:p>
          <a:p>
            <a:pPr marL="457200" indent="-457200">
              <a:lnSpc>
                <a:spcPct val="90000"/>
              </a:lnSpc>
              <a:buFont typeface="Wingdings" pitchFamily="2" charset="2"/>
              <a:buNone/>
            </a:pPr>
            <a:r>
              <a:rPr lang="zh-CN" altLang="en-US" dirty="0"/>
              <a:t>		是一个类似于过程的实体，是对某个对象接受了某一消息后所采取的一系列操作的描述。</a:t>
            </a: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r>
              <a:rPr lang="en-US" altLang="zh-CN" b="0"/>
              <a:t>12.1.3 </a:t>
            </a:r>
            <a:r>
              <a:rPr lang="zh-CN" altLang="en-US" b="0"/>
              <a:t>面向对象程序设计的特点</a:t>
            </a:r>
          </a:p>
        </p:txBody>
      </p:sp>
      <p:sp>
        <p:nvSpPr>
          <p:cNvPr id="157699" name="Rectangle 3"/>
          <p:cNvSpPr>
            <a:spLocks noGrp="1" noChangeArrowheads="1"/>
          </p:cNvSpPr>
          <p:nvPr>
            <p:ph sz="quarter" idx="1"/>
          </p:nvPr>
        </p:nvSpPr>
        <p:spPr>
          <a:xfrm>
            <a:off x="381000" y="1371600"/>
            <a:ext cx="8534400" cy="4953000"/>
          </a:xfrm>
        </p:spPr>
        <p:txBody>
          <a:bodyPr/>
          <a:lstStyle/>
          <a:p>
            <a:pPr>
              <a:buNone/>
            </a:pPr>
            <a:r>
              <a:rPr lang="en-US" altLang="zh-CN" dirty="0"/>
              <a:t>1</a:t>
            </a:r>
            <a:r>
              <a:rPr lang="en-US" altLang="zh-CN" dirty="0" smtClean="0"/>
              <a:t>.</a:t>
            </a:r>
            <a:r>
              <a:rPr lang="zh-CN" altLang="en-US" dirty="0" smtClean="0"/>
              <a:t>封装</a:t>
            </a:r>
            <a:r>
              <a:rPr lang="zh-CN" altLang="en-US" dirty="0"/>
              <a:t>性</a:t>
            </a:r>
          </a:p>
          <a:p>
            <a:pPr>
              <a:buNone/>
            </a:pPr>
            <a:r>
              <a:rPr lang="zh-CN" altLang="en-US" dirty="0"/>
              <a:t>	</a:t>
            </a:r>
            <a:r>
              <a:rPr lang="zh-CN" altLang="en-US" dirty="0" smtClean="0"/>
              <a:t>    封装</a:t>
            </a:r>
            <a:r>
              <a:rPr lang="zh-CN" altLang="en-US" dirty="0"/>
              <a:t>性是指将数据和算法捆绑成一个整体，这个整体就是对象，描述对象的数据被封装在其内部。如果需要存取数据，可以通过对象提供的算法来进行操作，而无须知道内部的数据是如何表示和存储的。 </a:t>
            </a:r>
          </a:p>
          <a:p>
            <a:pPr>
              <a:buNone/>
            </a:pPr>
            <a:r>
              <a:rPr lang="en-US" altLang="zh-CN" dirty="0"/>
              <a:t>2</a:t>
            </a:r>
            <a:r>
              <a:rPr lang="en-US" altLang="zh-CN" dirty="0" smtClean="0"/>
              <a:t>.</a:t>
            </a:r>
            <a:r>
              <a:rPr lang="zh-CN" altLang="en-US" dirty="0" smtClean="0"/>
              <a:t>继承性</a:t>
            </a:r>
            <a:endParaRPr lang="zh-CN" altLang="en-US" dirty="0"/>
          </a:p>
          <a:p>
            <a:pPr>
              <a:buNone/>
            </a:pPr>
            <a:r>
              <a:rPr lang="zh-CN" altLang="en-US" dirty="0"/>
              <a:t> </a:t>
            </a:r>
            <a:r>
              <a:rPr lang="zh-CN" altLang="en-US" dirty="0" smtClean="0"/>
              <a:t>     继承性</a:t>
            </a:r>
            <a:r>
              <a:rPr lang="zh-CN" altLang="en-US" dirty="0"/>
              <a:t>是指一种事物保留了另一种事物的全部特征，并且具有自身的独有特征。 </a:t>
            </a:r>
          </a:p>
          <a:p>
            <a:pPr>
              <a:buNone/>
            </a:pPr>
            <a:r>
              <a:rPr lang="en-US" altLang="zh-CN" dirty="0"/>
              <a:t>3</a:t>
            </a:r>
            <a:r>
              <a:rPr lang="en-US" altLang="zh-CN" dirty="0" smtClean="0"/>
              <a:t>.</a:t>
            </a:r>
            <a:r>
              <a:rPr lang="zh-CN" altLang="en-US" dirty="0" smtClean="0"/>
              <a:t>多态性</a:t>
            </a:r>
            <a:endParaRPr lang="zh-CN" altLang="en-US" dirty="0"/>
          </a:p>
          <a:p>
            <a:pPr>
              <a:buNone/>
            </a:pPr>
            <a:r>
              <a:rPr lang="zh-CN" altLang="en-US" dirty="0"/>
              <a:t>	</a:t>
            </a:r>
            <a:r>
              <a:rPr lang="zh-CN" altLang="en-US" dirty="0" smtClean="0"/>
              <a:t>    多态性</a:t>
            </a:r>
            <a:r>
              <a:rPr lang="zh-CN" altLang="en-US" dirty="0"/>
              <a:t>是指当多种事物继承自一种事物时，同一种操作在它们之间表现出不同的行为。 </a:t>
            </a:r>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zh-CN"/>
              <a:t>12.2  C++</a:t>
            </a:r>
            <a:r>
              <a:rPr lang="zh-CN" altLang="en-US"/>
              <a:t>概述 </a:t>
            </a:r>
          </a:p>
        </p:txBody>
      </p:sp>
      <p:sp>
        <p:nvSpPr>
          <p:cNvPr id="8195" name="Rectangle 3"/>
          <p:cNvSpPr>
            <a:spLocks noGrp="1" noChangeArrowheads="1"/>
          </p:cNvSpPr>
          <p:nvPr>
            <p:ph sz="quarter" idx="1"/>
          </p:nvPr>
        </p:nvSpPr>
        <p:spPr>
          <a:xfrm>
            <a:off x="381000" y="1600200"/>
            <a:ext cx="8534400" cy="557213"/>
          </a:xfrm>
          <a:noFill/>
          <a:ln/>
        </p:spPr>
        <p:txBody>
          <a:bodyPr/>
          <a:lstStyle/>
          <a:p>
            <a:pPr>
              <a:spcBef>
                <a:spcPct val="0"/>
              </a:spcBef>
              <a:buNone/>
            </a:pPr>
            <a:r>
              <a:rPr kumimoji="1" lang="en-US" altLang="zh-CN" dirty="0"/>
              <a:t>12.2.1  C++</a:t>
            </a:r>
            <a:r>
              <a:rPr kumimoji="1" lang="zh-CN" altLang="en-US" dirty="0"/>
              <a:t>语言的发展 </a:t>
            </a:r>
          </a:p>
        </p:txBody>
      </p:sp>
      <p:pic>
        <p:nvPicPr>
          <p:cNvPr id="8198" name="Picture 6"/>
          <p:cNvPicPr>
            <a:picLocks noChangeAspect="1" noChangeArrowheads="1"/>
          </p:cNvPicPr>
          <p:nvPr/>
        </p:nvPicPr>
        <p:blipFill>
          <a:blip r:embed="rId2" cstate="print"/>
          <a:srcRect/>
          <a:stretch>
            <a:fillRect/>
          </a:stretch>
        </p:blipFill>
        <p:spPr bwMode="auto">
          <a:xfrm>
            <a:off x="457200" y="2590800"/>
            <a:ext cx="8191500" cy="2438400"/>
          </a:xfrm>
          <a:prstGeom prst="rect">
            <a:avLst/>
          </a:prstGeom>
          <a:noFill/>
          <a:ln w="9525">
            <a:noFill/>
            <a:miter lim="800000"/>
            <a:headEnd/>
            <a:tailEnd/>
          </a:ln>
          <a:effectLst/>
        </p:spPr>
      </p:pic>
    </p:spTree>
  </p:cSld>
  <p:clrMapOvr>
    <a:masterClrMapping/>
  </p:clrMapOvr>
  <p:transition>
    <p:fade thruBlk="1"/>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3">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市镇">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市镇">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c3</Template>
  <TotalTime>1075</TotalTime>
  <Words>1143</Words>
  <Application>Microsoft Office PowerPoint</Application>
  <PresentationFormat>全屏显示(4:3)</PresentationFormat>
  <Paragraphs>177</Paragraphs>
  <Slides>31</Slides>
  <Notes>0</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c3</vt:lpstr>
      <vt:lpstr>第12章  面向对象及C++、C#简介</vt:lpstr>
      <vt:lpstr>幻灯片 2</vt:lpstr>
      <vt:lpstr>12.1  面向对象程序设计方法</vt:lpstr>
      <vt:lpstr>12.1.2 面向对象程序设计的基本概念</vt:lpstr>
      <vt:lpstr>12.1.2 面向对象程序设计的基本概念</vt:lpstr>
      <vt:lpstr>12.1.2 面向对象程序设计的基本概念</vt:lpstr>
      <vt:lpstr>12.1.2 面向对象程序设计的基本概念</vt:lpstr>
      <vt:lpstr>12.1.3 面向对象程序设计的特点</vt:lpstr>
      <vt:lpstr>12.2  C++概述 </vt:lpstr>
      <vt:lpstr>12.2.2  C++语言的特点 </vt:lpstr>
      <vt:lpstr>12.2.3  几个简单的C++程序 </vt:lpstr>
      <vt:lpstr>【例12-2】在屏幕上输出一个由*号组成的三角形</vt:lpstr>
      <vt:lpstr>【例12-3】用类的概念改写上例 </vt:lpstr>
      <vt:lpstr>12.2.4  C++程序的基本组成 </vt:lpstr>
      <vt:lpstr>数据类型</vt:lpstr>
      <vt:lpstr>12.2.5  数据的输入和输出 </vt:lpstr>
      <vt:lpstr>1．输出流cout </vt:lpstr>
      <vt:lpstr>1．输出流cout</vt:lpstr>
      <vt:lpstr>1．输出流cout</vt:lpstr>
      <vt:lpstr>2．输入流cin </vt:lpstr>
      <vt:lpstr>【例12-4】cin与cout一起使用 </vt:lpstr>
      <vt:lpstr>12.3  C#语言</vt:lpstr>
      <vt:lpstr>12.3  C#语言</vt:lpstr>
      <vt:lpstr>12.3  C#语言</vt:lpstr>
      <vt:lpstr>12.3  C#语言</vt:lpstr>
      <vt:lpstr>12.3  C#语言</vt:lpstr>
      <vt:lpstr>12.3  C#语言</vt:lpstr>
      <vt:lpstr>12.3  C#语言</vt:lpstr>
      <vt:lpstr>幻灯片 29</vt:lpstr>
      <vt:lpstr>幻灯片 30</vt:lpstr>
      <vt:lpstr>幻灯片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21世纪高职高专新概念规划教材</dc:title>
  <dc:subject>C语言程序设计(第二版)</dc:subject>
  <dc:creator>丁亚涛</dc:creator>
  <dc:description>配套资源：网站、课件、练习与测试软件、题库等。</dc:description>
  <cp:lastModifiedBy>a</cp:lastModifiedBy>
  <cp:revision>697</cp:revision>
  <cp:lastPrinted>1601-01-01T00:00:00Z</cp:lastPrinted>
  <dcterms:created xsi:type="dcterms:W3CDTF">1601-01-01T00:00:00Z</dcterms:created>
  <dcterms:modified xsi:type="dcterms:W3CDTF">2014-06-03T03:23:42Z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